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431B66-3AA6-4798-BCE4-B8B1A8FB0FB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5D32872-3E0E-44A7-B364-16D9FF9E624C}">
      <dgm:prSet phldrT="[Tekst]" phldr="0"/>
      <dgm:spPr/>
      <dgm:t>
        <a:bodyPr/>
        <a:lstStyle/>
        <a:p>
          <a:r>
            <a:rPr lang="da-DK" dirty="0"/>
            <a:t>Praksisnært og meningsskabende i mødet med borgerne</a:t>
          </a:r>
        </a:p>
      </dgm:t>
    </dgm:pt>
    <dgm:pt modelId="{1A51368A-3514-4A06-B0EF-2CC938DE278B}" type="parTrans" cxnId="{ADE2AE75-22A0-48DA-8397-A3585A34FDA1}">
      <dgm:prSet/>
      <dgm:spPr/>
      <dgm:t>
        <a:bodyPr/>
        <a:lstStyle/>
        <a:p>
          <a:endParaRPr lang="da-DK"/>
        </a:p>
      </dgm:t>
    </dgm:pt>
    <dgm:pt modelId="{0AE603EB-9869-482E-B057-DBD505975403}" type="sibTrans" cxnId="{ADE2AE75-22A0-48DA-8397-A3585A34FDA1}">
      <dgm:prSet/>
      <dgm:spPr/>
      <dgm:t>
        <a:bodyPr/>
        <a:lstStyle/>
        <a:p>
          <a:endParaRPr lang="da-DK"/>
        </a:p>
      </dgm:t>
    </dgm:pt>
    <dgm:pt modelId="{29F5A3EC-B11B-44A3-8089-D48CD8966151}">
      <dgm:prSet phldrT="[Tekst]" phldr="0"/>
      <dgm:spPr/>
      <dgm:t>
        <a:bodyPr/>
        <a:lstStyle/>
        <a:p>
          <a:r>
            <a:rPr lang="da-DK" dirty="0"/>
            <a:t>Den enkeltes rolle har en påvirkning på kvalitetsarbejde</a:t>
          </a:r>
        </a:p>
      </dgm:t>
    </dgm:pt>
    <dgm:pt modelId="{45BE1ED0-B740-4CEF-ABE4-3FDF2474A721}" type="parTrans" cxnId="{5A716C48-E86B-4E6A-AD5F-3CB972A270B6}">
      <dgm:prSet/>
      <dgm:spPr/>
      <dgm:t>
        <a:bodyPr/>
        <a:lstStyle/>
        <a:p>
          <a:endParaRPr lang="da-DK"/>
        </a:p>
      </dgm:t>
    </dgm:pt>
    <dgm:pt modelId="{B2F465CC-B4DF-41CF-92CD-6535EC09CD29}" type="sibTrans" cxnId="{5A716C48-E86B-4E6A-AD5F-3CB972A270B6}">
      <dgm:prSet/>
      <dgm:spPr/>
      <dgm:t>
        <a:bodyPr/>
        <a:lstStyle/>
        <a:p>
          <a:endParaRPr lang="da-DK"/>
        </a:p>
      </dgm:t>
    </dgm:pt>
    <dgm:pt modelId="{A033A82D-8894-4807-80B9-4A5C10691E1E}">
      <dgm:prSet phldrT="[Tekst]" phldr="0"/>
      <dgm:spPr/>
      <dgm:t>
        <a:bodyPr/>
        <a:lstStyle/>
        <a:p>
          <a:r>
            <a:rPr lang="da-DK" dirty="0"/>
            <a:t>Teamet og  organisationen. </a:t>
          </a:r>
        </a:p>
        <a:p>
          <a:r>
            <a:rPr lang="da-DK" dirty="0"/>
            <a:t>Et fælles ansvar</a:t>
          </a:r>
        </a:p>
      </dgm:t>
    </dgm:pt>
    <dgm:pt modelId="{77CD31C8-43AE-4C5E-8E76-A511F36FE032}" type="parTrans" cxnId="{F0FBED3F-31FE-4B75-A92C-77A993017CFD}">
      <dgm:prSet/>
      <dgm:spPr/>
      <dgm:t>
        <a:bodyPr/>
        <a:lstStyle/>
        <a:p>
          <a:endParaRPr lang="da-DK"/>
        </a:p>
      </dgm:t>
    </dgm:pt>
    <dgm:pt modelId="{E5913FAF-17DD-4490-906B-D992084B6C4E}" type="sibTrans" cxnId="{F0FBED3F-31FE-4B75-A92C-77A993017CFD}">
      <dgm:prSet/>
      <dgm:spPr/>
      <dgm:t>
        <a:bodyPr/>
        <a:lstStyle/>
        <a:p>
          <a:endParaRPr lang="da-DK"/>
        </a:p>
      </dgm:t>
    </dgm:pt>
    <dgm:pt modelId="{BB9B22FD-1765-4F46-AE3C-50BA1C3BD0CA}">
      <dgm:prSet/>
      <dgm:spPr/>
      <dgm:t>
        <a:bodyPr/>
        <a:lstStyle/>
        <a:p>
          <a:r>
            <a:rPr lang="da-DK" dirty="0"/>
            <a:t>Alle er et led i, at sikre kvaliteten  ældreplejen</a:t>
          </a:r>
        </a:p>
      </dgm:t>
    </dgm:pt>
    <dgm:pt modelId="{36C0F10B-ABBE-4B43-887F-271CB4CEE5E1}" type="parTrans" cxnId="{5E2DE4AE-CAEE-444F-ABAB-C0317EB0E2B5}">
      <dgm:prSet/>
      <dgm:spPr/>
      <dgm:t>
        <a:bodyPr/>
        <a:lstStyle/>
        <a:p>
          <a:endParaRPr lang="da-DK"/>
        </a:p>
      </dgm:t>
    </dgm:pt>
    <dgm:pt modelId="{59B9CA66-010A-45AC-8FED-648E16B3CA37}" type="sibTrans" cxnId="{5E2DE4AE-CAEE-444F-ABAB-C0317EB0E2B5}">
      <dgm:prSet/>
      <dgm:spPr/>
      <dgm:t>
        <a:bodyPr/>
        <a:lstStyle/>
        <a:p>
          <a:endParaRPr lang="da-DK"/>
        </a:p>
      </dgm:t>
    </dgm:pt>
    <dgm:pt modelId="{2155A52B-E021-465E-9B8D-349E05640F96}">
      <dgm:prSet/>
      <dgm:spPr/>
      <dgm:t>
        <a:bodyPr/>
        <a:lstStyle/>
        <a:p>
          <a:r>
            <a:rPr lang="da-DK" dirty="0"/>
            <a:t>Alle skal have kendskab til deres rolle og betydningen</a:t>
          </a:r>
        </a:p>
      </dgm:t>
    </dgm:pt>
    <dgm:pt modelId="{0DF8F594-4501-435E-B5AC-263A560D640F}" type="parTrans" cxnId="{9DBB0CB2-41C9-4A2A-A339-0638720385CF}">
      <dgm:prSet/>
      <dgm:spPr/>
      <dgm:t>
        <a:bodyPr/>
        <a:lstStyle/>
        <a:p>
          <a:endParaRPr lang="da-DK"/>
        </a:p>
      </dgm:t>
    </dgm:pt>
    <dgm:pt modelId="{D3ADB543-4059-407A-A5D7-5C8500DDDBED}" type="sibTrans" cxnId="{9DBB0CB2-41C9-4A2A-A339-0638720385CF}">
      <dgm:prSet/>
      <dgm:spPr/>
      <dgm:t>
        <a:bodyPr/>
        <a:lstStyle/>
        <a:p>
          <a:endParaRPr lang="da-DK"/>
        </a:p>
      </dgm:t>
    </dgm:pt>
    <dgm:pt modelId="{BDB208D5-3D59-4F72-B501-76C928571288}" type="pres">
      <dgm:prSet presAssocID="{67431B66-3AA6-4798-BCE4-B8B1A8FB0FB9}" presName="CompostProcess" presStyleCnt="0">
        <dgm:presLayoutVars>
          <dgm:dir/>
          <dgm:resizeHandles val="exact"/>
        </dgm:presLayoutVars>
      </dgm:prSet>
      <dgm:spPr/>
    </dgm:pt>
    <dgm:pt modelId="{E07C5891-CD52-4C13-966D-2E0A7BA690FD}" type="pres">
      <dgm:prSet presAssocID="{67431B66-3AA6-4798-BCE4-B8B1A8FB0FB9}" presName="arrow" presStyleLbl="bgShp" presStyleIdx="0" presStyleCnt="1" custScaleX="117647" custLinFactNeighborX="126" custLinFactNeighborY="-3810"/>
      <dgm:spPr/>
    </dgm:pt>
    <dgm:pt modelId="{9F9D950F-2D1D-4B65-B137-424E232C2DCA}" type="pres">
      <dgm:prSet presAssocID="{67431B66-3AA6-4798-BCE4-B8B1A8FB0FB9}" presName="linearProcess" presStyleCnt="0"/>
      <dgm:spPr/>
    </dgm:pt>
    <dgm:pt modelId="{AFA09601-E610-43F9-8C93-DD4507C65261}" type="pres">
      <dgm:prSet presAssocID="{35D32872-3E0E-44A7-B364-16D9FF9E624C}" presName="textNode" presStyleLbl="node1" presStyleIdx="0" presStyleCnt="5">
        <dgm:presLayoutVars>
          <dgm:bulletEnabled val="1"/>
        </dgm:presLayoutVars>
      </dgm:prSet>
      <dgm:spPr/>
    </dgm:pt>
    <dgm:pt modelId="{200A1C55-C7D7-4FF4-8EAC-AAF9BC17FFFE}" type="pres">
      <dgm:prSet presAssocID="{0AE603EB-9869-482E-B057-DBD505975403}" presName="sibTrans" presStyleCnt="0"/>
      <dgm:spPr/>
    </dgm:pt>
    <dgm:pt modelId="{F25E6055-1798-4CCA-9907-3E864C431156}" type="pres">
      <dgm:prSet presAssocID="{BB9B22FD-1765-4F46-AE3C-50BA1C3BD0CA}" presName="textNode" presStyleLbl="node1" presStyleIdx="1" presStyleCnt="5">
        <dgm:presLayoutVars>
          <dgm:bulletEnabled val="1"/>
        </dgm:presLayoutVars>
      </dgm:prSet>
      <dgm:spPr/>
    </dgm:pt>
    <dgm:pt modelId="{261B7A66-A8A2-4E01-8085-F5A4A727E63B}" type="pres">
      <dgm:prSet presAssocID="{59B9CA66-010A-45AC-8FED-648E16B3CA37}" presName="sibTrans" presStyleCnt="0"/>
      <dgm:spPr/>
    </dgm:pt>
    <dgm:pt modelId="{46340FF9-047F-40F9-9BF5-72E24897953B}" type="pres">
      <dgm:prSet presAssocID="{2155A52B-E021-465E-9B8D-349E05640F96}" presName="textNode" presStyleLbl="node1" presStyleIdx="2" presStyleCnt="5">
        <dgm:presLayoutVars>
          <dgm:bulletEnabled val="1"/>
        </dgm:presLayoutVars>
      </dgm:prSet>
      <dgm:spPr/>
    </dgm:pt>
    <dgm:pt modelId="{979C405B-CCB5-4E2B-B1D8-41CCBF00B45C}" type="pres">
      <dgm:prSet presAssocID="{D3ADB543-4059-407A-A5D7-5C8500DDDBED}" presName="sibTrans" presStyleCnt="0"/>
      <dgm:spPr/>
    </dgm:pt>
    <dgm:pt modelId="{E1FE9DFD-34BB-4C5F-A210-033583C2850E}" type="pres">
      <dgm:prSet presAssocID="{29F5A3EC-B11B-44A3-8089-D48CD8966151}" presName="textNode" presStyleLbl="node1" presStyleIdx="3" presStyleCnt="5">
        <dgm:presLayoutVars>
          <dgm:bulletEnabled val="1"/>
        </dgm:presLayoutVars>
      </dgm:prSet>
      <dgm:spPr/>
    </dgm:pt>
    <dgm:pt modelId="{84F4EC09-F1D0-48AC-91A1-27545036E4FF}" type="pres">
      <dgm:prSet presAssocID="{B2F465CC-B4DF-41CF-92CD-6535EC09CD29}" presName="sibTrans" presStyleCnt="0"/>
      <dgm:spPr/>
    </dgm:pt>
    <dgm:pt modelId="{50330788-90D0-4BEE-A9CE-81A81BBCE508}" type="pres">
      <dgm:prSet presAssocID="{A033A82D-8894-4807-80B9-4A5C10691E1E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2276D502-38BD-472C-91D2-80B86E7E87AE}" type="presOf" srcId="{A033A82D-8894-4807-80B9-4A5C10691E1E}" destId="{50330788-90D0-4BEE-A9CE-81A81BBCE508}" srcOrd="0" destOrd="0" presId="urn:microsoft.com/office/officeart/2005/8/layout/hProcess9"/>
    <dgm:cxn modelId="{BB52ED0D-217C-435B-A268-36E86C428C25}" type="presOf" srcId="{35D32872-3E0E-44A7-B364-16D9FF9E624C}" destId="{AFA09601-E610-43F9-8C93-DD4507C65261}" srcOrd="0" destOrd="0" presId="urn:microsoft.com/office/officeart/2005/8/layout/hProcess9"/>
    <dgm:cxn modelId="{F0FBED3F-31FE-4B75-A92C-77A993017CFD}" srcId="{67431B66-3AA6-4798-BCE4-B8B1A8FB0FB9}" destId="{A033A82D-8894-4807-80B9-4A5C10691E1E}" srcOrd="4" destOrd="0" parTransId="{77CD31C8-43AE-4C5E-8E76-A511F36FE032}" sibTransId="{E5913FAF-17DD-4490-906B-D992084B6C4E}"/>
    <dgm:cxn modelId="{5A716C48-E86B-4E6A-AD5F-3CB972A270B6}" srcId="{67431B66-3AA6-4798-BCE4-B8B1A8FB0FB9}" destId="{29F5A3EC-B11B-44A3-8089-D48CD8966151}" srcOrd="3" destOrd="0" parTransId="{45BE1ED0-B740-4CEF-ABE4-3FDF2474A721}" sibTransId="{B2F465CC-B4DF-41CF-92CD-6535EC09CD29}"/>
    <dgm:cxn modelId="{ADE2AE75-22A0-48DA-8397-A3585A34FDA1}" srcId="{67431B66-3AA6-4798-BCE4-B8B1A8FB0FB9}" destId="{35D32872-3E0E-44A7-B364-16D9FF9E624C}" srcOrd="0" destOrd="0" parTransId="{1A51368A-3514-4A06-B0EF-2CC938DE278B}" sibTransId="{0AE603EB-9869-482E-B057-DBD505975403}"/>
    <dgm:cxn modelId="{0209C37F-CC71-48A2-A811-63312D0E8129}" type="presOf" srcId="{67431B66-3AA6-4798-BCE4-B8B1A8FB0FB9}" destId="{BDB208D5-3D59-4F72-B501-76C928571288}" srcOrd="0" destOrd="0" presId="urn:microsoft.com/office/officeart/2005/8/layout/hProcess9"/>
    <dgm:cxn modelId="{820B0583-1DE8-4083-BE8F-16E6E8FE1BBC}" type="presOf" srcId="{BB9B22FD-1765-4F46-AE3C-50BA1C3BD0CA}" destId="{F25E6055-1798-4CCA-9907-3E864C431156}" srcOrd="0" destOrd="0" presId="urn:microsoft.com/office/officeart/2005/8/layout/hProcess9"/>
    <dgm:cxn modelId="{D709D1AE-4EE8-4AAD-B3FA-FED653425630}" type="presOf" srcId="{29F5A3EC-B11B-44A3-8089-D48CD8966151}" destId="{E1FE9DFD-34BB-4C5F-A210-033583C2850E}" srcOrd="0" destOrd="0" presId="urn:microsoft.com/office/officeart/2005/8/layout/hProcess9"/>
    <dgm:cxn modelId="{5E2DE4AE-CAEE-444F-ABAB-C0317EB0E2B5}" srcId="{67431B66-3AA6-4798-BCE4-B8B1A8FB0FB9}" destId="{BB9B22FD-1765-4F46-AE3C-50BA1C3BD0CA}" srcOrd="1" destOrd="0" parTransId="{36C0F10B-ABBE-4B43-887F-271CB4CEE5E1}" sibTransId="{59B9CA66-010A-45AC-8FED-648E16B3CA37}"/>
    <dgm:cxn modelId="{9DBB0CB2-41C9-4A2A-A339-0638720385CF}" srcId="{67431B66-3AA6-4798-BCE4-B8B1A8FB0FB9}" destId="{2155A52B-E021-465E-9B8D-349E05640F96}" srcOrd="2" destOrd="0" parTransId="{0DF8F594-4501-435E-B5AC-263A560D640F}" sibTransId="{D3ADB543-4059-407A-A5D7-5C8500DDDBED}"/>
    <dgm:cxn modelId="{71EDC6BB-0818-491E-8951-F3CB6E5B4288}" type="presOf" srcId="{2155A52B-E021-465E-9B8D-349E05640F96}" destId="{46340FF9-047F-40F9-9BF5-72E24897953B}" srcOrd="0" destOrd="0" presId="urn:microsoft.com/office/officeart/2005/8/layout/hProcess9"/>
    <dgm:cxn modelId="{304D21D8-9AD6-4AB4-924A-6D3810FC0AD8}" type="presParOf" srcId="{BDB208D5-3D59-4F72-B501-76C928571288}" destId="{E07C5891-CD52-4C13-966D-2E0A7BA690FD}" srcOrd="0" destOrd="0" presId="urn:microsoft.com/office/officeart/2005/8/layout/hProcess9"/>
    <dgm:cxn modelId="{67656C6C-FD01-4B82-A181-48204229F5A4}" type="presParOf" srcId="{BDB208D5-3D59-4F72-B501-76C928571288}" destId="{9F9D950F-2D1D-4B65-B137-424E232C2DCA}" srcOrd="1" destOrd="0" presId="urn:microsoft.com/office/officeart/2005/8/layout/hProcess9"/>
    <dgm:cxn modelId="{A8EA4DB1-577E-4F22-939D-2E1FC5BE3F1C}" type="presParOf" srcId="{9F9D950F-2D1D-4B65-B137-424E232C2DCA}" destId="{AFA09601-E610-43F9-8C93-DD4507C65261}" srcOrd="0" destOrd="0" presId="urn:microsoft.com/office/officeart/2005/8/layout/hProcess9"/>
    <dgm:cxn modelId="{64F97CFE-9832-4164-9550-CA99862BC715}" type="presParOf" srcId="{9F9D950F-2D1D-4B65-B137-424E232C2DCA}" destId="{200A1C55-C7D7-4FF4-8EAC-AAF9BC17FFFE}" srcOrd="1" destOrd="0" presId="urn:microsoft.com/office/officeart/2005/8/layout/hProcess9"/>
    <dgm:cxn modelId="{4006A189-EB1B-457C-8ABC-AE39CDD21BB5}" type="presParOf" srcId="{9F9D950F-2D1D-4B65-B137-424E232C2DCA}" destId="{F25E6055-1798-4CCA-9907-3E864C431156}" srcOrd="2" destOrd="0" presId="urn:microsoft.com/office/officeart/2005/8/layout/hProcess9"/>
    <dgm:cxn modelId="{629206B8-7BA8-49DF-9912-6318A6955406}" type="presParOf" srcId="{9F9D950F-2D1D-4B65-B137-424E232C2DCA}" destId="{261B7A66-A8A2-4E01-8085-F5A4A727E63B}" srcOrd="3" destOrd="0" presId="urn:microsoft.com/office/officeart/2005/8/layout/hProcess9"/>
    <dgm:cxn modelId="{FAD29BDD-1C46-4107-8B9B-A7C5233A0BC8}" type="presParOf" srcId="{9F9D950F-2D1D-4B65-B137-424E232C2DCA}" destId="{46340FF9-047F-40F9-9BF5-72E24897953B}" srcOrd="4" destOrd="0" presId="urn:microsoft.com/office/officeart/2005/8/layout/hProcess9"/>
    <dgm:cxn modelId="{D00A7388-78CC-4EE4-8CB1-5B8A504787AD}" type="presParOf" srcId="{9F9D950F-2D1D-4B65-B137-424E232C2DCA}" destId="{979C405B-CCB5-4E2B-B1D8-41CCBF00B45C}" srcOrd="5" destOrd="0" presId="urn:microsoft.com/office/officeart/2005/8/layout/hProcess9"/>
    <dgm:cxn modelId="{A2467927-EB9F-4E52-9548-111DE6AFA0E2}" type="presParOf" srcId="{9F9D950F-2D1D-4B65-B137-424E232C2DCA}" destId="{E1FE9DFD-34BB-4C5F-A210-033583C2850E}" srcOrd="6" destOrd="0" presId="urn:microsoft.com/office/officeart/2005/8/layout/hProcess9"/>
    <dgm:cxn modelId="{810CDE28-58FB-4FED-87C8-511EE0AB9979}" type="presParOf" srcId="{9F9D950F-2D1D-4B65-B137-424E232C2DCA}" destId="{84F4EC09-F1D0-48AC-91A1-27545036E4FF}" srcOrd="7" destOrd="0" presId="urn:microsoft.com/office/officeart/2005/8/layout/hProcess9"/>
    <dgm:cxn modelId="{7ABFB1CC-B643-45AA-9A54-A820BF6FF811}" type="presParOf" srcId="{9F9D950F-2D1D-4B65-B137-424E232C2DCA}" destId="{50330788-90D0-4BEE-A9CE-81A81BBCE50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460DCB-AAB4-4C4E-BE64-7543D5849B1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DE04618-50C5-4045-AA8E-89879CE54188}">
      <dgm:prSet phldrT="[Tekst]" phldr="0" custT="1"/>
      <dgm:spPr/>
      <dgm:t>
        <a:bodyPr/>
        <a:lstStyle/>
        <a:p>
          <a:r>
            <a:rPr lang="da-DK" sz="1200" b="0" dirty="0"/>
            <a:t>Udvikling af nye kvalitetsindikatorer</a:t>
          </a:r>
        </a:p>
      </dgm:t>
    </dgm:pt>
    <dgm:pt modelId="{B30A242F-3763-4B81-AAE6-8A9409A70221}" type="parTrans" cxnId="{EDA9FAC5-12F7-43E9-95CD-B6AAEC8637EE}">
      <dgm:prSet/>
      <dgm:spPr/>
      <dgm:t>
        <a:bodyPr/>
        <a:lstStyle/>
        <a:p>
          <a:endParaRPr lang="da-DK"/>
        </a:p>
      </dgm:t>
    </dgm:pt>
    <dgm:pt modelId="{15C37A61-9D59-49AC-9EB0-E4D2EFE60839}" type="sibTrans" cxnId="{EDA9FAC5-12F7-43E9-95CD-B6AAEC8637EE}">
      <dgm:prSet/>
      <dgm:spPr/>
      <dgm:t>
        <a:bodyPr/>
        <a:lstStyle/>
        <a:p>
          <a:endParaRPr lang="da-DK"/>
        </a:p>
      </dgm:t>
    </dgm:pt>
    <dgm:pt modelId="{67904680-0163-4F09-AE3C-EEDB299BF4BB}">
      <dgm:prSet phldrT="[Tekst]" phldr="0" custT="1"/>
      <dgm:spPr/>
      <dgm:t>
        <a:bodyPr/>
        <a:lstStyle/>
        <a:p>
          <a:r>
            <a:rPr lang="da-DK" sz="1200" dirty="0"/>
            <a:t>Øget fokus på den borgeroplevede kvalitet og får større styrede rolle</a:t>
          </a:r>
        </a:p>
      </dgm:t>
    </dgm:pt>
    <dgm:pt modelId="{C81051AF-85C1-4A8D-B4D9-38AB9FE2A2DD}" type="parTrans" cxnId="{5158D253-74C9-4BFC-9529-18D79B275CBD}">
      <dgm:prSet/>
      <dgm:spPr/>
      <dgm:t>
        <a:bodyPr/>
        <a:lstStyle/>
        <a:p>
          <a:endParaRPr lang="da-DK"/>
        </a:p>
      </dgm:t>
    </dgm:pt>
    <dgm:pt modelId="{1DB2A2AF-5474-4DDC-BFB0-469218499808}" type="sibTrans" cxnId="{5158D253-74C9-4BFC-9529-18D79B275CBD}">
      <dgm:prSet/>
      <dgm:spPr/>
      <dgm:t>
        <a:bodyPr/>
        <a:lstStyle/>
        <a:p>
          <a:endParaRPr lang="da-DK"/>
        </a:p>
      </dgm:t>
    </dgm:pt>
    <dgm:pt modelId="{A22C2A4F-DAC8-4650-B8E2-24FF7601DA1F}">
      <dgm:prSet phldrT="[Tekst]" phldr="0" custT="1"/>
      <dgm:spPr/>
      <dgm:t>
        <a:bodyPr/>
        <a:lstStyle/>
        <a:p>
          <a:r>
            <a:rPr lang="da-DK" sz="1200" dirty="0"/>
            <a:t>Rehabiliteringsindsats med afsæt i borgerindberettet data</a:t>
          </a:r>
        </a:p>
      </dgm:t>
    </dgm:pt>
    <dgm:pt modelId="{F28E991C-0D5A-42B4-A780-49264D4FFF64}" type="parTrans" cxnId="{5BC06CFF-0329-4B85-80FD-B51715A8F59B}">
      <dgm:prSet/>
      <dgm:spPr/>
      <dgm:t>
        <a:bodyPr/>
        <a:lstStyle/>
        <a:p>
          <a:endParaRPr lang="da-DK"/>
        </a:p>
      </dgm:t>
    </dgm:pt>
    <dgm:pt modelId="{A3361445-421A-4D1B-AF4C-8BC67EC0D590}" type="sibTrans" cxnId="{5BC06CFF-0329-4B85-80FD-B51715A8F59B}">
      <dgm:prSet/>
      <dgm:spPr/>
      <dgm:t>
        <a:bodyPr/>
        <a:lstStyle/>
        <a:p>
          <a:endParaRPr lang="da-DK"/>
        </a:p>
      </dgm:t>
    </dgm:pt>
    <dgm:pt modelId="{72B55EFB-972F-4BE9-AA86-C7E932706844}" type="pres">
      <dgm:prSet presAssocID="{6A460DCB-AAB4-4C4E-BE64-7543D5849B10}" presName="arrowDiagram" presStyleCnt="0">
        <dgm:presLayoutVars>
          <dgm:chMax val="5"/>
          <dgm:dir/>
          <dgm:resizeHandles val="exact"/>
        </dgm:presLayoutVars>
      </dgm:prSet>
      <dgm:spPr/>
    </dgm:pt>
    <dgm:pt modelId="{BF3DBF69-45C6-468F-87B0-98D98ED6660D}" type="pres">
      <dgm:prSet presAssocID="{6A460DCB-AAB4-4C4E-BE64-7543D5849B10}" presName="arrow" presStyleLbl="bgShp" presStyleIdx="0" presStyleCnt="1" custLinFactNeighborX="-4955" custLinFactNeighborY="430"/>
      <dgm:spPr>
        <a:solidFill>
          <a:schemeClr val="accent6">
            <a:lumMod val="40000"/>
            <a:lumOff val="60000"/>
          </a:schemeClr>
        </a:solidFill>
      </dgm:spPr>
    </dgm:pt>
    <dgm:pt modelId="{FBF8BC92-00C7-4DB6-88F6-67B9D1361ECE}" type="pres">
      <dgm:prSet presAssocID="{6A460DCB-AAB4-4C4E-BE64-7543D5849B10}" presName="arrowDiagram3" presStyleCnt="0"/>
      <dgm:spPr/>
    </dgm:pt>
    <dgm:pt modelId="{91CE607A-A3C8-4D12-B801-426178702B94}" type="pres">
      <dgm:prSet presAssocID="{CDE04618-50C5-4045-AA8E-89879CE54188}" presName="bullet3a" presStyleLbl="node1" presStyleIdx="0" presStyleCnt="3"/>
      <dgm:spPr>
        <a:solidFill>
          <a:schemeClr val="accent6"/>
        </a:solidFill>
      </dgm:spPr>
    </dgm:pt>
    <dgm:pt modelId="{BC4BC5BC-6218-496B-A01C-B9F8B5F1CB3A}" type="pres">
      <dgm:prSet presAssocID="{CDE04618-50C5-4045-AA8E-89879CE54188}" presName="textBox3a" presStyleLbl="revTx" presStyleIdx="0" presStyleCnt="3" custLinFactNeighborX="7574" custLinFactNeighborY="-28800">
        <dgm:presLayoutVars>
          <dgm:bulletEnabled val="1"/>
        </dgm:presLayoutVars>
      </dgm:prSet>
      <dgm:spPr/>
    </dgm:pt>
    <dgm:pt modelId="{E774431C-B375-41EF-8031-515213C46267}" type="pres">
      <dgm:prSet presAssocID="{67904680-0163-4F09-AE3C-EEDB299BF4BB}" presName="bullet3b" presStyleLbl="node1" presStyleIdx="1" presStyleCnt="3"/>
      <dgm:spPr>
        <a:solidFill>
          <a:schemeClr val="accent6"/>
        </a:solidFill>
      </dgm:spPr>
    </dgm:pt>
    <dgm:pt modelId="{BB4CA444-B234-4AA3-9EEA-5B0701D5B659}" type="pres">
      <dgm:prSet presAssocID="{67904680-0163-4F09-AE3C-EEDB299BF4BB}" presName="textBox3b" presStyleLbl="revTx" presStyleIdx="1" presStyleCnt="3" custScaleX="120108" custLinFactNeighborX="19543" custLinFactNeighborY="-14282">
        <dgm:presLayoutVars>
          <dgm:bulletEnabled val="1"/>
        </dgm:presLayoutVars>
      </dgm:prSet>
      <dgm:spPr/>
    </dgm:pt>
    <dgm:pt modelId="{4457EBDF-018C-48A6-B973-340E7B1C3B72}" type="pres">
      <dgm:prSet presAssocID="{A22C2A4F-DAC8-4650-B8E2-24FF7601DA1F}" presName="bullet3c" presStyleLbl="node1" presStyleIdx="2" presStyleCnt="3"/>
      <dgm:spPr>
        <a:solidFill>
          <a:schemeClr val="accent6"/>
        </a:solidFill>
      </dgm:spPr>
    </dgm:pt>
    <dgm:pt modelId="{DD62E657-A2F1-421B-94FA-76113D0C370B}" type="pres">
      <dgm:prSet presAssocID="{A22C2A4F-DAC8-4650-B8E2-24FF7601DA1F}" presName="textBox3c" presStyleLbl="revTx" presStyleIdx="2" presStyleCnt="3" custScaleX="130931" custLinFactNeighborX="28879" custLinFactNeighborY="-14961">
        <dgm:presLayoutVars>
          <dgm:bulletEnabled val="1"/>
        </dgm:presLayoutVars>
      </dgm:prSet>
      <dgm:spPr/>
    </dgm:pt>
  </dgm:ptLst>
  <dgm:cxnLst>
    <dgm:cxn modelId="{5158D253-74C9-4BFC-9529-18D79B275CBD}" srcId="{6A460DCB-AAB4-4C4E-BE64-7543D5849B10}" destId="{67904680-0163-4F09-AE3C-EEDB299BF4BB}" srcOrd="1" destOrd="0" parTransId="{C81051AF-85C1-4A8D-B4D9-38AB9FE2A2DD}" sibTransId="{1DB2A2AF-5474-4DDC-BFB0-469218499808}"/>
    <dgm:cxn modelId="{DBFD7E8D-A367-4B73-9480-6185F710EE0A}" type="presOf" srcId="{A22C2A4F-DAC8-4650-B8E2-24FF7601DA1F}" destId="{DD62E657-A2F1-421B-94FA-76113D0C370B}" srcOrd="0" destOrd="0" presId="urn:microsoft.com/office/officeart/2005/8/layout/arrow2"/>
    <dgm:cxn modelId="{051EA7B2-9AE1-4310-8CD0-32015CA35192}" type="presOf" srcId="{67904680-0163-4F09-AE3C-EEDB299BF4BB}" destId="{BB4CA444-B234-4AA3-9EEA-5B0701D5B659}" srcOrd="0" destOrd="0" presId="urn:microsoft.com/office/officeart/2005/8/layout/arrow2"/>
    <dgm:cxn modelId="{EDA9FAC5-12F7-43E9-95CD-B6AAEC8637EE}" srcId="{6A460DCB-AAB4-4C4E-BE64-7543D5849B10}" destId="{CDE04618-50C5-4045-AA8E-89879CE54188}" srcOrd="0" destOrd="0" parTransId="{B30A242F-3763-4B81-AAE6-8A9409A70221}" sibTransId="{15C37A61-9D59-49AC-9EB0-E4D2EFE60839}"/>
    <dgm:cxn modelId="{6B9E06C9-34F6-41AD-88F7-FDB277E1CED5}" type="presOf" srcId="{CDE04618-50C5-4045-AA8E-89879CE54188}" destId="{BC4BC5BC-6218-496B-A01C-B9F8B5F1CB3A}" srcOrd="0" destOrd="0" presId="urn:microsoft.com/office/officeart/2005/8/layout/arrow2"/>
    <dgm:cxn modelId="{1EFA6DCC-6D04-4578-88D9-35925F8DCA6A}" type="presOf" srcId="{6A460DCB-AAB4-4C4E-BE64-7543D5849B10}" destId="{72B55EFB-972F-4BE9-AA86-C7E932706844}" srcOrd="0" destOrd="0" presId="urn:microsoft.com/office/officeart/2005/8/layout/arrow2"/>
    <dgm:cxn modelId="{5BC06CFF-0329-4B85-80FD-B51715A8F59B}" srcId="{6A460DCB-AAB4-4C4E-BE64-7543D5849B10}" destId="{A22C2A4F-DAC8-4650-B8E2-24FF7601DA1F}" srcOrd="2" destOrd="0" parTransId="{F28E991C-0D5A-42B4-A780-49264D4FFF64}" sibTransId="{A3361445-421A-4D1B-AF4C-8BC67EC0D590}"/>
    <dgm:cxn modelId="{6C7A044F-4B22-454B-9DCA-2C86E1F81741}" type="presParOf" srcId="{72B55EFB-972F-4BE9-AA86-C7E932706844}" destId="{BF3DBF69-45C6-468F-87B0-98D98ED6660D}" srcOrd="0" destOrd="0" presId="urn:microsoft.com/office/officeart/2005/8/layout/arrow2"/>
    <dgm:cxn modelId="{053D6C86-2ABF-468F-944F-071C15723971}" type="presParOf" srcId="{72B55EFB-972F-4BE9-AA86-C7E932706844}" destId="{FBF8BC92-00C7-4DB6-88F6-67B9D1361ECE}" srcOrd="1" destOrd="0" presId="urn:microsoft.com/office/officeart/2005/8/layout/arrow2"/>
    <dgm:cxn modelId="{9D408F6C-6B35-4891-B7CE-D5709FFBE4C3}" type="presParOf" srcId="{FBF8BC92-00C7-4DB6-88F6-67B9D1361ECE}" destId="{91CE607A-A3C8-4D12-B801-426178702B94}" srcOrd="0" destOrd="0" presId="urn:microsoft.com/office/officeart/2005/8/layout/arrow2"/>
    <dgm:cxn modelId="{DC3DD33A-0E9D-4FEF-8228-A7832E0CE229}" type="presParOf" srcId="{FBF8BC92-00C7-4DB6-88F6-67B9D1361ECE}" destId="{BC4BC5BC-6218-496B-A01C-B9F8B5F1CB3A}" srcOrd="1" destOrd="0" presId="urn:microsoft.com/office/officeart/2005/8/layout/arrow2"/>
    <dgm:cxn modelId="{5A371141-0646-41D6-8B28-C488023FD69E}" type="presParOf" srcId="{FBF8BC92-00C7-4DB6-88F6-67B9D1361ECE}" destId="{E774431C-B375-41EF-8031-515213C46267}" srcOrd="2" destOrd="0" presId="urn:microsoft.com/office/officeart/2005/8/layout/arrow2"/>
    <dgm:cxn modelId="{D6990BCE-FE2E-4E19-8979-F06A4AE66765}" type="presParOf" srcId="{FBF8BC92-00C7-4DB6-88F6-67B9D1361ECE}" destId="{BB4CA444-B234-4AA3-9EEA-5B0701D5B659}" srcOrd="3" destOrd="0" presId="urn:microsoft.com/office/officeart/2005/8/layout/arrow2"/>
    <dgm:cxn modelId="{2DC76326-8DCC-4E7B-B0A9-92559A760870}" type="presParOf" srcId="{FBF8BC92-00C7-4DB6-88F6-67B9D1361ECE}" destId="{4457EBDF-018C-48A6-B973-340E7B1C3B72}" srcOrd="4" destOrd="0" presId="urn:microsoft.com/office/officeart/2005/8/layout/arrow2"/>
    <dgm:cxn modelId="{96F98896-036E-48DB-B1EC-5E2BE49CED3B}" type="presParOf" srcId="{FBF8BC92-00C7-4DB6-88F6-67B9D1361ECE}" destId="{DD62E657-A2F1-421B-94FA-76113D0C370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C5891-CD52-4C13-966D-2E0A7BA690FD}">
      <dsp:nvSpPr>
        <dsp:cNvPr id="0" name=""/>
        <dsp:cNvSpPr/>
      </dsp:nvSpPr>
      <dsp:spPr>
        <a:xfrm>
          <a:off x="4" y="0"/>
          <a:ext cx="9184691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09601-E610-43F9-8C93-DD4507C65261}">
      <dsp:nvSpPr>
        <dsp:cNvPr id="0" name=""/>
        <dsp:cNvSpPr/>
      </dsp:nvSpPr>
      <dsp:spPr>
        <a:xfrm>
          <a:off x="4036" y="1625600"/>
          <a:ext cx="1764735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Praksisnært og meningsskabende i mødet med borgerne</a:t>
          </a:r>
        </a:p>
      </dsp:txBody>
      <dsp:txXfrm>
        <a:off x="90183" y="1711747"/>
        <a:ext cx="1592441" cy="1995172"/>
      </dsp:txXfrm>
    </dsp:sp>
    <dsp:sp modelId="{F25E6055-1798-4CCA-9907-3E864C431156}">
      <dsp:nvSpPr>
        <dsp:cNvPr id="0" name=""/>
        <dsp:cNvSpPr/>
      </dsp:nvSpPr>
      <dsp:spPr>
        <a:xfrm>
          <a:off x="1857008" y="1625600"/>
          <a:ext cx="1764735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Alle er et led i, at sikre kvaliteten  ældreplejen</a:t>
          </a:r>
        </a:p>
      </dsp:txBody>
      <dsp:txXfrm>
        <a:off x="1943155" y="1711747"/>
        <a:ext cx="1592441" cy="1995172"/>
      </dsp:txXfrm>
    </dsp:sp>
    <dsp:sp modelId="{46340FF9-047F-40F9-9BF5-72E24897953B}">
      <dsp:nvSpPr>
        <dsp:cNvPr id="0" name=""/>
        <dsp:cNvSpPr/>
      </dsp:nvSpPr>
      <dsp:spPr>
        <a:xfrm>
          <a:off x="3709980" y="1625600"/>
          <a:ext cx="1764735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Alle skal have kendskab til deres rolle og betydningen</a:t>
          </a:r>
        </a:p>
      </dsp:txBody>
      <dsp:txXfrm>
        <a:off x="3796127" y="1711747"/>
        <a:ext cx="1592441" cy="1995172"/>
      </dsp:txXfrm>
    </dsp:sp>
    <dsp:sp modelId="{E1FE9DFD-34BB-4C5F-A210-033583C2850E}">
      <dsp:nvSpPr>
        <dsp:cNvPr id="0" name=""/>
        <dsp:cNvSpPr/>
      </dsp:nvSpPr>
      <dsp:spPr>
        <a:xfrm>
          <a:off x="5562952" y="1625600"/>
          <a:ext cx="1764735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Den enkeltes rolle har en påvirkning på kvalitetsarbejde</a:t>
          </a:r>
        </a:p>
      </dsp:txBody>
      <dsp:txXfrm>
        <a:off x="5649099" y="1711747"/>
        <a:ext cx="1592441" cy="1995172"/>
      </dsp:txXfrm>
    </dsp:sp>
    <dsp:sp modelId="{50330788-90D0-4BEE-A9CE-81A81BBCE508}">
      <dsp:nvSpPr>
        <dsp:cNvPr id="0" name=""/>
        <dsp:cNvSpPr/>
      </dsp:nvSpPr>
      <dsp:spPr>
        <a:xfrm>
          <a:off x="7415924" y="1625600"/>
          <a:ext cx="1764735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Teamet og  organisationen.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Et fælles ansvar</a:t>
          </a:r>
        </a:p>
      </dsp:txBody>
      <dsp:txXfrm>
        <a:off x="7502071" y="1711747"/>
        <a:ext cx="1592441" cy="1995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DBF69-45C6-468F-87B0-98D98ED6660D}">
      <dsp:nvSpPr>
        <dsp:cNvPr id="0" name=""/>
        <dsp:cNvSpPr/>
      </dsp:nvSpPr>
      <dsp:spPr>
        <a:xfrm>
          <a:off x="0" y="776942"/>
          <a:ext cx="6237293" cy="389830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E607A-A3C8-4D12-B801-426178702B94}">
      <dsp:nvSpPr>
        <dsp:cNvPr id="0" name=""/>
        <dsp:cNvSpPr/>
      </dsp:nvSpPr>
      <dsp:spPr>
        <a:xfrm>
          <a:off x="792136" y="3450791"/>
          <a:ext cx="162169" cy="162169"/>
        </a:xfrm>
        <a:prstGeom prst="ellipse">
          <a:avLst/>
        </a:prstGeom>
        <a:solidFill>
          <a:schemeClr val="accent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BC5BC-6218-496B-A01C-B9F8B5F1CB3A}">
      <dsp:nvSpPr>
        <dsp:cNvPr id="0" name=""/>
        <dsp:cNvSpPr/>
      </dsp:nvSpPr>
      <dsp:spPr>
        <a:xfrm>
          <a:off x="983293" y="3207412"/>
          <a:ext cx="1453289" cy="112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3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0" kern="1200" dirty="0"/>
            <a:t>Udvikling af nye kvalitetsindikatorer</a:t>
          </a:r>
        </a:p>
      </dsp:txBody>
      <dsp:txXfrm>
        <a:off x="983293" y="3207412"/>
        <a:ext cx="1453289" cy="1126611"/>
      </dsp:txXfrm>
    </dsp:sp>
    <dsp:sp modelId="{E774431C-B375-41EF-8031-515213C46267}">
      <dsp:nvSpPr>
        <dsp:cNvPr id="0" name=""/>
        <dsp:cNvSpPr/>
      </dsp:nvSpPr>
      <dsp:spPr>
        <a:xfrm>
          <a:off x="2223594" y="2391231"/>
          <a:ext cx="293152" cy="293152"/>
        </a:xfrm>
        <a:prstGeom prst="ellipse">
          <a:avLst/>
        </a:prstGeom>
        <a:solidFill>
          <a:schemeClr val="accent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CA444-B234-4AA3-9EEA-5B0701D5B659}">
      <dsp:nvSpPr>
        <dsp:cNvPr id="0" name=""/>
        <dsp:cNvSpPr/>
      </dsp:nvSpPr>
      <dsp:spPr>
        <a:xfrm>
          <a:off x="2512216" y="2234932"/>
          <a:ext cx="1797957" cy="212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336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Øget fokus på den borgeroplevede kvalitet og får større styrede rolle</a:t>
          </a:r>
        </a:p>
      </dsp:txBody>
      <dsp:txXfrm>
        <a:off x="2512216" y="2234932"/>
        <a:ext cx="1797957" cy="2120679"/>
      </dsp:txXfrm>
    </dsp:sp>
    <dsp:sp modelId="{4457EBDF-018C-48A6-B973-340E7B1C3B72}">
      <dsp:nvSpPr>
        <dsp:cNvPr id="0" name=""/>
        <dsp:cNvSpPr/>
      </dsp:nvSpPr>
      <dsp:spPr>
        <a:xfrm>
          <a:off x="3945087" y="1746451"/>
          <a:ext cx="405424" cy="405424"/>
        </a:xfrm>
        <a:prstGeom prst="ellipse">
          <a:avLst/>
        </a:prstGeom>
        <a:solidFill>
          <a:schemeClr val="accent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2E657-A2F1-421B-94FA-76113D0C370B}">
      <dsp:nvSpPr>
        <dsp:cNvPr id="0" name=""/>
        <dsp:cNvSpPr/>
      </dsp:nvSpPr>
      <dsp:spPr>
        <a:xfrm>
          <a:off x="4277320" y="1543821"/>
          <a:ext cx="1959972" cy="2709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826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Rehabiliteringsindsats med afsæt i borgerindberettet data</a:t>
          </a:r>
        </a:p>
      </dsp:txBody>
      <dsp:txXfrm>
        <a:off x="4277320" y="1543821"/>
        <a:ext cx="1959972" cy="2709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A142D-ECEC-4CE6-9215-5FDF5EDFAF48}" type="datetimeFigureOut">
              <a:rPr lang="da-DK" smtClean="0"/>
              <a:t>04-11-2025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8B1F3-B5B4-44A9-8AA1-2C7C7CCE11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503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WIIP 360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8B1F3-B5B4-44A9-8AA1-2C7C7CCE119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80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640F-A1CF-4695-888D-DE7B6B3F5FDE}" type="datetimeFigureOut">
              <a:rPr lang="da-DK" smtClean="0"/>
              <a:t>04-11-2025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E9D-947A-4772-B3D0-6426DCB3FF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528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640F-A1CF-4695-888D-DE7B6B3F5FDE}" type="datetimeFigureOut">
              <a:rPr lang="da-DK" smtClean="0"/>
              <a:t>04-11-2025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E9D-947A-4772-B3D0-6426DCB3FF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687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640F-A1CF-4695-888D-DE7B6B3F5FDE}" type="datetimeFigureOut">
              <a:rPr lang="da-DK" smtClean="0"/>
              <a:t>04-11-2025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E9D-947A-4772-B3D0-6426DCB3FFB9}" type="slidenum">
              <a:rPr lang="da-DK" smtClean="0"/>
              <a:t>‹nr.›</a:t>
            </a:fld>
            <a:endParaRPr lang="da-D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171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640F-A1CF-4695-888D-DE7B6B3F5FDE}" type="datetimeFigureOut">
              <a:rPr lang="da-DK" smtClean="0"/>
              <a:t>04-11-2025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E9D-947A-4772-B3D0-6426DCB3FF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6338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640F-A1CF-4695-888D-DE7B6B3F5FDE}" type="datetimeFigureOut">
              <a:rPr lang="da-DK" smtClean="0"/>
              <a:t>04-11-2025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E9D-947A-4772-B3D0-6426DCB3FFB9}" type="slidenum">
              <a:rPr lang="da-DK" smtClean="0"/>
              <a:t>‹nr.›</a:t>
            </a:fld>
            <a:endParaRPr lang="da-D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0922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640F-A1CF-4695-888D-DE7B6B3F5FDE}" type="datetimeFigureOut">
              <a:rPr lang="da-DK" smtClean="0"/>
              <a:t>04-11-2025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E9D-947A-4772-B3D0-6426DCB3FF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92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640F-A1CF-4695-888D-DE7B6B3F5FDE}" type="datetimeFigureOut">
              <a:rPr lang="da-DK" smtClean="0"/>
              <a:t>04-11-2025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E9D-947A-4772-B3D0-6426DCB3FF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6786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640F-A1CF-4695-888D-DE7B6B3F5FDE}" type="datetimeFigureOut">
              <a:rPr lang="da-DK" smtClean="0"/>
              <a:t>04-11-2025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E9D-947A-4772-B3D0-6426DCB3FF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879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640F-A1CF-4695-888D-DE7B6B3F5FDE}" type="datetimeFigureOut">
              <a:rPr lang="da-DK" smtClean="0"/>
              <a:t>04-11-2025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E9D-947A-4772-B3D0-6426DCB3FF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370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640F-A1CF-4695-888D-DE7B6B3F5FDE}" type="datetimeFigureOut">
              <a:rPr lang="da-DK" smtClean="0"/>
              <a:t>04-11-2025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E9D-947A-4772-B3D0-6426DCB3FF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08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640F-A1CF-4695-888D-DE7B6B3F5FDE}" type="datetimeFigureOut">
              <a:rPr lang="da-DK" smtClean="0"/>
              <a:t>04-11-2025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E9D-947A-4772-B3D0-6426DCB3FF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743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640F-A1CF-4695-888D-DE7B6B3F5FDE}" type="datetimeFigureOut">
              <a:rPr lang="da-DK" smtClean="0"/>
              <a:t>04-11-2025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E9D-947A-4772-B3D0-6426DCB3FF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365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640F-A1CF-4695-888D-DE7B6B3F5FDE}" type="datetimeFigureOut">
              <a:rPr lang="da-DK" smtClean="0"/>
              <a:t>04-11-2025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E9D-947A-4772-B3D0-6426DCB3FF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847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640F-A1CF-4695-888D-DE7B6B3F5FDE}" type="datetimeFigureOut">
              <a:rPr lang="da-DK" smtClean="0"/>
              <a:t>04-11-2025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E9D-947A-4772-B3D0-6426DCB3FF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63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640F-A1CF-4695-888D-DE7B6B3F5FDE}" type="datetimeFigureOut">
              <a:rPr lang="da-DK" smtClean="0"/>
              <a:t>04-11-2025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E9D-947A-4772-B3D0-6426DCB3FF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260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640F-A1CF-4695-888D-DE7B6B3F5FDE}" type="datetimeFigureOut">
              <a:rPr lang="da-DK" smtClean="0"/>
              <a:t>04-11-2025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E9D-947A-4772-B3D0-6426DCB3FF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594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B640F-A1CF-4695-888D-DE7B6B3F5FDE}" type="datetimeFigureOut">
              <a:rPr lang="da-DK" smtClean="0"/>
              <a:t>04-11-2025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5ED4E9D-947A-4772-B3D0-6426DCB3FF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362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092B7-F086-6306-E8FE-4A3CA9D21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781" y="707923"/>
            <a:ext cx="8792221" cy="4483509"/>
          </a:xfrm>
        </p:spPr>
        <p:txBody>
          <a:bodyPr/>
          <a:lstStyle/>
          <a:p>
            <a:pPr algn="ctr"/>
            <a:r>
              <a:rPr lang="da-DK" dirty="0"/>
              <a:t>Kvalitet i Ældreplejen -  </a:t>
            </a:r>
            <a:r>
              <a:rPr lang="da-DK" sz="4000" dirty="0"/>
              <a:t>Slagelse Kommune</a:t>
            </a:r>
            <a:br>
              <a:rPr lang="da-DK" dirty="0"/>
            </a:br>
            <a:br>
              <a:rPr lang="da-DK" dirty="0"/>
            </a:br>
            <a:endParaRPr lang="da-DK" sz="18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9BC8DC3-13D7-40DA-79EA-E3AAF91FA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527" y="5191432"/>
            <a:ext cx="1435512" cy="166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8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E19A7-9A7F-102E-0F3B-4DFAB4BDD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052" y="674056"/>
            <a:ext cx="8221951" cy="3140859"/>
          </a:xfrm>
        </p:spPr>
        <p:txBody>
          <a:bodyPr/>
          <a:lstStyle/>
          <a:p>
            <a:pPr algn="l"/>
            <a:r>
              <a:rPr lang="da-DK" sz="4000" dirty="0"/>
              <a:t>Organisering af kvalitets- og forbedringsarbejdet </a:t>
            </a:r>
            <a:br>
              <a:rPr lang="da-DK" sz="4000" dirty="0"/>
            </a:br>
            <a:br>
              <a:rPr lang="da-DK" sz="4000" dirty="0"/>
            </a:br>
            <a:br>
              <a:rPr lang="da-DK" sz="2800" dirty="0"/>
            </a:br>
            <a:endParaRPr lang="da-DK" sz="28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E2FC03B-6B7E-BCA9-6BF5-2977093C3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2592"/>
            <a:ext cx="1386348" cy="1555408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B23B3395-1401-FD44-022D-8F40A8F6A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65" y="3429000"/>
            <a:ext cx="7766936" cy="1718732"/>
          </a:xfrm>
        </p:spPr>
        <p:txBody>
          <a:bodyPr>
            <a:normAutofit/>
          </a:bodyPr>
          <a:lstStyle/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2">
                    <a:lumMod val="75000"/>
                  </a:schemeClr>
                </a:solidFill>
              </a:rPr>
              <a:t>Fundamentet i kvalitetsarbejdet 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2">
                    <a:lumMod val="75000"/>
                  </a:schemeClr>
                </a:solidFill>
              </a:rPr>
              <a:t>Kvalitetsgruppen og dens centrale rolle</a:t>
            </a:r>
            <a:br>
              <a:rPr lang="da-DK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a-DK" sz="1800" dirty="0">
                <a:solidFill>
                  <a:schemeClr val="tx2">
                    <a:lumMod val="75000"/>
                  </a:schemeClr>
                </a:solidFill>
              </a:rPr>
              <a:t>Arbejdsgange og fremdrift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5A6E772-AE7F-9F17-2C89-6759F186B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078" y="2459567"/>
            <a:ext cx="4076556" cy="339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1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1EE65-8CA4-3788-2C50-819EFA98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Værdiskabelse for praksis – </a:t>
            </a:r>
            <a:br>
              <a:rPr lang="da-DK" sz="4000" dirty="0"/>
            </a:br>
            <a:r>
              <a:rPr lang="da-DK" sz="4000" dirty="0"/>
              <a:t>5 grundprincipper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BD8BD0-C178-D468-4F5E-8D7AD0323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58297" y="1769807"/>
            <a:ext cx="11132299" cy="4271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da-DK" sz="2000" dirty="0"/>
          </a:p>
          <a:p>
            <a:pPr>
              <a:buFont typeface="Wingdings" panose="05000000000000000000" pitchFamily="2" charset="2"/>
              <a:buChar char="Ø"/>
            </a:pPr>
            <a:endParaRPr lang="da-DK" sz="2000" dirty="0"/>
          </a:p>
          <a:p>
            <a:pPr>
              <a:buFont typeface="Wingdings" panose="05000000000000000000" pitchFamily="2" charset="2"/>
              <a:buChar char="Ø"/>
            </a:pPr>
            <a:endParaRPr lang="da-DK" sz="2000" dirty="0"/>
          </a:p>
          <a:p>
            <a:pPr>
              <a:buFont typeface="Wingdings" panose="05000000000000000000" pitchFamily="2" charset="2"/>
              <a:buChar char="Ø"/>
            </a:pPr>
            <a:endParaRPr lang="da-DK" sz="2000" dirty="0"/>
          </a:p>
          <a:p>
            <a:pPr>
              <a:buFont typeface="Wingdings" panose="05000000000000000000" pitchFamily="2" charset="2"/>
              <a:buChar char="Ø"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 	  	</a:t>
            </a:r>
            <a:br>
              <a:rPr lang="da-DK" dirty="0"/>
            </a:b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3671D43-7F63-72AA-50E8-9A51645FC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690" y="5270090"/>
            <a:ext cx="1386349" cy="158791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2D7B6A8-D04B-BF31-0A9E-C9C0F5303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440373"/>
              </p:ext>
            </p:extLst>
          </p:nvPr>
        </p:nvGraphicFramePr>
        <p:xfrm>
          <a:off x="283769" y="1255350"/>
          <a:ext cx="91846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083DB00F-F6D5-206E-6F21-1A6DDFC8ED12}"/>
              </a:ext>
            </a:extLst>
          </p:cNvPr>
          <p:cNvSpPr txBox="1"/>
          <p:nvPr/>
        </p:nvSpPr>
        <p:spPr>
          <a:xfrm>
            <a:off x="540775" y="6041363"/>
            <a:ext cx="629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Redskaber: Digitale værktøjer, workshops, fokus på det sprog vi formidler i, det relationelle aspekt, tryghed og tillid. </a:t>
            </a:r>
          </a:p>
        </p:txBody>
      </p:sp>
    </p:spTree>
    <p:extLst>
      <p:ext uri="{BB962C8B-B14F-4D97-AF65-F5344CB8AC3E}">
        <p14:creationId xmlns:p14="http://schemas.microsoft.com/office/powerpoint/2010/main" val="72688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D5591-4178-D655-46DD-C5A72695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4691079" cy="2261420"/>
          </a:xfrm>
        </p:spPr>
        <p:txBody>
          <a:bodyPr>
            <a:normAutofit/>
          </a:bodyPr>
          <a:lstStyle/>
          <a:p>
            <a:br>
              <a:rPr lang="da-DK" sz="3200" dirty="0">
                <a:solidFill>
                  <a:schemeClr val="tx2"/>
                </a:solidFill>
              </a:rPr>
            </a:br>
            <a:r>
              <a:rPr lang="da-DK" sz="4000" dirty="0">
                <a:solidFill>
                  <a:schemeClr val="tx2"/>
                </a:solidFill>
              </a:rPr>
              <a:t>Dataindsamling  </a:t>
            </a:r>
            <a:r>
              <a:rPr lang="da-DK" sz="2200" dirty="0">
                <a:solidFill>
                  <a:schemeClr val="tx2"/>
                </a:solidFill>
              </a:rPr>
              <a:t>Borgernær kvalitet</a:t>
            </a:r>
            <a:br>
              <a:rPr lang="da-DK" sz="1400" dirty="0"/>
            </a:br>
            <a:br>
              <a:rPr lang="da-DK" sz="1400" dirty="0"/>
            </a:br>
            <a:br>
              <a:rPr lang="da-DK" sz="1400" dirty="0"/>
            </a:br>
            <a:endParaRPr lang="da-DK" sz="14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EAFF39-BF45-14D8-9D9D-848FD43A7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773" y="1111045"/>
            <a:ext cx="3936544" cy="15018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BD83569-77CD-1BD4-36CA-C277A1867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821049"/>
              </p:ext>
            </p:extLst>
          </p:nvPr>
        </p:nvGraphicFramePr>
        <p:xfrm>
          <a:off x="586296" y="859776"/>
          <a:ext cx="623729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utediagram: Terminalpunkt 3">
            <a:extLst>
              <a:ext uri="{FF2B5EF4-FFF2-40B4-BE49-F238E27FC236}">
                <a16:creationId xmlns:a16="http://schemas.microsoft.com/office/drawing/2014/main" id="{8C817F4D-F4AC-1C1D-3A16-863945F446B6}"/>
              </a:ext>
            </a:extLst>
          </p:cNvPr>
          <p:cNvSpPr/>
          <p:nvPr/>
        </p:nvSpPr>
        <p:spPr>
          <a:xfrm>
            <a:off x="6991940" y="1542096"/>
            <a:ext cx="4257550" cy="1592825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a-DK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Ambitionen: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Et redskab som kan hjælpe med at koble den viden der opstår i praksis - til det arbejde der forgår på politisk og strategisk niveau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7C28E50-E190-A6A9-F370-351FFCA73B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9239" y="5570386"/>
            <a:ext cx="1162761" cy="1287614"/>
          </a:xfrm>
          <a:prstGeom prst="rect">
            <a:avLst/>
          </a:prstGeom>
        </p:spPr>
      </p:pic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5D78401D-558C-C611-B385-2DAEE2E2F952}"/>
              </a:ext>
            </a:extLst>
          </p:cNvPr>
          <p:cNvSpPr/>
          <p:nvPr/>
        </p:nvSpPr>
        <p:spPr>
          <a:xfrm>
            <a:off x="7634815" y="3259534"/>
            <a:ext cx="2971800" cy="5711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chemeClr val="tx1"/>
                </a:solidFill>
              </a:rPr>
              <a:t>FS3 – SViRE</a:t>
            </a:r>
          </a:p>
          <a:p>
            <a:pPr algn="ctr"/>
            <a:r>
              <a:rPr lang="da-DK" sz="1050" dirty="0">
                <a:solidFill>
                  <a:schemeClr val="tx1"/>
                </a:solidFill>
              </a:rPr>
              <a:t>Screening – Visitation – Rehabilitering - Effekt</a:t>
            </a:r>
          </a:p>
        </p:txBody>
      </p:sp>
    </p:spTree>
    <p:extLst>
      <p:ext uri="{BB962C8B-B14F-4D97-AF65-F5344CB8AC3E}">
        <p14:creationId xmlns:p14="http://schemas.microsoft.com/office/powerpoint/2010/main" val="351031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402</TotalTime>
  <Words>173</Words>
  <Application>Microsoft Office PowerPoint</Application>
  <PresentationFormat>Widescreen</PresentationFormat>
  <Paragraphs>29</Paragraphs>
  <Slides>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0" baseType="lpstr">
      <vt:lpstr>Aptos</vt:lpstr>
      <vt:lpstr>Arial</vt:lpstr>
      <vt:lpstr>Trebuchet MS</vt:lpstr>
      <vt:lpstr>Wingdings</vt:lpstr>
      <vt:lpstr>Wingdings 3</vt:lpstr>
      <vt:lpstr>Facet</vt:lpstr>
      <vt:lpstr>Kvalitet i Ældreplejen -  Slagelse Kommune  </vt:lpstr>
      <vt:lpstr>Organisering af kvalitets- og forbedringsarbejdet    </vt:lpstr>
      <vt:lpstr>Værdiskabelse for praksis –  5 grundprincipper  </vt:lpstr>
      <vt:lpstr> Dataindsamling  Borgernær kvalitet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Kvalitet i Ældreplejen -  Slagelse Kommune  </dc:title>
  <dc:creator>Pia Vennemoes Larsen</dc:creator>
  <cp:lastModifiedBy>Rebecca Amalie Struwe</cp:lastModifiedBy>
  <cp:revision>17</cp:revision>
  <dcterms:created xsi:type="dcterms:W3CDTF">2025-10-20T07:38:08Z</dcterms:created>
  <dcterms:modified xsi:type="dcterms:W3CDTF">2025-11-04T08:52:19Z</dcterms:modified>
</cp:coreProperties>
</file>