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8" r:id="rId2"/>
    <p:sldId id="260" r:id="rId3"/>
    <p:sldId id="269" r:id="rId4"/>
    <p:sldId id="270" r:id="rId5"/>
    <p:sldId id="271" r:id="rId6"/>
    <p:sldId id="272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5715000" type="screen16x10"/>
  <p:notesSz cx="6797675" cy="9928225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ne Karen Melgaard Algayer" initials="LKMA" lastIdx="2" clrIdx="0">
    <p:extLst>
      <p:ext uri="{19B8F6BF-5375-455C-9EA6-DF929625EA0E}">
        <p15:presenceInfo xmlns:p15="http://schemas.microsoft.com/office/powerpoint/2012/main" userId="S-1-5-21-329068152-1202660629-839522115-224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07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6000" autoAdjust="0"/>
  </p:normalViewPr>
  <p:slideViewPr>
    <p:cSldViewPr snapToGrid="0" snapToObjects="1">
      <p:cViewPr varScale="1">
        <p:scale>
          <a:sx n="70" d="100"/>
          <a:sy n="70" d="100"/>
        </p:scale>
        <p:origin x="1180" y="4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6" d="100"/>
          <a:sy n="76" d="100"/>
        </p:scale>
        <p:origin x="-3416" y="-11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8605B-615D-4746-954E-BE21F810051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8725F-19E8-5049-A817-09B095B70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2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2C2CC-71A0-8943-9D4F-2411BE407F9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Click to 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57932-9571-3949-9AFE-9CD1A5944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94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57932-9571-3949-9AFE-9CD1A5944F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57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Hvad tænker i</a:t>
            </a:r>
            <a:r>
              <a:rPr lang="da-DK" baseline="0" dirty="0"/>
              <a:t> der kan hjælpe jer fremover, så al den information der cirkulere rundt i organisationen bliver klar og tydelig? Informationsteknologien hvad skal der til for at i kan bruge den i forhold til det i kom </a:t>
            </a:r>
            <a:r>
              <a:rPr lang="da-DK" baseline="0" dirty="0" err="1"/>
              <a:t>fremtil</a:t>
            </a:r>
            <a:r>
              <a:rPr lang="da-DK" baseline="0" dirty="0"/>
              <a:t> i den tidligere opgave?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57932-9571-3949-9AFE-9CD1A5944FA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90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57932-9571-3949-9AFE-9CD1A5944FA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63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85176" y="628836"/>
            <a:ext cx="8390567" cy="547457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a-DK" dirty="0"/>
              <a:t>Klik for at redigere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385177" y="1302059"/>
            <a:ext cx="8390567" cy="3712393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60111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265070"/>
            <a:ext cx="8229600" cy="3840068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Titel 1"/>
          <p:cNvSpPr>
            <a:spLocks noGrp="1"/>
          </p:cNvSpPr>
          <p:nvPr>
            <p:ph type="ctrTitle"/>
          </p:nvPr>
        </p:nvSpPr>
        <p:spPr>
          <a:xfrm>
            <a:off x="385176" y="628836"/>
            <a:ext cx="8390567" cy="547457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a-DK" dirty="0"/>
              <a:t>Klik for at redigere i masteren</a:t>
            </a:r>
          </a:p>
        </p:txBody>
      </p:sp>
    </p:spTree>
    <p:extLst>
      <p:ext uri="{BB962C8B-B14F-4D97-AF65-F5344CB8AC3E}">
        <p14:creationId xmlns:p14="http://schemas.microsoft.com/office/powerpoint/2010/main" val="357135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363510" y="1309458"/>
            <a:ext cx="4038600" cy="3791749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85090" y="1309458"/>
            <a:ext cx="4038600" cy="3791749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385176" y="628836"/>
            <a:ext cx="8390567" cy="547457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a-DK" dirty="0"/>
              <a:t>Klik for at redigere i masteren</a:t>
            </a:r>
          </a:p>
        </p:txBody>
      </p:sp>
    </p:spTree>
    <p:extLst>
      <p:ext uri="{BB962C8B-B14F-4D97-AF65-F5344CB8AC3E}">
        <p14:creationId xmlns:p14="http://schemas.microsoft.com/office/powerpoint/2010/main" val="25113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394740" y="1280465"/>
            <a:ext cx="4040188" cy="533136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94740" y="1893904"/>
            <a:ext cx="4040188" cy="3146576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582566" y="1280465"/>
            <a:ext cx="4041775" cy="533136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582566" y="1893904"/>
            <a:ext cx="4041775" cy="3146576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385176" y="628836"/>
            <a:ext cx="8390567" cy="547457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a-DK" dirty="0"/>
              <a:t>Klik for at redigere i masteren</a:t>
            </a:r>
          </a:p>
        </p:txBody>
      </p:sp>
    </p:spTree>
    <p:extLst>
      <p:ext uri="{BB962C8B-B14F-4D97-AF65-F5344CB8AC3E}">
        <p14:creationId xmlns:p14="http://schemas.microsoft.com/office/powerpoint/2010/main" val="300221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3944" y="636234"/>
            <a:ext cx="7121054" cy="4490999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a-DK" dirty="0"/>
              <a:t>Klik for at redigere i masteren</a:t>
            </a:r>
          </a:p>
        </p:txBody>
      </p:sp>
    </p:spTree>
    <p:extLst>
      <p:ext uri="{BB962C8B-B14F-4D97-AF65-F5344CB8AC3E}">
        <p14:creationId xmlns:p14="http://schemas.microsoft.com/office/powerpoint/2010/main" val="289532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EA765-1040-BA4F-BD82-7DFBD0526499}" type="datetimeFigureOut">
              <a:rPr lang="da-DK" smtClean="0"/>
              <a:t>20-04-2020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80EE-3406-3844-8B7B-20A7F39CA207}" type="slidenum">
              <a:rPr lang="da-DK" smtClean="0"/>
              <a:t>‹#›</a:t>
            </a:fld>
            <a:endParaRPr lang="da-DK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184400" y="2438400"/>
            <a:ext cx="4762500" cy="838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UuG4NoSJO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Torsdag d. 7. august 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84" y="1265070"/>
            <a:ext cx="5941267" cy="3958369"/>
          </a:xfrm>
          <a:prstGeom prst="rect">
            <a:avLst/>
          </a:prstGeom>
        </p:spPr>
      </p:pic>
      <p:sp>
        <p:nvSpPr>
          <p:cNvPr id="5" name="Tekstfelt 4"/>
          <p:cNvSpPr txBox="1"/>
          <p:nvPr/>
        </p:nvSpPr>
        <p:spPr>
          <a:xfrm>
            <a:off x="6489032" y="1884947"/>
            <a:ext cx="2197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forventninger</a:t>
            </a:r>
          </a:p>
        </p:txBody>
      </p:sp>
    </p:spTree>
    <p:extLst>
      <p:ext uri="{BB962C8B-B14F-4D97-AF65-F5344CB8AC3E}">
        <p14:creationId xmlns:p14="http://schemas.microsoft.com/office/powerpoint/2010/main" val="1651477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sz="2800" dirty="0"/>
              <a:t>Vi har alle et behov for at blive bekræftet i, at vi er OK, og at andre påskønner vor indsats.</a:t>
            </a:r>
          </a:p>
          <a:p>
            <a:pPr marL="0" indent="0">
              <a:buNone/>
            </a:pPr>
            <a:r>
              <a:rPr lang="da-DK" sz="2800" dirty="0"/>
              <a:t>- Klap defineres som enhver handling, der   indebærer, at man er opmærksom på og  anerkender et andet menneskes tilstedeværelse</a:t>
            </a:r>
          </a:p>
          <a:p>
            <a:pPr>
              <a:buFontTx/>
              <a:buChar char="-"/>
            </a:pPr>
            <a:r>
              <a:rPr lang="da-DK" sz="2800" dirty="0"/>
              <a:t>Klap formidler budskabet “Du er OK”. Det modsatte af klap er spark. </a:t>
            </a:r>
          </a:p>
          <a:p>
            <a:pPr>
              <a:buFontTx/>
              <a:buChar char="-"/>
            </a:pPr>
            <a:r>
              <a:rPr lang="da-DK" sz="2800" dirty="0"/>
              <a:t>Spark formidler budskabet “Du er ikke OK”.</a:t>
            </a: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STROKES = KLAP og SPARK</a:t>
            </a:r>
          </a:p>
        </p:txBody>
      </p:sp>
    </p:spTree>
    <p:extLst>
      <p:ext uri="{BB962C8B-B14F-4D97-AF65-F5344CB8AC3E}">
        <p14:creationId xmlns:p14="http://schemas.microsoft.com/office/powerpoint/2010/main" val="624116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244822"/>
              </p:ext>
            </p:extLst>
          </p:nvPr>
        </p:nvGraphicFramePr>
        <p:xfrm>
          <a:off x="701040" y="1668780"/>
          <a:ext cx="6975157" cy="33834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5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5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42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34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Klap/spark</a:t>
                      </a:r>
                      <a:endParaRPr lang="da-DK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 </a:t>
                      </a:r>
                      <a:endParaRPr lang="da-DK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</a:rPr>
                        <a:t>Ubetingede klap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For at være den jeg er</a:t>
                      </a:r>
                      <a:endParaRPr lang="da-DK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(Giver selvværd)</a:t>
                      </a:r>
                      <a:endParaRPr lang="da-DK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 </a:t>
                      </a:r>
                      <a:endParaRPr lang="da-DK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Betingede klap</a:t>
                      </a:r>
                      <a:endParaRPr lang="da-DK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For det jeg gør</a:t>
                      </a:r>
                      <a:endParaRPr lang="da-DK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(Giver selvtillid)</a:t>
                      </a:r>
                      <a:endParaRPr lang="da-DK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 </a:t>
                      </a:r>
                      <a:endParaRPr lang="da-DK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</a:rPr>
                        <a:t>Betingede spark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For det jeg gør</a:t>
                      </a:r>
                      <a:endParaRPr lang="da-DK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(Skaber usikkerhed)</a:t>
                      </a:r>
                      <a:endParaRPr lang="da-DK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 </a:t>
                      </a:r>
                      <a:endParaRPr lang="da-DK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</a:rPr>
                        <a:t>Ubetingede spark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For at være den jeg er</a:t>
                      </a:r>
                      <a:endParaRPr lang="da-DK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(Skaber usikkerhed)</a:t>
                      </a:r>
                      <a:endParaRPr lang="da-DK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>
                          <a:effectLst/>
                        </a:rPr>
                        <a:t>Verbale udtryk </a:t>
                      </a:r>
                      <a:endParaRPr lang="da-DK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>
                          <a:effectLst/>
                        </a:rPr>
                        <a:t> </a:t>
                      </a:r>
                      <a:endParaRPr lang="da-DK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>
                          <a:effectLst/>
                        </a:rPr>
                        <a:t>Jeg elsker dig. Du er min bedste ven. Jeg sætter stor pris på dit venskab.</a:t>
                      </a:r>
                      <a:endParaRPr lang="da-DK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>
                          <a:effectLst/>
                        </a:rPr>
                        <a:t> </a:t>
                      </a:r>
                      <a:endParaRPr lang="da-DK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>
                          <a:effectLst/>
                        </a:rPr>
                        <a:t>Du er dygtig. Det har du klaret godt. Vi sætter stor pris på din indsats.</a:t>
                      </a:r>
                      <a:endParaRPr lang="da-DK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>
                          <a:effectLst/>
                        </a:rPr>
                        <a:t> </a:t>
                      </a:r>
                      <a:endParaRPr lang="da-DK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>
                          <a:effectLst/>
                        </a:rPr>
                        <a:t>Du er fummelfingret. Det var ikke særligt smart lavet. Har du nu igen lavet fejl.</a:t>
                      </a:r>
                      <a:endParaRPr lang="da-DK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>
                          <a:effectLst/>
                        </a:rPr>
                        <a:t> </a:t>
                      </a:r>
                      <a:endParaRPr lang="da-DK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a-DK" sz="1200">
                          <a:effectLst/>
                        </a:rPr>
                        <a:t>Jeg hader dig. Du er grim. Du er en led stodder. Du er noget overvægtig.</a:t>
                      </a:r>
                      <a:endParaRPr lang="da-DK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5425" algn="just">
                        <a:spcAft>
                          <a:spcPts val="0"/>
                        </a:spcAft>
                      </a:pPr>
                      <a:r>
                        <a:rPr lang="da-DK" sz="1200" dirty="0" err="1">
                          <a:effectLst/>
                        </a:rPr>
                        <a:t>Non-verbale</a:t>
                      </a:r>
                      <a:r>
                        <a:rPr lang="da-DK" sz="1200" dirty="0">
                          <a:effectLst/>
                        </a:rPr>
                        <a:t> udtryk</a:t>
                      </a:r>
                      <a:endParaRPr lang="da-DK" sz="1000" dirty="0">
                        <a:effectLst/>
                      </a:endParaRPr>
                    </a:p>
                    <a:p>
                      <a:pPr marL="225425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 </a:t>
                      </a:r>
                      <a:endParaRPr lang="da-DK" sz="1000" dirty="0">
                        <a:effectLst/>
                      </a:endParaRPr>
                    </a:p>
                    <a:p>
                      <a:pPr marL="225425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Knus. Kys. Skulderklap. Venligt smil.</a:t>
                      </a:r>
                      <a:endParaRPr lang="da-DK" sz="1000" dirty="0">
                        <a:effectLst/>
                      </a:endParaRPr>
                    </a:p>
                    <a:p>
                      <a:pPr marL="225425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 </a:t>
                      </a:r>
                      <a:endParaRPr lang="da-DK" sz="1000" dirty="0">
                        <a:effectLst/>
                      </a:endParaRPr>
                    </a:p>
                    <a:p>
                      <a:pPr marL="225425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 </a:t>
                      </a:r>
                      <a:endParaRPr lang="da-DK" sz="1000" dirty="0">
                        <a:effectLst/>
                      </a:endParaRPr>
                    </a:p>
                    <a:p>
                      <a:pPr marL="225425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Anerkendende blik. </a:t>
                      </a:r>
                      <a:r>
                        <a:rPr lang="da-DK" sz="1200" dirty="0" err="1">
                          <a:effectLst/>
                        </a:rPr>
                        <a:t>Skulder-klap</a:t>
                      </a:r>
                      <a:r>
                        <a:rPr lang="da-DK" sz="1200" dirty="0">
                          <a:effectLst/>
                        </a:rPr>
                        <a:t>. Klap.</a:t>
                      </a:r>
                      <a:endParaRPr lang="da-DK" sz="1000" dirty="0">
                        <a:effectLst/>
                      </a:endParaRPr>
                    </a:p>
                    <a:p>
                      <a:pPr marL="225425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 </a:t>
                      </a:r>
                      <a:endParaRPr lang="da-DK" sz="1000" dirty="0">
                        <a:effectLst/>
                      </a:endParaRPr>
                    </a:p>
                    <a:p>
                      <a:pPr marL="225425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 </a:t>
                      </a:r>
                      <a:endParaRPr lang="da-DK" sz="1000" dirty="0">
                        <a:effectLst/>
                      </a:endParaRPr>
                    </a:p>
                    <a:p>
                      <a:pPr marL="225425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Skælder ud og </a:t>
                      </a:r>
                      <a:r>
                        <a:rPr lang="da-DK" sz="1200" dirty="0" err="1">
                          <a:effectLst/>
                        </a:rPr>
                        <a:t>latterlig-gør</a:t>
                      </a:r>
                      <a:r>
                        <a:rPr lang="da-DK" sz="1200" dirty="0">
                          <a:effectLst/>
                        </a:rPr>
                        <a:t>. Ryster på hovedet. Himmelvendte øjne.</a:t>
                      </a:r>
                      <a:endParaRPr lang="da-DK" sz="1000" dirty="0">
                        <a:effectLst/>
                      </a:endParaRPr>
                    </a:p>
                    <a:p>
                      <a:pPr marL="225425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 </a:t>
                      </a:r>
                      <a:endParaRPr lang="da-DK" sz="1000" dirty="0">
                        <a:effectLst/>
                      </a:endParaRPr>
                    </a:p>
                    <a:p>
                      <a:pPr marL="225425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Nedgøring og </a:t>
                      </a:r>
                      <a:r>
                        <a:rPr lang="da-DK" sz="1200" dirty="0" err="1">
                          <a:effectLst/>
                        </a:rPr>
                        <a:t>latterliggø-relse</a:t>
                      </a:r>
                      <a:r>
                        <a:rPr lang="da-DK" sz="1200" dirty="0">
                          <a:effectLst/>
                        </a:rPr>
                        <a:t>. Slag, skub, </a:t>
                      </a:r>
                      <a:r>
                        <a:rPr lang="da-DK" sz="1200" dirty="0" err="1">
                          <a:effectLst/>
                        </a:rPr>
                        <a:t>skulder-træk</a:t>
                      </a:r>
                      <a:r>
                        <a:rPr lang="da-DK" sz="1200" dirty="0">
                          <a:effectLst/>
                        </a:rPr>
                        <a:t>, ingen berøring.</a:t>
                      </a:r>
                      <a:endParaRPr lang="da-DK" sz="1000" dirty="0">
                        <a:effectLst/>
                      </a:endParaRPr>
                    </a:p>
                    <a:p>
                      <a:pPr marL="225425">
                        <a:spcAft>
                          <a:spcPts val="0"/>
                        </a:spcAft>
                      </a:pPr>
                      <a:r>
                        <a:rPr lang="da-DK" sz="1200" dirty="0">
                          <a:effectLst/>
                        </a:rPr>
                        <a:t> </a:t>
                      </a:r>
                      <a:endParaRPr lang="da-DK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385176" y="628836"/>
            <a:ext cx="8390567" cy="1039944"/>
          </a:xfrm>
        </p:spPr>
        <p:txBody>
          <a:bodyPr>
            <a:normAutofit fontScale="90000"/>
          </a:bodyPr>
          <a:lstStyle/>
          <a:p>
            <a:pPr lvl="0" algn="l"/>
            <a:r>
              <a:rPr lang="da-DK" sz="2000"/>
              <a:t>	Jo </a:t>
            </a:r>
            <a:r>
              <a:rPr lang="da-DK" sz="2000" dirty="0"/>
              <a:t>vigtigere den person der giver klap/spark er, jo stærkere virker det</a:t>
            </a:r>
            <a:br>
              <a:rPr lang="da-DK" sz="2000"/>
            </a:br>
            <a:r>
              <a:rPr lang="da-DK" sz="2000"/>
              <a:t>	</a:t>
            </a:r>
            <a:br>
              <a:rPr lang="da-DK" sz="2000"/>
            </a:br>
            <a:r>
              <a:rPr lang="da-DK" sz="2000"/>
              <a:t>	Jo </a:t>
            </a:r>
            <a:r>
              <a:rPr lang="da-DK" sz="2000" dirty="0"/>
              <a:t>oftere klap/spark bliver gentaget, jo stærkere virker det</a:t>
            </a:r>
            <a:br>
              <a:rPr lang="da-DK" sz="2000" dirty="0"/>
            </a:br>
            <a:endParaRPr lang="da-DK" sz="2000" dirty="0"/>
          </a:p>
        </p:txBody>
      </p:sp>
      <p:sp>
        <p:nvSpPr>
          <p:cNvPr id="5" name="Line 1"/>
          <p:cNvSpPr>
            <a:spLocks noChangeShapeType="1"/>
          </p:cNvSpPr>
          <p:nvPr/>
        </p:nvSpPr>
        <p:spPr bwMode="auto">
          <a:xfrm>
            <a:off x="611168" y="4875530"/>
            <a:ext cx="698978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6" name="Line 2"/>
          <p:cNvSpPr>
            <a:spLocks noChangeShapeType="1"/>
          </p:cNvSpPr>
          <p:nvPr/>
        </p:nvSpPr>
        <p:spPr bwMode="auto">
          <a:xfrm>
            <a:off x="611168" y="2081530"/>
            <a:ext cx="698978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611168" y="2711768"/>
            <a:ext cx="698978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611168" y="3434080"/>
            <a:ext cx="698978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611168" y="4154805"/>
            <a:ext cx="698978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8349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/>
              <a:t>Frisk luft</a:t>
            </a:r>
          </a:p>
          <a:p>
            <a:r>
              <a:rPr lang="da-DK" dirty="0"/>
              <a:t>Gå sammen to og to</a:t>
            </a:r>
          </a:p>
          <a:p>
            <a:endParaRPr lang="da-DK" dirty="0"/>
          </a:p>
          <a:p>
            <a:r>
              <a:rPr lang="da-DK" dirty="0"/>
              <a:t>De næste 20 min. skal i gå en tur i bestemmer selv hvor i vil gå hen. I må ikke snakke sammen i skal bare gå og nyde naturen. Når i kommer hjem skal i hver i sær skrive ned hvad i iagttog. Læs derefter hinandens iagttagelser. </a:t>
            </a:r>
          </a:p>
          <a:p>
            <a:pPr lvl="1"/>
            <a:r>
              <a:rPr lang="da-DK" dirty="0"/>
              <a:t>Var det det samme i har skrevet ned?</a:t>
            </a:r>
          </a:p>
          <a:p>
            <a:pPr lvl="1"/>
            <a:r>
              <a:rPr lang="da-DK" dirty="0"/>
              <a:t>Hvad skyldes det, der kan være forskelle?</a:t>
            </a: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Opgave		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951" y="628836"/>
            <a:ext cx="2069459" cy="150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476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Livskvalitet og </a:t>
            </a:r>
            <a:r>
              <a:rPr lang="da-DK" dirty="0">
                <a:hlinkClick r:id="rId3"/>
              </a:rPr>
              <a:t>livsglæde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På hvilken måde kan du /I bruge det fra filmen i jeres samarbejde med måltidsværterne og plejen i det hele taget.</a:t>
            </a: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Positiv indgangsvinkel</a:t>
            </a:r>
          </a:p>
        </p:txBody>
      </p:sp>
    </p:spTree>
    <p:extLst>
      <p:ext uri="{BB962C8B-B14F-4D97-AF65-F5344CB8AC3E}">
        <p14:creationId xmlns:p14="http://schemas.microsoft.com/office/powerpoint/2010/main" val="980524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Tusindbensstafet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Hvad var godt ved øvelsen og hvad kan den bruges til fremadrettet.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Samarbejde</a:t>
            </a:r>
          </a:p>
        </p:txBody>
      </p:sp>
    </p:spTree>
    <p:extLst>
      <p:ext uri="{BB962C8B-B14F-4D97-AF65-F5344CB8AC3E}">
        <p14:creationId xmlns:p14="http://schemas.microsoft.com/office/powerpoint/2010/main" val="1010679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Evaluering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Hvilke emner syntes i der vil være interessant at vi skal arbejde med senere.</a:t>
            </a: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afslutning</a:t>
            </a:r>
          </a:p>
        </p:txBody>
      </p:sp>
    </p:spTree>
    <p:extLst>
      <p:ext uri="{BB962C8B-B14F-4D97-AF65-F5344CB8AC3E}">
        <p14:creationId xmlns:p14="http://schemas.microsoft.com/office/powerpoint/2010/main" val="2838958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Opsummering fra i går – hvad var godt?</a:t>
            </a:r>
          </a:p>
          <a:p>
            <a:r>
              <a:rPr lang="da-DK" dirty="0"/>
              <a:t>Assertionstræning	</a:t>
            </a:r>
          </a:p>
          <a:p>
            <a:r>
              <a:rPr lang="da-DK" dirty="0"/>
              <a:t>Måltidsværter	</a:t>
            </a:r>
          </a:p>
          <a:p>
            <a:r>
              <a:rPr lang="da-DK" dirty="0"/>
              <a:t>Kommunikation med plejen/kollegaer – hvad kan I gøre i den forbindelse</a:t>
            </a: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Dagens program</a:t>
            </a:r>
          </a:p>
        </p:txBody>
      </p:sp>
    </p:spTree>
    <p:extLst>
      <p:ext uri="{BB962C8B-B14F-4D97-AF65-F5344CB8AC3E}">
        <p14:creationId xmlns:p14="http://schemas.microsoft.com/office/powerpoint/2010/main" val="301958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Assertiv kommunikation</a:t>
            </a:r>
          </a:p>
        </p:txBody>
      </p:sp>
      <p:pic>
        <p:nvPicPr>
          <p:cNvPr id="6" name="Pladsholder til indhold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10800000">
            <a:off x="1298961" y="1265238"/>
            <a:ext cx="6588806" cy="3840162"/>
          </a:xfrm>
          <a:prstGeom prst="rect">
            <a:avLst/>
          </a:prstGeom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148" y="1584176"/>
            <a:ext cx="659718" cy="659718"/>
          </a:xfrm>
          <a:prstGeom prst="rect">
            <a:avLst/>
          </a:prstGeom>
        </p:spPr>
      </p:pic>
      <p:pic>
        <p:nvPicPr>
          <p:cNvPr id="10" name="Billed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424" y="3907208"/>
            <a:ext cx="659718" cy="659718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026" y="4008333"/>
            <a:ext cx="640357" cy="659718"/>
          </a:xfrm>
          <a:prstGeom prst="rect">
            <a:avLst/>
          </a:prstGeom>
        </p:spPr>
      </p:pic>
      <p:sp>
        <p:nvSpPr>
          <p:cNvPr id="12" name="Tekstfelt 11"/>
          <p:cNvSpPr txBox="1"/>
          <p:nvPr/>
        </p:nvSpPr>
        <p:spPr>
          <a:xfrm>
            <a:off x="1375873" y="4768553"/>
            <a:ext cx="982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aggresiv</a:t>
            </a:r>
            <a:endParaRPr lang="da-DK" dirty="0"/>
          </a:p>
        </p:txBody>
      </p:sp>
      <p:sp>
        <p:nvSpPr>
          <p:cNvPr id="13" name="Tekstfelt 12"/>
          <p:cNvSpPr txBox="1"/>
          <p:nvPr/>
        </p:nvSpPr>
        <p:spPr>
          <a:xfrm>
            <a:off x="6709026" y="4786083"/>
            <a:ext cx="982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ydmyg</a:t>
            </a:r>
          </a:p>
        </p:txBody>
      </p:sp>
      <p:sp>
        <p:nvSpPr>
          <p:cNvPr id="14" name="Tekstfelt 13"/>
          <p:cNvSpPr txBox="1"/>
          <p:nvPr/>
        </p:nvSpPr>
        <p:spPr>
          <a:xfrm>
            <a:off x="4297688" y="2453136"/>
            <a:ext cx="982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assertiv</a:t>
            </a:r>
          </a:p>
        </p:txBody>
      </p:sp>
    </p:spTree>
    <p:extLst>
      <p:ext uri="{BB962C8B-B14F-4D97-AF65-F5344CB8AC3E}">
        <p14:creationId xmlns:p14="http://schemas.microsoft.com/office/powerpoint/2010/main" val="783565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/>
              <a:t>Brug Jeg- form – det handler om dig selv og dine oplevelser</a:t>
            </a:r>
          </a:p>
          <a:p>
            <a:r>
              <a:rPr lang="da-DK" dirty="0"/>
              <a:t>Vær specifik og konkret – hvad ser/ hører du, hvad er dit budskab</a:t>
            </a:r>
          </a:p>
          <a:p>
            <a:r>
              <a:rPr lang="da-DK" dirty="0"/>
              <a:t>Beskriv adfærd – når du…. </a:t>
            </a:r>
          </a:p>
          <a:p>
            <a:r>
              <a:rPr lang="da-DK" dirty="0"/>
              <a:t>Beskriv følelse – føler jeg</a:t>
            </a:r>
          </a:p>
          <a:p>
            <a:r>
              <a:rPr lang="da-DK" dirty="0"/>
              <a:t>Beskriv ønsket ændring/det du beder om - derfor vil jeg</a:t>
            </a:r>
          </a:p>
          <a:p>
            <a:r>
              <a:rPr lang="da-DK" dirty="0"/>
              <a:t>Og ti’ så stille, når du har sagt det du vil! – pausen understreger at du mener det</a:t>
            </a: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457200" y="628836"/>
            <a:ext cx="8390567" cy="547457"/>
          </a:xfrm>
        </p:spPr>
        <p:txBody>
          <a:bodyPr>
            <a:noAutofit/>
          </a:bodyPr>
          <a:lstStyle/>
          <a:p>
            <a:r>
              <a:rPr lang="da-DK" sz="3600" dirty="0"/>
              <a:t>Grundskabelon til assertiv adfærd</a:t>
            </a:r>
          </a:p>
        </p:txBody>
      </p:sp>
    </p:spTree>
    <p:extLst>
      <p:ext uri="{BB962C8B-B14F-4D97-AF65-F5344CB8AC3E}">
        <p14:creationId xmlns:p14="http://schemas.microsoft.com/office/powerpoint/2010/main" val="3485217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Assertiv kommunikation</a:t>
            </a:r>
          </a:p>
          <a:p>
            <a:pPr lvl="1"/>
            <a:r>
              <a:rPr lang="da-DK" dirty="0"/>
              <a:t>3 mands grupper en med 4 - fordel rollerne og der skal være en observatør.</a:t>
            </a:r>
          </a:p>
          <a:p>
            <a:pPr lvl="1"/>
            <a:r>
              <a:rPr lang="da-DK" dirty="0"/>
              <a:t>Gennemgå </a:t>
            </a:r>
            <a:r>
              <a:rPr lang="da-DK"/>
              <a:t>opgaven tre/fire </a:t>
            </a:r>
            <a:r>
              <a:rPr lang="da-DK" dirty="0"/>
              <a:t>gang, så i alle prøver at have de forskellige roller</a:t>
            </a:r>
          </a:p>
          <a:p>
            <a:pPr lvl="1"/>
            <a:r>
              <a:rPr lang="da-DK" dirty="0"/>
              <a:t>6-7 min. til hver chance efter 5 min. fortæller observatøren, hvad hun har bemærket</a:t>
            </a: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opgave</a:t>
            </a:r>
          </a:p>
        </p:txBody>
      </p:sp>
    </p:spTree>
    <p:extLst>
      <p:ext uri="{BB962C8B-B14F-4D97-AF65-F5344CB8AC3E}">
        <p14:creationId xmlns:p14="http://schemas.microsoft.com/office/powerpoint/2010/main" val="2217843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Hvad har lært af denne opgave - hvad lykkes for jer?</a:t>
            </a:r>
          </a:p>
          <a:p>
            <a:r>
              <a:rPr lang="da-DK" dirty="0"/>
              <a:t>Gå sammen med tre nye – 10 min. </a:t>
            </a:r>
          </a:p>
          <a:p>
            <a:r>
              <a:rPr lang="da-DK" dirty="0"/>
              <a:t>Udlevere spørgsmål der skal snakkes om</a:t>
            </a:r>
          </a:p>
          <a:p>
            <a:endParaRPr lang="da-DK" dirty="0"/>
          </a:p>
          <a:p>
            <a:r>
              <a:rPr lang="da-DK" dirty="0"/>
              <a:t>Individuelt – Hvad er det vigtigste jeg tager med mig fra denne opgave?</a:t>
            </a:r>
          </a:p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opsamling</a:t>
            </a:r>
          </a:p>
        </p:txBody>
      </p:sp>
    </p:spTree>
    <p:extLst>
      <p:ext uri="{BB962C8B-B14F-4D97-AF65-F5344CB8AC3E}">
        <p14:creationId xmlns:p14="http://schemas.microsoft.com/office/powerpoint/2010/main" val="287152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Plejen – måltidsværter</a:t>
            </a:r>
          </a:p>
          <a:p>
            <a:r>
              <a:rPr lang="da-DK" dirty="0"/>
              <a:t>Hvad ved i om deres arbejdsopgaver?</a:t>
            </a:r>
          </a:p>
          <a:p>
            <a:r>
              <a:rPr lang="da-DK" dirty="0"/>
              <a:t>Gå sammen</a:t>
            </a: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Måltidsværter</a:t>
            </a:r>
          </a:p>
        </p:txBody>
      </p:sp>
    </p:spTree>
    <p:extLst>
      <p:ext uri="{BB962C8B-B14F-4D97-AF65-F5344CB8AC3E}">
        <p14:creationId xmlns:p14="http://schemas.microsoft.com/office/powerpoint/2010/main" val="1619448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Græshopper	</a:t>
            </a:r>
          </a:p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Opsamling</a:t>
            </a:r>
          </a:p>
          <a:p>
            <a:r>
              <a:rPr lang="da-DK" dirty="0"/>
              <a:t>Hvordan gik det?</a:t>
            </a:r>
          </a:p>
          <a:p>
            <a:r>
              <a:rPr lang="da-DK" dirty="0"/>
              <a:t>Hvordan fandt i en løsning</a:t>
            </a:r>
          </a:p>
          <a:p>
            <a:r>
              <a:rPr lang="da-DK" dirty="0"/>
              <a:t>Hvad fungerede godt</a:t>
            </a:r>
          </a:p>
          <a:p>
            <a:r>
              <a:rPr lang="da-DK" dirty="0"/>
              <a:t>Hvad kunne have været bedre?</a:t>
            </a: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Opgave</a:t>
            </a:r>
          </a:p>
        </p:txBody>
      </p:sp>
    </p:spTree>
    <p:extLst>
      <p:ext uri="{BB962C8B-B14F-4D97-AF65-F5344CB8AC3E}">
        <p14:creationId xmlns:p14="http://schemas.microsoft.com/office/powerpoint/2010/main" val="271656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>
          <a:xfrm>
            <a:off x="546143" y="1460762"/>
            <a:ext cx="8229600" cy="384006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a-DK" b="1" i="1" dirty="0"/>
              <a:t>MENNESKER I VÆKST SKABER</a:t>
            </a:r>
            <a:endParaRPr lang="da-DK" dirty="0"/>
          </a:p>
          <a:p>
            <a:pPr marL="0" indent="0" algn="ctr">
              <a:buNone/>
            </a:pPr>
            <a:r>
              <a:rPr lang="da-DK" b="1" i="1" dirty="0"/>
              <a:t>VIRKSOMHEDER I VÆKST</a:t>
            </a:r>
            <a:endParaRPr lang="da-DK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a-DK" altLang="da-DK" b="1" i="1" dirty="0">
              <a:ea typeface="Times New Roman" panose="02020603050405020304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a-DK" altLang="da-DK" b="1" i="1" dirty="0">
              <a:ea typeface="Times New Roman" panose="02020603050405020304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a-DK" altLang="da-DK" b="1" i="1" dirty="0">
                <a:ea typeface="Times New Roman" panose="02020603050405020304" pitchFamily="18" charset="0"/>
              </a:rPr>
              <a:t>“Hvis du gør det, du altid har gjort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a-DK" altLang="da-DK" b="1" i="1" dirty="0">
                <a:ea typeface="Times New Roman" panose="02020603050405020304" pitchFamily="18" charset="0"/>
              </a:rPr>
              <a:t>får du de resultater, du altid har fået.</a:t>
            </a:r>
            <a:endParaRPr lang="da-DK" altLang="da-DK" sz="800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a-DK" altLang="da-DK" b="1" i="1" dirty="0">
                <a:ea typeface="Times New Roman" panose="02020603050405020304" pitchFamily="18" charset="0"/>
              </a:rPr>
              <a:t>Ønsker du andre resultater,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a-DK" altLang="da-DK" b="1" i="1" dirty="0">
                <a:ea typeface="Times New Roman" panose="02020603050405020304" pitchFamily="18" charset="0"/>
              </a:rPr>
              <a:t>må du gøre noget andet”.</a:t>
            </a:r>
            <a:endParaRPr lang="da-DK" altLang="da-DK" sz="4400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a-DK" altLang="da-DK" b="1" i="1" dirty="0">
                <a:ea typeface="Times New Roman" panose="02020603050405020304" pitchFamily="18" charset="0"/>
              </a:rPr>
              <a:t> </a:t>
            </a:r>
            <a:r>
              <a:rPr lang="da-DK" i="1" dirty="0"/>
              <a:t> </a:t>
            </a:r>
            <a:endParaRPr lang="da-DK" dirty="0"/>
          </a:p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Kommunikation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7261909" y="4043530"/>
            <a:ext cx="1189037" cy="1189038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2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 se og høre</a:t>
            </a:r>
            <a:endParaRPr kumimoji="0" lang="da-DK" altLang="da-DK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2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uden at gøre -</a:t>
            </a:r>
            <a:endParaRPr kumimoji="0" lang="da-DK" altLang="da-DK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2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er som at elske </a:t>
            </a:r>
            <a:endParaRPr kumimoji="0" lang="da-DK" altLang="da-DK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2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uden at røre !</a:t>
            </a:r>
            <a:endParaRPr kumimoji="0" lang="da-DK" altLang="da-DK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Kinesisk</a:t>
            </a:r>
            <a:r>
              <a:rPr kumimoji="0" lang="da-DK" altLang="da-DK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da-DK" altLang="da-DK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ordsprog</a:t>
            </a:r>
            <a:endParaRPr kumimoji="0" lang="da-DK" altLang="da-D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855264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533</Words>
  <Application>Microsoft Office PowerPoint</Application>
  <PresentationFormat>On-screen Show (16:10)</PresentationFormat>
  <Paragraphs>125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Kontortema</vt:lpstr>
      <vt:lpstr>Torsdag d. 7. august </vt:lpstr>
      <vt:lpstr>Dagens program</vt:lpstr>
      <vt:lpstr>Assertiv kommunikation</vt:lpstr>
      <vt:lpstr>Grundskabelon til assertiv adfærd</vt:lpstr>
      <vt:lpstr>opgave</vt:lpstr>
      <vt:lpstr>opsamling</vt:lpstr>
      <vt:lpstr>Måltidsværter</vt:lpstr>
      <vt:lpstr>Opgave</vt:lpstr>
      <vt:lpstr>Kommunikation</vt:lpstr>
      <vt:lpstr>STROKES = KLAP og SPARK</vt:lpstr>
      <vt:lpstr> Jo vigtigere den person der giver klap/spark er, jo stærkere virker det    Jo oftere klap/spark bliver gentaget, jo stærkere virker det </vt:lpstr>
      <vt:lpstr>Opgave  </vt:lpstr>
      <vt:lpstr>Positiv indgangsvinkel</vt:lpstr>
      <vt:lpstr>Samarbejde</vt:lpstr>
      <vt:lpstr>afslutning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reklamebureauet corbiz</dc:creator>
  <cp:lastModifiedBy>Maria Terp Ledam</cp:lastModifiedBy>
  <cp:revision>41</cp:revision>
  <cp:lastPrinted>2017-08-10T09:10:28Z</cp:lastPrinted>
  <dcterms:created xsi:type="dcterms:W3CDTF">2012-01-03T12:09:52Z</dcterms:created>
  <dcterms:modified xsi:type="dcterms:W3CDTF">2020-04-20T12:01:40Z</dcterms:modified>
</cp:coreProperties>
</file>