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60" r:id="rId2"/>
    <p:sldId id="362" r:id="rId3"/>
    <p:sldId id="363" r:id="rId4"/>
    <p:sldId id="375" r:id="rId5"/>
    <p:sldId id="366" r:id="rId6"/>
    <p:sldId id="376" r:id="rId7"/>
    <p:sldId id="377" r:id="rId8"/>
    <p:sldId id="367" r:id="rId9"/>
    <p:sldId id="368" r:id="rId10"/>
    <p:sldId id="369" r:id="rId11"/>
    <p:sldId id="370" r:id="rId12"/>
    <p:sldId id="371" r:id="rId13"/>
    <p:sldId id="372" r:id="rId14"/>
    <p:sldId id="373" r:id="rId15"/>
    <p:sldId id="374" r:id="rId16"/>
    <p:sldId id="259"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aleway" panose="020B0503030101060003" pitchFamily="34" charset="0"/>
      <p:regular r:id="rId24"/>
      <p:bold r:id="rId25"/>
      <p:italic r:id="rId26"/>
      <p:boldItalic r:id="rId27"/>
    </p:embeddedFont>
    <p:embeddedFont>
      <p:font typeface="Raleway ExtraBold" panose="020B0903030101060003" pitchFamily="3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Vibe Winther Bjerregaard" initials="CVWB" lastIdx="1" clrIdx="0">
    <p:extLst>
      <p:ext uri="{19B8F6BF-5375-455C-9EA6-DF929625EA0E}">
        <p15:presenceInfo xmlns:p15="http://schemas.microsoft.com/office/powerpoint/2012/main" userId="S::CHBJE@sst.dk::e2dbfe44-821a-4bb1-be45-845738c50962" providerId="AD"/>
      </p:ext>
    </p:extLst>
  </p:cmAuthor>
  <p:cmAuthor id="2" name="Kari Rose Holm" initials="KRH" lastIdx="13" clrIdx="1">
    <p:extLst>
      <p:ext uri="{19B8F6BF-5375-455C-9EA6-DF929625EA0E}">
        <p15:presenceInfo xmlns:p15="http://schemas.microsoft.com/office/powerpoint/2012/main" userId="S::KROH@SST.DK::785c6861-1e10-430d-8b0b-6390a133697d" providerId="AD"/>
      </p:ext>
    </p:extLst>
  </p:cmAuthor>
  <p:cmAuthor id="3" name="Katrine Lund Kragbak" initials="KLK" lastIdx="6" clrIdx="2">
    <p:extLst>
      <p:ext uri="{19B8F6BF-5375-455C-9EA6-DF929625EA0E}">
        <p15:presenceInfo xmlns:p15="http://schemas.microsoft.com/office/powerpoint/2012/main" userId="S::kalk@sst.dk::209c1d03-efba-4d48-a9f7-a06fb9f9a5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7" autoAdjust="0"/>
    <p:restoredTop sz="88523" autoAdjust="0"/>
  </p:normalViewPr>
  <p:slideViewPr>
    <p:cSldViewPr snapToGrid="0" showGuides="1">
      <p:cViewPr varScale="1">
        <p:scale>
          <a:sx n="75" d="100"/>
          <a:sy n="75" d="100"/>
        </p:scale>
        <p:origin x="438"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11-30T20:02:13.144" idx="2">
    <p:pos x="7093" y="172"/>
    <p:text>De skal lige pdf´es inden udgivelse, da der jo et SST logo på</p:text>
    <p:extLst>
      <p:ext uri="{C676402C-5697-4E1C-873F-D02D1690AC5C}">
        <p15:threadingInfo xmlns:p15="http://schemas.microsoft.com/office/powerpoint/2012/main" timeZoneBias="-60"/>
      </p:ext>
    </p:extLst>
  </p:cm>
  <p:cm authorId="3" dt="2025-12-01T08:13:55.615" idx="2">
    <p:pos x="7093" y="308"/>
    <p:text>Hvis vi pdf-er kan de ikke gå ind og tilpasse spørgsmål. er det ikke lidt ærgerligt? Vi har en mødepakke om rehabilitering liggende på hjemmesiden som ikke er PDF-et og der er også SST loko på. Se her https://www.sst.dk/da/udgivelser/2023/Dialogkort-om-rehabilitering</p:text>
    <p:extLst>
      <p:ext uri="{C676402C-5697-4E1C-873F-D02D1690AC5C}">
        <p15:threadingInfo xmlns:p15="http://schemas.microsoft.com/office/powerpoint/2012/main" timeZoneBias="-60">
          <p15:parentCm authorId="2" idx="2"/>
        </p15:threadingInfo>
      </p:ext>
    </p:extLst>
  </p:cm>
  <p:cm authorId="2" dt="2025-12-01T19:51:13.723" idx="13">
    <p:pos x="7093" y="444"/>
    <p:text>ML og jeg er ved at undersøge reglerne for dette. Er helt med på, at det for modtageren er mest hensigtsmæssigt, at det er PP</p:text>
    <p:extLst>
      <p:ext uri="{C676402C-5697-4E1C-873F-D02D1690AC5C}">
        <p15:threadingInfo xmlns:p15="http://schemas.microsoft.com/office/powerpoint/2012/main" timeZoneBias="-60">
          <p15:parentCm authorId="2"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04/12/2025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04/12/2025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Forventet tid: </a:t>
            </a:r>
            <a:r>
              <a:rPr lang="da-DK" b="0" dirty="0"/>
              <a:t>30</a:t>
            </a:r>
            <a:r>
              <a:rPr lang="da-DK" dirty="0"/>
              <a:t> min.</a:t>
            </a:r>
          </a:p>
          <a:p>
            <a:endParaRPr lang="da-DK" dirty="0"/>
          </a:p>
          <a:p>
            <a:r>
              <a:rPr lang="da-DK" b="1" dirty="0"/>
              <a:t>Vil I arbejde videre med temaet?</a:t>
            </a:r>
          </a:p>
          <a:p>
            <a:r>
              <a:rPr lang="da-DK" sz="1200" b="0" i="0" kern="1200" dirty="0">
                <a:solidFill>
                  <a:schemeClr val="tx1"/>
                </a:solidFill>
                <a:effectLst/>
                <a:latin typeface="+mn-lt"/>
                <a:ea typeface="+mn-ea"/>
                <a:cs typeface="+mn-cs"/>
              </a:rPr>
              <a:t>Perspektivskifte er en konkret metode til at sætte sig i borgernes sted og forstå deres adfærd og behov. </a:t>
            </a:r>
            <a:endParaRPr lang="da-DK" dirty="0"/>
          </a:p>
          <a:p>
            <a:r>
              <a:rPr lang="da-DK" dirty="0"/>
              <a:t>På www.læringomværdighed.dk kan I sammen eller hver for sig tage e-læringskurset ‘Perspektivskifte’. Kurset tager 30 min.</a:t>
            </a:r>
          </a:p>
          <a:p>
            <a:r>
              <a:rPr lang="da-DK" dirty="0"/>
              <a:t>På https://www.sst.dk/da/Vaerdighed/Redskaber/2022/Perspektivskifte kan I finde refleksionskort om perspektivskifte.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11931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4. december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71548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89430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100641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4. december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chemeClr val="accent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accent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4. december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Ikoner">
            <a:extLst>
              <a:ext uri="{FF2B5EF4-FFF2-40B4-BE49-F238E27FC236}">
                <a16:creationId xmlns:a16="http://schemas.microsoft.com/office/drawing/2014/main" id="{EE607CBF-8710-4E70-A3D0-E272942E79B2}"/>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4. december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3" r:id="rId2"/>
    <p:sldLayoutId id="2147483737" r:id="rId3"/>
    <p:sldLayoutId id="2147483740" r:id="rId4"/>
    <p:sldLayoutId id="2147483721" r:id="rId5"/>
    <p:sldLayoutId id="2147483652" r:id="rId6"/>
    <p:sldLayoutId id="2147483729" r:id="rId7"/>
    <p:sldLayoutId id="2147483728" r:id="rId8"/>
    <p:sldLayoutId id="2147483742" r:id="rId9"/>
    <p:sldLayoutId id="2147483746" r:id="rId10"/>
    <p:sldLayoutId id="2147483732" r:id="rId11"/>
    <p:sldLayoutId id="2147483747" r:id="rId12"/>
    <p:sldLayoutId id="2147483733" r:id="rId13"/>
    <p:sldLayoutId id="2147483748" r:id="rId14"/>
    <p:sldLayoutId id="2147483736" r:id="rId15"/>
    <p:sldLayoutId id="2147483741" r:id="rId16"/>
    <p:sldLayoutId id="2147483735" r:id="rId17"/>
    <p:sldLayoutId id="2147483745" r:id="rId18"/>
    <p:sldLayoutId id="2147483722" r:id="rId19"/>
    <p:sldLayoutId id="2147483654" r:id="rId20"/>
    <p:sldLayoutId id="2147483655" r:id="rId21"/>
    <p:sldLayoutId id="2147483670" r:id="rId22"/>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p:txBody>
          <a:bodyPr/>
          <a:lstStyle/>
          <a:p>
            <a:r>
              <a:rPr lang="da-DK" dirty="0"/>
              <a:t>Borgerrejse </a:t>
            </a:r>
            <a:r>
              <a:rPr lang="da-DK"/>
              <a:t>om helhedspleje</a:t>
            </a:r>
            <a:br>
              <a:rPr lang="da-DK" dirty="0"/>
            </a:br>
            <a:r>
              <a:rPr lang="da-DK" dirty="0"/>
              <a:t>- i egen bolig</a:t>
            </a:r>
          </a:p>
        </p:txBody>
      </p:sp>
    </p:spTree>
    <p:extLst>
      <p:ext uri="{BB962C8B-B14F-4D97-AF65-F5344CB8AC3E}">
        <p14:creationId xmlns:p14="http://schemas.microsoft.com/office/powerpoint/2010/main" val="187320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DDB98BD-FECC-4F3E-9F7C-D16848C2456B}"/>
              </a:ext>
            </a:extLst>
          </p:cNvPr>
          <p:cNvSpPr>
            <a:spLocks noGrp="1"/>
          </p:cNvSpPr>
          <p:nvPr>
            <p:ph idx="1"/>
          </p:nvPr>
        </p:nvSpPr>
        <p:spPr>
          <a:xfrm>
            <a:off x="432001" y="1900800"/>
            <a:ext cx="5664000" cy="4212133"/>
          </a:xfrm>
        </p:spPr>
        <p:txBody>
          <a:bodyPr/>
          <a:lstStyle/>
          <a:p>
            <a:pPr marL="0" indent="0">
              <a:buNone/>
            </a:pPr>
            <a:r>
              <a:rPr lang="da-DK" dirty="0"/>
              <a:t>Ud fra denne illustration kan I tale om: </a:t>
            </a:r>
          </a:p>
          <a:p>
            <a:pPr marL="0" indent="0">
              <a:buNone/>
            </a:pPr>
            <a:endParaRPr lang="da-DK" dirty="0"/>
          </a:p>
          <a:p>
            <a:r>
              <a:rPr lang="da-DK" i="1" dirty="0"/>
              <a:t>Hvor meget skal der til for at en borger skal have visiteret et nyt forløb?</a:t>
            </a:r>
          </a:p>
          <a:p>
            <a:pPr marL="0" indent="0">
              <a:buNone/>
            </a:pPr>
            <a:endParaRPr lang="da-DK" i="1" dirty="0"/>
          </a:p>
          <a:p>
            <a:r>
              <a:rPr lang="da-DK" i="1" dirty="0"/>
              <a:t>Hvad kan vi iværksætte, hvis en borger pludselig får et dårligere funktionsniveau både fysisk, psykisk eller socialt?</a:t>
            </a:r>
          </a:p>
          <a:p>
            <a:pPr marL="0" indent="0">
              <a:buNone/>
            </a:pPr>
            <a:endParaRPr lang="da-DK" i="1" dirty="0"/>
          </a:p>
          <a:p>
            <a:r>
              <a:rPr lang="da-DK" i="1" dirty="0"/>
              <a:t>Hvordan kan vi indtænke forebyggelse og/eller rehabilitering i borgernes forløb? Kan I give et eksempel på et tiltag?</a:t>
            </a:r>
          </a:p>
          <a:p>
            <a:endParaRPr lang="da-DK" dirty="0"/>
          </a:p>
        </p:txBody>
      </p:sp>
      <p:sp>
        <p:nvSpPr>
          <p:cNvPr id="5" name="Pladsholder til slidenummer 4">
            <a:extLst>
              <a:ext uri="{FF2B5EF4-FFF2-40B4-BE49-F238E27FC236}">
                <a16:creationId xmlns:a16="http://schemas.microsoft.com/office/drawing/2014/main" id="{7D1AA6AB-D6E9-492A-A851-6B85F2E6A943}"/>
              </a:ext>
            </a:extLst>
          </p:cNvPr>
          <p:cNvSpPr>
            <a:spLocks noGrp="1"/>
          </p:cNvSpPr>
          <p:nvPr>
            <p:ph type="sldNum" sz="quarter" idx="12"/>
          </p:nvPr>
        </p:nvSpPr>
        <p:spPr/>
        <p:txBody>
          <a:bodyPr/>
          <a:lstStyle/>
          <a:p>
            <a:r>
              <a:rPr lang="da-DK"/>
              <a:t>Side </a:t>
            </a:r>
            <a:fld id="{24C8C45C-947F-4981-8B3F-4F32E973C901}" type="slidenum">
              <a:rPr lang="da-DK" smtClean="0"/>
              <a:pPr/>
              <a:t>10</a:t>
            </a:fld>
            <a:endParaRPr lang="da-DK" dirty="0"/>
          </a:p>
        </p:txBody>
      </p:sp>
      <p:sp>
        <p:nvSpPr>
          <p:cNvPr id="2" name="Titel 1">
            <a:extLst>
              <a:ext uri="{FF2B5EF4-FFF2-40B4-BE49-F238E27FC236}">
                <a16:creationId xmlns:a16="http://schemas.microsoft.com/office/drawing/2014/main" id="{4FC58262-2C98-44C8-AAAB-457828D3987F}"/>
              </a:ext>
            </a:extLst>
          </p:cNvPr>
          <p:cNvSpPr>
            <a:spLocks noGrp="1"/>
          </p:cNvSpPr>
          <p:nvPr>
            <p:ph type="title"/>
          </p:nvPr>
        </p:nvSpPr>
        <p:spPr/>
        <p:txBody>
          <a:bodyPr/>
          <a:lstStyle/>
          <a:p>
            <a:r>
              <a:rPr lang="da-DK" dirty="0"/>
              <a:t>Ændrede behov</a:t>
            </a:r>
          </a:p>
        </p:txBody>
      </p:sp>
      <p:pic>
        <p:nvPicPr>
          <p:cNvPr id="8" name="Billede 7">
            <a:extLst>
              <a:ext uri="{FF2B5EF4-FFF2-40B4-BE49-F238E27FC236}">
                <a16:creationId xmlns:a16="http://schemas.microsoft.com/office/drawing/2014/main" id="{4AB881D8-07CC-4F46-9C83-02164AE1C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752" y="1274233"/>
            <a:ext cx="5373122" cy="3975100"/>
          </a:xfrm>
          <a:prstGeom prst="rect">
            <a:avLst/>
          </a:prstGeom>
        </p:spPr>
      </p:pic>
    </p:spTree>
    <p:extLst>
      <p:ext uri="{BB962C8B-B14F-4D97-AF65-F5344CB8AC3E}">
        <p14:creationId xmlns:p14="http://schemas.microsoft.com/office/powerpoint/2010/main" val="400107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07F3548-09A3-4E91-B737-7FD70A9ABBE4}"/>
              </a:ext>
            </a:extLst>
          </p:cNvPr>
          <p:cNvSpPr>
            <a:spLocks noGrp="1"/>
          </p:cNvSpPr>
          <p:nvPr>
            <p:ph idx="1"/>
          </p:nvPr>
        </p:nvSpPr>
        <p:spPr>
          <a:xfrm>
            <a:off x="432000" y="1900800"/>
            <a:ext cx="5469267" cy="4144400"/>
          </a:xfrm>
        </p:spPr>
        <p:txBody>
          <a:bodyPr/>
          <a:lstStyle/>
          <a:p>
            <a:pPr marL="0" indent="0">
              <a:lnSpc>
                <a:spcPct val="107000"/>
              </a:lnSpc>
              <a:spcAft>
                <a:spcPts val="800"/>
              </a:spcAft>
              <a:buNone/>
            </a:pPr>
            <a:r>
              <a:rPr lang="da-DK" dirty="0"/>
              <a:t>Ud fra denne illustration kan I tale om: </a:t>
            </a:r>
          </a:p>
          <a:p>
            <a:pPr marL="0" indent="0">
              <a:lnSpc>
                <a:spcPct val="107000"/>
              </a:lnSpc>
              <a:spcAft>
                <a:spcPts val="800"/>
              </a:spcAft>
              <a:buNone/>
            </a:pPr>
            <a:endParaRPr lang="da-DK" dirty="0">
              <a:ea typeface="Calibri" panose="020F0502020204030204" pitchFamily="34" charset="0"/>
              <a:cs typeface="Times New Roman" panose="02020603050405020304" pitchFamily="18" charset="0"/>
            </a:endParaRPr>
          </a:p>
          <a:p>
            <a:pPr>
              <a:lnSpc>
                <a:spcPct val="107000"/>
              </a:lnSpc>
              <a:spcAft>
                <a:spcPts val="800"/>
              </a:spcAft>
            </a:pPr>
            <a:r>
              <a:rPr lang="da-DK" i="1" dirty="0">
                <a:effectLst/>
                <a:ea typeface="Calibri" panose="020F0502020204030204" pitchFamily="34" charset="0"/>
                <a:cs typeface="Times New Roman" panose="02020603050405020304" pitchFamily="18" charset="0"/>
              </a:rPr>
              <a:t>Hvad gør du, hvis du observerer at borgeren har ændret adfærd?</a:t>
            </a:r>
          </a:p>
          <a:p>
            <a:pPr>
              <a:lnSpc>
                <a:spcPct val="107000"/>
              </a:lnSpc>
              <a:spcAft>
                <a:spcPts val="800"/>
              </a:spcAft>
              <a:buFontTx/>
              <a:buChar char="-"/>
            </a:pPr>
            <a:r>
              <a:rPr lang="da-DK" i="1" dirty="0">
                <a:ea typeface="Calibri" panose="020F0502020204030204" pitchFamily="34" charset="0"/>
                <a:cs typeface="Times New Roman" panose="02020603050405020304" pitchFamily="18" charset="0"/>
              </a:rPr>
              <a:t>Hvordan spotter vi ændringer både fysisk, psykisk og socialt?</a:t>
            </a:r>
            <a:endParaRPr lang="da-DK" i="1" dirty="0">
              <a:effectLst/>
              <a:ea typeface="Calibri" panose="020F0502020204030204" pitchFamily="34" charset="0"/>
              <a:cs typeface="Times New Roman" panose="02020603050405020304" pitchFamily="18" charset="0"/>
            </a:endParaRPr>
          </a:p>
          <a:p>
            <a:pPr>
              <a:lnSpc>
                <a:spcPct val="107000"/>
              </a:lnSpc>
              <a:spcAft>
                <a:spcPts val="800"/>
              </a:spcAft>
            </a:pPr>
            <a:r>
              <a:rPr lang="da-DK" i="1" dirty="0">
                <a:effectLst/>
                <a:ea typeface="Calibri" panose="020F0502020204030204" pitchFamily="34" charset="0"/>
                <a:cs typeface="Times New Roman" panose="02020603050405020304" pitchFamily="18" charset="0"/>
              </a:rPr>
              <a:t>Hvordan understøtter vi borgerens selvbestemmelse, også når behovene ændrer sig, eller når borgeren har svært ved at give udtryk for sine ønsker?</a:t>
            </a:r>
          </a:p>
          <a:p>
            <a:endParaRPr lang="da-DK" dirty="0"/>
          </a:p>
        </p:txBody>
      </p:sp>
      <p:sp>
        <p:nvSpPr>
          <p:cNvPr id="5" name="Pladsholder til slidenummer 4">
            <a:extLst>
              <a:ext uri="{FF2B5EF4-FFF2-40B4-BE49-F238E27FC236}">
                <a16:creationId xmlns:a16="http://schemas.microsoft.com/office/drawing/2014/main" id="{62092C54-7BC6-4C2F-A2B8-D7378D1DF15F}"/>
              </a:ext>
            </a:extLst>
          </p:cNvPr>
          <p:cNvSpPr>
            <a:spLocks noGrp="1"/>
          </p:cNvSpPr>
          <p:nvPr>
            <p:ph type="sldNum" sz="quarter" idx="12"/>
          </p:nvPr>
        </p:nvSpPr>
        <p:spPr/>
        <p:txBody>
          <a:bodyPr/>
          <a:lstStyle/>
          <a:p>
            <a:r>
              <a:rPr lang="da-DK"/>
              <a:t>Side </a:t>
            </a:r>
            <a:fld id="{24C8C45C-947F-4981-8B3F-4F32E973C901}" type="slidenum">
              <a:rPr lang="da-DK" smtClean="0"/>
              <a:pPr/>
              <a:t>11</a:t>
            </a:fld>
            <a:endParaRPr lang="da-DK" dirty="0"/>
          </a:p>
        </p:txBody>
      </p:sp>
      <p:sp>
        <p:nvSpPr>
          <p:cNvPr id="2" name="Titel 1">
            <a:extLst>
              <a:ext uri="{FF2B5EF4-FFF2-40B4-BE49-F238E27FC236}">
                <a16:creationId xmlns:a16="http://schemas.microsoft.com/office/drawing/2014/main" id="{404DE86E-7F16-4313-97CF-F36A519F0A38}"/>
              </a:ext>
            </a:extLst>
          </p:cNvPr>
          <p:cNvSpPr>
            <a:spLocks noGrp="1"/>
          </p:cNvSpPr>
          <p:nvPr>
            <p:ph type="title"/>
          </p:nvPr>
        </p:nvSpPr>
        <p:spPr/>
        <p:txBody>
          <a:bodyPr/>
          <a:lstStyle/>
          <a:p>
            <a:r>
              <a:rPr lang="da-DK" dirty="0"/>
              <a:t>Dialog om ændrede behov</a:t>
            </a:r>
          </a:p>
        </p:txBody>
      </p:sp>
      <p:pic>
        <p:nvPicPr>
          <p:cNvPr id="8" name="Billede 7">
            <a:extLst>
              <a:ext uri="{FF2B5EF4-FFF2-40B4-BE49-F238E27FC236}">
                <a16:creationId xmlns:a16="http://schemas.microsoft.com/office/drawing/2014/main" id="{9F2382EE-7850-40B9-8ACD-4EBC821C6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735" y="1058333"/>
            <a:ext cx="5413177" cy="4004733"/>
          </a:xfrm>
          <a:prstGeom prst="rect">
            <a:avLst/>
          </a:prstGeom>
        </p:spPr>
      </p:pic>
    </p:spTree>
    <p:extLst>
      <p:ext uri="{BB962C8B-B14F-4D97-AF65-F5344CB8AC3E}">
        <p14:creationId xmlns:p14="http://schemas.microsoft.com/office/powerpoint/2010/main" val="11375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9D0E695-3F85-4246-95C5-054973C68449}"/>
              </a:ext>
            </a:extLst>
          </p:cNvPr>
          <p:cNvSpPr>
            <a:spLocks noGrp="1"/>
          </p:cNvSpPr>
          <p:nvPr>
            <p:ph idx="1"/>
          </p:nvPr>
        </p:nvSpPr>
        <p:spPr>
          <a:xfrm>
            <a:off x="432000" y="1900799"/>
            <a:ext cx="5071333" cy="4324231"/>
          </a:xfrm>
        </p:spPr>
        <p:txBody>
          <a:bodyPr/>
          <a:lstStyle/>
          <a:p>
            <a:pPr marL="0" indent="0">
              <a:buNone/>
            </a:pPr>
            <a:r>
              <a:rPr lang="da-DK" dirty="0"/>
              <a:t>Ud fra denne illustration kan I tale om: </a:t>
            </a:r>
          </a:p>
          <a:p>
            <a:pPr marL="0" indent="0">
              <a:buNone/>
            </a:pPr>
            <a:endParaRPr lang="da-DK" dirty="0"/>
          </a:p>
          <a:p>
            <a:r>
              <a:rPr lang="da-DK" i="1" dirty="0"/>
              <a:t>Hvem skal være med, når vi holder møde om en borgerens forløb?</a:t>
            </a:r>
          </a:p>
          <a:p>
            <a:pPr marL="0" indent="0">
              <a:buNone/>
            </a:pPr>
            <a:endParaRPr lang="da-DK" i="1" dirty="0"/>
          </a:p>
          <a:p>
            <a:r>
              <a:rPr lang="da-DK" i="1" dirty="0"/>
              <a:t>Hvad får vi ud af at mødes på tværs af faggrupper?</a:t>
            </a:r>
          </a:p>
          <a:p>
            <a:pPr marL="0" indent="0">
              <a:buNone/>
            </a:pPr>
            <a:endParaRPr lang="da-DK" i="1" dirty="0"/>
          </a:p>
          <a:p>
            <a:r>
              <a:rPr lang="da-DK" i="1" dirty="0"/>
              <a:t>Hvad taler vi om på de tværfaglige møder?</a:t>
            </a:r>
          </a:p>
          <a:p>
            <a:pPr marL="0" indent="0">
              <a:buNone/>
            </a:pPr>
            <a:endParaRPr lang="da-DK" i="1" dirty="0"/>
          </a:p>
          <a:p>
            <a:r>
              <a:rPr lang="da-DK" i="1" dirty="0"/>
              <a:t>Hvordan sikrer vi, at borgernes ønsker og behov altid bliver hørt?</a:t>
            </a:r>
          </a:p>
          <a:p>
            <a:endParaRPr lang="da-DK" i="1" dirty="0"/>
          </a:p>
          <a:p>
            <a:r>
              <a:rPr lang="da-DK" i="1" dirty="0"/>
              <a:t>Hvordan samler vi op på de handlinger vi vil sætte i gang, og hvordan følger vi op? </a:t>
            </a:r>
          </a:p>
          <a:p>
            <a:pPr marL="0" indent="0">
              <a:buNone/>
            </a:pPr>
            <a:endParaRPr lang="da-DK" i="1" dirty="0"/>
          </a:p>
          <a:p>
            <a:endParaRPr lang="da-DK" dirty="0"/>
          </a:p>
        </p:txBody>
      </p:sp>
      <p:sp>
        <p:nvSpPr>
          <p:cNvPr id="5" name="Pladsholder til slidenummer 4">
            <a:extLst>
              <a:ext uri="{FF2B5EF4-FFF2-40B4-BE49-F238E27FC236}">
                <a16:creationId xmlns:a16="http://schemas.microsoft.com/office/drawing/2014/main" id="{0B64E60E-2427-460F-A474-D78EDA30D5BD}"/>
              </a:ext>
            </a:extLst>
          </p:cNvPr>
          <p:cNvSpPr>
            <a:spLocks noGrp="1"/>
          </p:cNvSpPr>
          <p:nvPr>
            <p:ph type="sldNum" sz="quarter" idx="12"/>
          </p:nvPr>
        </p:nvSpPr>
        <p:spPr/>
        <p:txBody>
          <a:bodyPr/>
          <a:lstStyle/>
          <a:p>
            <a:r>
              <a:rPr lang="da-DK"/>
              <a:t>Side </a:t>
            </a:r>
            <a:fld id="{24C8C45C-947F-4981-8B3F-4F32E973C901}" type="slidenum">
              <a:rPr lang="da-DK" smtClean="0"/>
              <a:pPr/>
              <a:t>12</a:t>
            </a:fld>
            <a:endParaRPr lang="da-DK" dirty="0"/>
          </a:p>
        </p:txBody>
      </p:sp>
      <p:sp>
        <p:nvSpPr>
          <p:cNvPr id="2" name="Titel 1">
            <a:extLst>
              <a:ext uri="{FF2B5EF4-FFF2-40B4-BE49-F238E27FC236}">
                <a16:creationId xmlns:a16="http://schemas.microsoft.com/office/drawing/2014/main" id="{204F0F46-A919-419C-8CB6-2AA9967D24B8}"/>
              </a:ext>
            </a:extLst>
          </p:cNvPr>
          <p:cNvSpPr>
            <a:spLocks noGrp="1"/>
          </p:cNvSpPr>
          <p:nvPr>
            <p:ph type="title"/>
          </p:nvPr>
        </p:nvSpPr>
        <p:spPr/>
        <p:txBody>
          <a:bodyPr/>
          <a:lstStyle/>
          <a:p>
            <a:r>
              <a:rPr lang="da-DK" dirty="0"/>
              <a:t>Tværfaglig drøftelse</a:t>
            </a:r>
          </a:p>
        </p:txBody>
      </p:sp>
      <p:pic>
        <p:nvPicPr>
          <p:cNvPr id="8" name="Billede 7">
            <a:extLst>
              <a:ext uri="{FF2B5EF4-FFF2-40B4-BE49-F238E27FC236}">
                <a16:creationId xmlns:a16="http://schemas.microsoft.com/office/drawing/2014/main" id="{1F5B895D-3FBA-4CF2-B44B-521282325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206" y="1183303"/>
            <a:ext cx="5715187" cy="3625763"/>
          </a:xfrm>
          <a:prstGeom prst="rect">
            <a:avLst/>
          </a:prstGeom>
        </p:spPr>
      </p:pic>
    </p:spTree>
    <p:extLst>
      <p:ext uri="{BB962C8B-B14F-4D97-AF65-F5344CB8AC3E}">
        <p14:creationId xmlns:p14="http://schemas.microsoft.com/office/powerpoint/2010/main" val="122783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C9A23B0-609A-4A50-9175-7F49418F94E1}"/>
              </a:ext>
            </a:extLst>
          </p:cNvPr>
          <p:cNvSpPr>
            <a:spLocks noGrp="1"/>
          </p:cNvSpPr>
          <p:nvPr>
            <p:ph idx="1"/>
          </p:nvPr>
        </p:nvSpPr>
        <p:spPr>
          <a:xfrm>
            <a:off x="432000" y="1900799"/>
            <a:ext cx="4783467" cy="4657618"/>
          </a:xfrm>
        </p:spPr>
        <p:txBody>
          <a:bodyPr/>
          <a:lstStyle/>
          <a:p>
            <a:pPr marL="0" indent="0">
              <a:lnSpc>
                <a:spcPct val="107000"/>
              </a:lnSpc>
              <a:spcAft>
                <a:spcPts val="800"/>
              </a:spcAft>
              <a:buNone/>
            </a:pPr>
            <a:r>
              <a:rPr lang="da-DK" dirty="0"/>
              <a:t>Ud fra denne illustration kan I tale om: </a:t>
            </a:r>
            <a:br>
              <a:rPr lang="da-DK" dirty="0"/>
            </a:br>
            <a:endParaRPr lang="da-DK" dirty="0">
              <a:effectLst/>
              <a:ea typeface="Calibri" panose="020F0502020204030204" pitchFamily="34" charset="0"/>
              <a:cs typeface="Times New Roman" panose="02020603050405020304" pitchFamily="18" charset="0"/>
            </a:endParaRPr>
          </a:p>
          <a:p>
            <a:pPr>
              <a:lnSpc>
                <a:spcPct val="107000"/>
              </a:lnSpc>
              <a:spcAft>
                <a:spcPts val="800"/>
              </a:spcAft>
            </a:pPr>
            <a:r>
              <a:rPr lang="da-DK" i="1" dirty="0">
                <a:effectLst/>
                <a:ea typeface="Calibri" panose="020F0502020204030204" pitchFamily="34" charset="0"/>
                <a:cs typeface="Times New Roman" panose="02020603050405020304" pitchFamily="18" charset="0"/>
              </a:rPr>
              <a:t>Hvad kan dialogen handle om?</a:t>
            </a:r>
          </a:p>
          <a:p>
            <a:pPr>
              <a:lnSpc>
                <a:spcPct val="107000"/>
              </a:lnSpc>
              <a:spcAft>
                <a:spcPts val="800"/>
              </a:spcAft>
            </a:pPr>
            <a:r>
              <a:rPr lang="da-DK" i="1" dirty="0">
                <a:effectLst/>
                <a:ea typeface="Calibri" panose="020F0502020204030204" pitchFamily="34" charset="0"/>
                <a:cs typeface="Times New Roman" panose="02020603050405020304" pitchFamily="18" charset="0"/>
              </a:rPr>
              <a:t>Hvordan inddrages borgerne aktivt i forhold til ønsker og behov?</a:t>
            </a:r>
          </a:p>
          <a:p>
            <a:pPr>
              <a:lnSpc>
                <a:spcPct val="107000"/>
              </a:lnSpc>
              <a:spcAft>
                <a:spcPts val="800"/>
              </a:spcAft>
            </a:pPr>
            <a:r>
              <a:rPr lang="da-DK" i="1" dirty="0">
                <a:effectLst/>
                <a:ea typeface="Calibri" panose="020F0502020204030204" pitchFamily="34" charset="0"/>
                <a:cs typeface="Times New Roman" panose="02020603050405020304" pitchFamily="18" charset="0"/>
              </a:rPr>
              <a:t>Hvordan kan pårørende inddrages i dialogen?</a:t>
            </a:r>
          </a:p>
          <a:p>
            <a:pPr>
              <a:lnSpc>
                <a:spcPct val="107000"/>
              </a:lnSpc>
              <a:spcAft>
                <a:spcPts val="800"/>
              </a:spcAft>
            </a:pPr>
            <a:r>
              <a:rPr lang="da-DK" i="1" dirty="0">
                <a:effectLst/>
                <a:ea typeface="Calibri" panose="020F0502020204030204" pitchFamily="34" charset="0"/>
                <a:cs typeface="Times New Roman" panose="02020603050405020304" pitchFamily="18" charset="0"/>
              </a:rPr>
              <a:t>Hvordan følger vi, sammen med borgeren, udviklingen i et forløb og justerer indsatsen undervejs?</a:t>
            </a:r>
          </a:p>
          <a:p>
            <a:endParaRPr lang="da-DK" dirty="0"/>
          </a:p>
        </p:txBody>
      </p:sp>
      <p:sp>
        <p:nvSpPr>
          <p:cNvPr id="5" name="Pladsholder til slidenummer 4">
            <a:extLst>
              <a:ext uri="{FF2B5EF4-FFF2-40B4-BE49-F238E27FC236}">
                <a16:creationId xmlns:a16="http://schemas.microsoft.com/office/drawing/2014/main" id="{D3965ECC-D163-4C54-A70E-F18D0CD04014}"/>
              </a:ext>
            </a:extLst>
          </p:cNvPr>
          <p:cNvSpPr>
            <a:spLocks noGrp="1"/>
          </p:cNvSpPr>
          <p:nvPr>
            <p:ph type="sldNum" sz="quarter" idx="12"/>
          </p:nvPr>
        </p:nvSpPr>
        <p:spPr/>
        <p:txBody>
          <a:bodyPr/>
          <a:lstStyle/>
          <a:p>
            <a:r>
              <a:rPr lang="da-DK"/>
              <a:t>Side </a:t>
            </a:r>
            <a:fld id="{24C8C45C-947F-4981-8B3F-4F32E973C901}" type="slidenum">
              <a:rPr lang="da-DK" smtClean="0"/>
              <a:pPr/>
              <a:t>13</a:t>
            </a:fld>
            <a:endParaRPr lang="da-DK" dirty="0"/>
          </a:p>
        </p:txBody>
      </p:sp>
      <p:sp>
        <p:nvSpPr>
          <p:cNvPr id="2" name="Titel 1">
            <a:extLst>
              <a:ext uri="{FF2B5EF4-FFF2-40B4-BE49-F238E27FC236}">
                <a16:creationId xmlns:a16="http://schemas.microsoft.com/office/drawing/2014/main" id="{AF2D9593-C2E2-42F8-9402-03398F15C526}"/>
              </a:ext>
            </a:extLst>
          </p:cNvPr>
          <p:cNvSpPr>
            <a:spLocks noGrp="1"/>
          </p:cNvSpPr>
          <p:nvPr>
            <p:ph type="title"/>
          </p:nvPr>
        </p:nvSpPr>
        <p:spPr/>
        <p:txBody>
          <a:bodyPr/>
          <a:lstStyle/>
          <a:p>
            <a:r>
              <a:rPr lang="da-DK" dirty="0"/>
              <a:t>Dialog om tilpasning</a:t>
            </a:r>
          </a:p>
        </p:txBody>
      </p:sp>
      <p:pic>
        <p:nvPicPr>
          <p:cNvPr id="8" name="Billede 7">
            <a:extLst>
              <a:ext uri="{FF2B5EF4-FFF2-40B4-BE49-F238E27FC236}">
                <a16:creationId xmlns:a16="http://schemas.microsoft.com/office/drawing/2014/main" id="{B911E66E-3271-4A4E-9B69-EF3FBC629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304" y="1240366"/>
            <a:ext cx="4972571" cy="3678767"/>
          </a:xfrm>
          <a:prstGeom prst="rect">
            <a:avLst/>
          </a:prstGeom>
        </p:spPr>
      </p:pic>
    </p:spTree>
    <p:extLst>
      <p:ext uri="{BB962C8B-B14F-4D97-AF65-F5344CB8AC3E}">
        <p14:creationId xmlns:p14="http://schemas.microsoft.com/office/powerpoint/2010/main" val="144826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4ADD27E-9CC3-48F2-88E0-881AB2B0F89D}"/>
              </a:ext>
            </a:extLst>
          </p:cNvPr>
          <p:cNvSpPr>
            <a:spLocks noGrp="1"/>
          </p:cNvSpPr>
          <p:nvPr>
            <p:ph idx="1"/>
          </p:nvPr>
        </p:nvSpPr>
        <p:spPr>
          <a:xfrm>
            <a:off x="432000" y="1900799"/>
            <a:ext cx="5054400" cy="4389933"/>
          </a:xfrm>
        </p:spPr>
        <p:txBody>
          <a:bodyPr/>
          <a:lstStyle/>
          <a:p>
            <a:pPr marL="0" indent="0">
              <a:buNone/>
            </a:pPr>
            <a:r>
              <a:rPr lang="da-DK" dirty="0"/>
              <a:t>Ud fra denne illustration kan I tale om: </a:t>
            </a:r>
          </a:p>
          <a:p>
            <a:endParaRPr lang="da-DK" dirty="0"/>
          </a:p>
          <a:p>
            <a:r>
              <a:rPr lang="da-DK" i="1" dirty="0"/>
              <a:t>Hvornår har vi brug for at kollegaer med andre kompetencer inddrages i et forløb?</a:t>
            </a:r>
          </a:p>
          <a:p>
            <a:endParaRPr lang="da-DK" i="1" dirty="0"/>
          </a:p>
          <a:p>
            <a:r>
              <a:rPr lang="da-DK" i="1" dirty="0"/>
              <a:t>Hvilke særlige kompetencer kan vi inddrage i et forløb?</a:t>
            </a:r>
          </a:p>
          <a:p>
            <a:endParaRPr lang="da-DK" i="1" dirty="0"/>
          </a:p>
          <a:p>
            <a:r>
              <a:rPr lang="da-DK" i="1" dirty="0"/>
              <a:t>Hvornår gør vi brug af kompetencer inden for træning, forebyggelse og rehabilitering?</a:t>
            </a:r>
          </a:p>
          <a:p>
            <a:endParaRPr lang="da-DK" i="1" dirty="0"/>
          </a:p>
          <a:p>
            <a:r>
              <a:rPr lang="da-DK" i="1" dirty="0"/>
              <a:t>Hvordan bringer vi vores tværfaglighed bedst i spil i samarbejde med borgeren? Hvad er vores særlige kompetencer og styrker hver især?</a:t>
            </a:r>
          </a:p>
          <a:p>
            <a:endParaRPr lang="da-DK" dirty="0"/>
          </a:p>
        </p:txBody>
      </p:sp>
      <p:sp>
        <p:nvSpPr>
          <p:cNvPr id="5" name="Pladsholder til slidenummer 4">
            <a:extLst>
              <a:ext uri="{FF2B5EF4-FFF2-40B4-BE49-F238E27FC236}">
                <a16:creationId xmlns:a16="http://schemas.microsoft.com/office/drawing/2014/main" id="{3CB1169B-7326-48BB-BAA9-E800D4164A20}"/>
              </a:ext>
            </a:extLst>
          </p:cNvPr>
          <p:cNvSpPr>
            <a:spLocks noGrp="1"/>
          </p:cNvSpPr>
          <p:nvPr>
            <p:ph type="sldNum" sz="quarter" idx="12"/>
          </p:nvPr>
        </p:nvSpPr>
        <p:spPr/>
        <p:txBody>
          <a:bodyPr/>
          <a:lstStyle/>
          <a:p>
            <a:r>
              <a:rPr lang="da-DK"/>
              <a:t>Side </a:t>
            </a:r>
            <a:fld id="{24C8C45C-947F-4981-8B3F-4F32E973C901}" type="slidenum">
              <a:rPr lang="da-DK" smtClean="0"/>
              <a:pPr/>
              <a:t>14</a:t>
            </a:fld>
            <a:endParaRPr lang="da-DK" dirty="0"/>
          </a:p>
        </p:txBody>
      </p:sp>
      <p:sp>
        <p:nvSpPr>
          <p:cNvPr id="2" name="Titel 1">
            <a:extLst>
              <a:ext uri="{FF2B5EF4-FFF2-40B4-BE49-F238E27FC236}">
                <a16:creationId xmlns:a16="http://schemas.microsoft.com/office/drawing/2014/main" id="{CBD1BE22-AE41-4EF0-A66C-2DF33C412A82}"/>
              </a:ext>
            </a:extLst>
          </p:cNvPr>
          <p:cNvSpPr>
            <a:spLocks noGrp="1"/>
          </p:cNvSpPr>
          <p:nvPr>
            <p:ph type="title"/>
          </p:nvPr>
        </p:nvSpPr>
        <p:spPr/>
        <p:txBody>
          <a:bodyPr/>
          <a:lstStyle/>
          <a:p>
            <a:r>
              <a:rPr lang="da-DK" dirty="0"/>
              <a:t>Tværfagligt samarbejde</a:t>
            </a:r>
          </a:p>
        </p:txBody>
      </p:sp>
      <p:pic>
        <p:nvPicPr>
          <p:cNvPr id="8" name="Billede 7">
            <a:extLst>
              <a:ext uri="{FF2B5EF4-FFF2-40B4-BE49-F238E27FC236}">
                <a16:creationId xmlns:a16="http://schemas.microsoft.com/office/drawing/2014/main" id="{603777CB-1146-4D94-AB89-8A6600025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740" y="973668"/>
            <a:ext cx="4955401" cy="3666065"/>
          </a:xfrm>
          <a:prstGeom prst="rect">
            <a:avLst/>
          </a:prstGeom>
        </p:spPr>
      </p:pic>
    </p:spTree>
    <p:extLst>
      <p:ext uri="{BB962C8B-B14F-4D97-AF65-F5344CB8AC3E}">
        <p14:creationId xmlns:p14="http://schemas.microsoft.com/office/powerpoint/2010/main" val="203460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A9320B8-4116-4D0D-B1CA-64A0A9F571C5}"/>
              </a:ext>
            </a:extLst>
          </p:cNvPr>
          <p:cNvSpPr>
            <a:spLocks noGrp="1"/>
          </p:cNvSpPr>
          <p:nvPr>
            <p:ph idx="1"/>
          </p:nvPr>
        </p:nvSpPr>
        <p:spPr>
          <a:xfrm>
            <a:off x="432000" y="1900800"/>
            <a:ext cx="5232200" cy="3771867"/>
          </a:xfrm>
        </p:spPr>
        <p:txBody>
          <a:bodyPr/>
          <a:lstStyle/>
          <a:p>
            <a:pPr marL="0" indent="0">
              <a:buNone/>
            </a:pPr>
            <a:r>
              <a:rPr lang="da-DK" dirty="0"/>
              <a:t>Ud fra denne illustration kan I tale om: </a:t>
            </a:r>
          </a:p>
          <a:p>
            <a:pPr marL="0" indent="0">
              <a:buNone/>
            </a:pPr>
            <a:endParaRPr lang="da-DK" dirty="0"/>
          </a:p>
          <a:p>
            <a:pPr marL="0" indent="0">
              <a:buNone/>
            </a:pPr>
            <a:r>
              <a:rPr lang="da-DK" i="1" dirty="0"/>
              <a:t>- Hvilken betydning har det for borgeren at han igen kan gå tur med sin nabo?</a:t>
            </a:r>
          </a:p>
          <a:p>
            <a:pPr marL="0" indent="0">
              <a:buNone/>
            </a:pPr>
            <a:endParaRPr lang="da-DK" i="1" dirty="0"/>
          </a:p>
          <a:p>
            <a:pPr>
              <a:buFontTx/>
              <a:buChar char="-"/>
            </a:pPr>
            <a:r>
              <a:rPr lang="da-DK" i="1" dirty="0"/>
              <a:t>Hvilke muligheder har I for at inddrage civilsamfundet</a:t>
            </a:r>
            <a:r>
              <a:rPr lang="da-DK" i="1" dirty="0">
                <a:solidFill>
                  <a:srgbClr val="FF0000"/>
                </a:solidFill>
              </a:rPr>
              <a:t>, </a:t>
            </a:r>
            <a:r>
              <a:rPr lang="da-DK" i="1" dirty="0"/>
              <a:t>lokale fællesskaber og borgerens netværk i et forløb?</a:t>
            </a:r>
          </a:p>
          <a:p>
            <a:pPr marL="0" indent="0">
              <a:buNone/>
            </a:pPr>
            <a:endParaRPr lang="da-DK" i="1" dirty="0"/>
          </a:p>
          <a:p>
            <a:pPr marL="0" indent="0">
              <a:buNone/>
            </a:pPr>
            <a:r>
              <a:rPr lang="da-DK" i="1" dirty="0"/>
              <a:t>- Hvilken rolle spiller det at inddrage civilsamfundet, lokale fællesskaber og borgernes netværk i jeres arbejde?</a:t>
            </a:r>
          </a:p>
          <a:p>
            <a:pPr marL="0" indent="0">
              <a:buNone/>
            </a:pPr>
            <a:endParaRPr lang="da-DK" dirty="0"/>
          </a:p>
        </p:txBody>
      </p:sp>
      <p:sp>
        <p:nvSpPr>
          <p:cNvPr id="5" name="Pladsholder til slidenummer 4">
            <a:extLst>
              <a:ext uri="{FF2B5EF4-FFF2-40B4-BE49-F238E27FC236}">
                <a16:creationId xmlns:a16="http://schemas.microsoft.com/office/drawing/2014/main" id="{1B362FA1-D4A7-48AC-8D2E-F371C216AE56}"/>
              </a:ext>
            </a:extLst>
          </p:cNvPr>
          <p:cNvSpPr>
            <a:spLocks noGrp="1"/>
          </p:cNvSpPr>
          <p:nvPr>
            <p:ph type="sldNum" sz="quarter" idx="12"/>
          </p:nvPr>
        </p:nvSpPr>
        <p:spPr/>
        <p:txBody>
          <a:bodyPr/>
          <a:lstStyle/>
          <a:p>
            <a:r>
              <a:rPr lang="da-DK"/>
              <a:t>Side </a:t>
            </a:r>
            <a:fld id="{24C8C45C-947F-4981-8B3F-4F32E973C901}" type="slidenum">
              <a:rPr lang="da-DK" smtClean="0"/>
              <a:pPr/>
              <a:t>15</a:t>
            </a:fld>
            <a:endParaRPr lang="da-DK" dirty="0"/>
          </a:p>
        </p:txBody>
      </p:sp>
      <p:sp>
        <p:nvSpPr>
          <p:cNvPr id="2" name="Titel 1">
            <a:extLst>
              <a:ext uri="{FF2B5EF4-FFF2-40B4-BE49-F238E27FC236}">
                <a16:creationId xmlns:a16="http://schemas.microsoft.com/office/drawing/2014/main" id="{6AD44089-BAA8-42A6-9399-14B8334F92A7}"/>
              </a:ext>
            </a:extLst>
          </p:cNvPr>
          <p:cNvSpPr>
            <a:spLocks noGrp="1"/>
          </p:cNvSpPr>
          <p:nvPr>
            <p:ph type="title"/>
          </p:nvPr>
        </p:nvSpPr>
        <p:spPr/>
        <p:txBody>
          <a:bodyPr/>
          <a:lstStyle/>
          <a:p>
            <a:r>
              <a:rPr lang="da-DK" dirty="0"/>
              <a:t>Lokalt fællesskab</a:t>
            </a:r>
          </a:p>
        </p:txBody>
      </p:sp>
      <p:pic>
        <p:nvPicPr>
          <p:cNvPr id="8" name="Billede 7">
            <a:extLst>
              <a:ext uri="{FF2B5EF4-FFF2-40B4-BE49-F238E27FC236}">
                <a16:creationId xmlns:a16="http://schemas.microsoft.com/office/drawing/2014/main" id="{EAFE1D51-0712-4287-B750-361B79F81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767" y="1100415"/>
            <a:ext cx="5453233" cy="4034367"/>
          </a:xfrm>
          <a:prstGeom prst="rect">
            <a:avLst/>
          </a:prstGeom>
        </p:spPr>
      </p:pic>
    </p:spTree>
    <p:extLst>
      <p:ext uri="{BB962C8B-B14F-4D97-AF65-F5344CB8AC3E}">
        <p14:creationId xmlns:p14="http://schemas.microsoft.com/office/powerpoint/2010/main" val="268779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82C40A0-7F01-4D89-976E-0F0AB54E7FD3}"/>
              </a:ext>
            </a:extLst>
          </p:cNvPr>
          <p:cNvSpPr>
            <a:spLocks noGrp="1"/>
          </p:cNvSpPr>
          <p:nvPr>
            <p:ph type="sldNum" sz="quarter" idx="12"/>
          </p:nvPr>
        </p:nvSpPr>
        <p:spPr/>
        <p:txBody>
          <a:bodyPr/>
          <a:lstStyle/>
          <a:p>
            <a:r>
              <a:rPr lang="da-DK"/>
              <a:t>Side </a:t>
            </a:r>
            <a:fld id="{24C8C45C-947F-4981-8B3F-4F32E973C901}" type="slidenum">
              <a:rPr lang="da-DK" smtClean="0"/>
              <a:pPr/>
              <a:t>16</a:t>
            </a:fld>
            <a:endParaRPr lang="da-DK" dirty="0"/>
          </a:p>
        </p:txBody>
      </p:sp>
    </p:spTree>
    <p:extLst>
      <p:ext uri="{BB962C8B-B14F-4D97-AF65-F5344CB8AC3E}">
        <p14:creationId xmlns:p14="http://schemas.microsoft.com/office/powerpoint/2010/main" val="162515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1F79B45-92C7-4E93-8637-27D09B9633C5}"/>
              </a:ext>
            </a:extLst>
          </p:cNvPr>
          <p:cNvSpPr>
            <a:spLocks noGrp="1"/>
          </p:cNvSpPr>
          <p:nvPr>
            <p:ph idx="1"/>
          </p:nvPr>
        </p:nvSpPr>
        <p:spPr/>
        <p:txBody>
          <a:bodyPr/>
          <a:lstStyle/>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Borgerrejsen er en </a:t>
            </a:r>
            <a:r>
              <a:rPr lang="da-DK" sz="1800" dirty="0">
                <a:latin typeface="Calibri" panose="020F0502020204030204" pitchFamily="34" charset="0"/>
                <a:ea typeface="Calibri" panose="020F0502020204030204" pitchFamily="34" charset="0"/>
                <a:cs typeface="Times New Roman" panose="02020603050405020304" pitchFamily="18" charset="0"/>
              </a:rPr>
              <a:t>illustration </a:t>
            </a:r>
            <a:r>
              <a:rPr lang="da-DK" sz="1800" dirty="0">
                <a:effectLst/>
                <a:latin typeface="Calibri" panose="020F0502020204030204" pitchFamily="34" charset="0"/>
                <a:ea typeface="Calibri" panose="020F0502020204030204" pitchFamily="34" charset="0"/>
                <a:cs typeface="Times New Roman" panose="02020603050405020304" pitchFamily="18" charset="0"/>
              </a:rPr>
              <a:t>af to forskellige borgerforløb. Et eksempel på et forløb med en</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borger i </a:t>
            </a:r>
            <a:r>
              <a:rPr lang="da-DK" sz="1800" i="1" dirty="0">
                <a:latin typeface="Calibri" panose="020F0502020204030204" pitchFamily="34" charset="0"/>
                <a:ea typeface="Calibri" panose="020F0502020204030204" pitchFamily="34" charset="0"/>
                <a:cs typeface="Times New Roman" panose="02020603050405020304" pitchFamily="18" charset="0"/>
              </a:rPr>
              <a:t>eget hjem</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a:t>
            </a:r>
            <a:r>
              <a:rPr lang="da-DK" sz="1800" dirty="0">
                <a:effectLst/>
                <a:latin typeface="Calibri" panose="020F0502020204030204" pitchFamily="34" charset="0"/>
                <a:ea typeface="Calibri" panose="020F0502020204030204" pitchFamily="34" charset="0"/>
                <a:cs typeface="Times New Roman" panose="02020603050405020304" pitchFamily="18" charset="0"/>
              </a:rPr>
              <a:t>og et forløb med en </a:t>
            </a:r>
            <a:r>
              <a:rPr lang="da-DK" sz="1800" i="1" dirty="0">
                <a:effectLst/>
                <a:latin typeface="Calibri" panose="020F0502020204030204" pitchFamily="34" charset="0"/>
                <a:ea typeface="Calibri" panose="020F0502020204030204" pitchFamily="34" charset="0"/>
                <a:cs typeface="Times New Roman" panose="02020603050405020304" pitchFamily="18" charset="0"/>
              </a:rPr>
              <a:t>borger i eget hjem på plejehjem</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Borgerrejsen har til formål at igangsætte en faglig samtale og refleksion over jeres egen praksis, som I kan facilitere på teammøder, temadage eller lignende. </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I kan frit benytte materialet i egen organisation og/eller </a:t>
            </a:r>
            <a:r>
              <a:rPr lang="da-DK" sz="1800" dirty="0">
                <a:latin typeface="Calibri" panose="020F0502020204030204" pitchFamily="34" charset="0"/>
                <a:ea typeface="Calibri" panose="020F0502020204030204" pitchFamily="34" charset="0"/>
                <a:cs typeface="Times New Roman" panose="02020603050405020304" pitchFamily="18" charset="0"/>
              </a:rPr>
              <a:t>tilpasse baggrundsfortællinger og spørgsmål, s</a:t>
            </a:r>
            <a:r>
              <a:rPr lang="da-DK" sz="1800" dirty="0">
                <a:effectLst/>
                <a:latin typeface="Calibri" panose="020F0502020204030204" pitchFamily="34" charset="0"/>
                <a:ea typeface="Calibri" panose="020F0502020204030204" pitchFamily="34" charset="0"/>
                <a:cs typeface="Times New Roman" panose="02020603050405020304" pitchFamily="18" charset="0"/>
              </a:rPr>
              <a:t>å de passer bedst til jeres praksis.</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I kan tage udgangspunkt i borgerrejsen som helhed eller udvælge </a:t>
            </a:r>
            <a:r>
              <a:rPr lang="da-DK" sz="1800" dirty="0">
                <a:latin typeface="Calibri" panose="020F0502020204030204" pitchFamily="34" charset="0"/>
                <a:ea typeface="Calibri" panose="020F0502020204030204" pitchFamily="34" charset="0"/>
                <a:cs typeface="Times New Roman" panose="02020603050405020304" pitchFamily="18" charset="0"/>
              </a:rPr>
              <a:t>en eller flere af</a:t>
            </a:r>
            <a:r>
              <a:rPr lang="da-DK" sz="1800" dirty="0">
                <a:effectLst/>
                <a:latin typeface="Calibri" panose="020F0502020204030204" pitchFamily="34" charset="0"/>
                <a:ea typeface="Calibri" panose="020F0502020204030204" pitchFamily="34" charset="0"/>
                <a:cs typeface="Times New Roman" panose="02020603050405020304" pitchFamily="18" charset="0"/>
              </a:rPr>
              <a:t> situationerne, som I gerne vil gå i dybden med. </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Hvis I vil tage udgangspunkt i borgerejsen som helhed, skal I benytte de grønne slides nr. 3 - 5. Hvis I vil udvælge enkelte situationer, skal I benytte de hvide slides 7 - 16.</a:t>
            </a:r>
          </a:p>
          <a:p>
            <a:pPr marL="0" indent="0">
              <a:lnSpc>
                <a:spcPct val="107000"/>
              </a:lnSpc>
              <a:spcAft>
                <a:spcPts val="800"/>
              </a:spcAft>
              <a:buNone/>
            </a:pPr>
            <a:r>
              <a:rPr lang="da-DK" sz="1800" dirty="0">
                <a:latin typeface="Calibri" panose="020F0502020204030204" pitchFamily="34" charset="0"/>
                <a:ea typeface="Calibri" panose="020F0502020204030204" pitchFamily="34" charset="0"/>
                <a:cs typeface="Times New Roman" panose="02020603050405020304" pitchFamily="18" charset="0"/>
              </a:rPr>
              <a:t>God fornøjelse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Titel 3">
            <a:extLst>
              <a:ext uri="{FF2B5EF4-FFF2-40B4-BE49-F238E27FC236}">
                <a16:creationId xmlns:a16="http://schemas.microsoft.com/office/drawing/2014/main" id="{1606D5AD-7FDE-4130-979C-EFF42AF029E3}"/>
              </a:ext>
            </a:extLst>
          </p:cNvPr>
          <p:cNvSpPr>
            <a:spLocks noGrp="1"/>
          </p:cNvSpPr>
          <p:nvPr>
            <p:ph type="title"/>
          </p:nvPr>
        </p:nvSpPr>
        <p:spPr/>
        <p:txBody>
          <a:bodyPr/>
          <a:lstStyle/>
          <a:p>
            <a:r>
              <a:rPr lang="da-DK" sz="4000" dirty="0"/>
              <a:t>Borgerrejse om </a:t>
            </a:r>
            <a:r>
              <a:rPr lang="da-DK" sz="4000" i="1" dirty="0"/>
              <a:t>forløb </a:t>
            </a:r>
            <a:r>
              <a:rPr lang="da-DK" sz="4000" dirty="0"/>
              <a:t>i helhedsplejen</a:t>
            </a:r>
          </a:p>
        </p:txBody>
      </p:sp>
    </p:spTree>
    <p:extLst>
      <p:ext uri="{BB962C8B-B14F-4D97-AF65-F5344CB8AC3E}">
        <p14:creationId xmlns:p14="http://schemas.microsoft.com/office/powerpoint/2010/main" val="76258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2C2F7-FCAF-420C-8254-E9FFEA50512A}"/>
              </a:ext>
            </a:extLst>
          </p:cNvPr>
          <p:cNvSpPr>
            <a:spLocks noGrp="1"/>
          </p:cNvSpPr>
          <p:nvPr>
            <p:ph type="ctrTitle"/>
          </p:nvPr>
        </p:nvSpPr>
        <p:spPr>
          <a:xfrm>
            <a:off x="432000" y="614024"/>
            <a:ext cx="6445878" cy="2542430"/>
          </a:xfrm>
        </p:spPr>
        <p:txBody>
          <a:bodyPr/>
          <a:lstStyle/>
          <a:p>
            <a:r>
              <a:rPr lang="da-DK" sz="3600" dirty="0"/>
              <a:t>Facilitering af dialog og refleksion ud fra borgerrejsen som én samlet helhed</a:t>
            </a:r>
          </a:p>
        </p:txBody>
      </p:sp>
      <p:sp>
        <p:nvSpPr>
          <p:cNvPr id="3" name="Pladsholder til tekst 2">
            <a:extLst>
              <a:ext uri="{FF2B5EF4-FFF2-40B4-BE49-F238E27FC236}">
                <a16:creationId xmlns:a16="http://schemas.microsoft.com/office/drawing/2014/main" id="{A2685EE7-DD95-4D91-85BB-C2D576AB4F52}"/>
              </a:ext>
            </a:extLst>
          </p:cNvPr>
          <p:cNvSpPr>
            <a:spLocks noGrp="1"/>
          </p:cNvSpPr>
          <p:nvPr>
            <p:ph type="body" sz="quarter" idx="13"/>
          </p:nvPr>
        </p:nvSpPr>
        <p:spPr>
          <a:xfrm>
            <a:off x="432000" y="2513920"/>
            <a:ext cx="9546887" cy="2542430"/>
          </a:xfrm>
        </p:spPr>
        <p:txBody>
          <a:bodyPr/>
          <a:lstStyle/>
          <a:p>
            <a:pPr>
              <a:lnSpc>
                <a:spcPct val="107000"/>
              </a:lnSpc>
              <a:spcAft>
                <a:spcPts val="800"/>
              </a:spcAft>
            </a:pPr>
            <a:r>
              <a:rPr lang="da-DK" sz="1800" dirty="0">
                <a:effectLst/>
                <a:ea typeface="Calibri" panose="020F0502020204030204" pitchFamily="34" charset="0"/>
                <a:cs typeface="Times New Roman" panose="02020603050405020304" pitchFamily="18" charset="0"/>
              </a:rPr>
              <a:t>Tag udgangspunkt i </a:t>
            </a:r>
            <a:r>
              <a:rPr lang="da-DK" sz="1800" dirty="0">
                <a:ea typeface="Calibri" panose="020F0502020204030204" pitchFamily="34" charset="0"/>
                <a:cs typeface="Times New Roman" panose="02020603050405020304" pitchFamily="18" charset="0"/>
              </a:rPr>
              <a:t>borgerrejsen i sin helhed - som ét samlet forløb </a:t>
            </a:r>
            <a:r>
              <a:rPr lang="da-DK" sz="1800" dirty="0">
                <a:effectLst/>
                <a:ea typeface="Calibri" panose="020F0502020204030204" pitchFamily="34" charset="0"/>
                <a:cs typeface="Times New Roman" panose="02020603050405020304" pitchFamily="18" charset="0"/>
              </a:rPr>
              <a:t>og reflekter over den i mindre grupper</a:t>
            </a:r>
          </a:p>
          <a:p>
            <a:pPr>
              <a:lnSpc>
                <a:spcPct val="107000"/>
              </a:lnSpc>
              <a:spcAft>
                <a:spcPts val="800"/>
              </a:spcAft>
            </a:pP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Det får </a:t>
            </a:r>
            <a:r>
              <a:rPr lang="da-DK" sz="1800" dirty="0">
                <a:ea typeface="Calibri" panose="020F0502020204030204" pitchFamily="34" charset="0"/>
                <a:cs typeface="Times New Roman" panose="02020603050405020304" pitchFamily="18" charset="0"/>
              </a:rPr>
              <a:t>I</a:t>
            </a:r>
            <a:r>
              <a:rPr lang="da-DK" sz="1800" dirty="0">
                <a:effectLst/>
                <a:ea typeface="Calibri" panose="020F0502020204030204" pitchFamily="34" charset="0"/>
                <a:cs typeface="Times New Roman" panose="02020603050405020304" pitchFamily="18" charset="0"/>
              </a:rPr>
              <a:t> ud af at lave øvelsen:  </a:t>
            </a:r>
          </a:p>
          <a:p>
            <a:pPr marL="285750" indent="-285750">
              <a:lnSpc>
                <a:spcPct val="107000"/>
              </a:lnSpc>
              <a:spcAft>
                <a:spcPts val="800"/>
              </a:spcAft>
              <a:buFont typeface="Arial" panose="020B0604020202020204" pitchFamily="34" charset="0"/>
              <a:buChar char="•"/>
            </a:pPr>
            <a:r>
              <a:rPr lang="da-DK" sz="1800" dirty="0">
                <a:effectLst/>
                <a:ea typeface="Calibri" panose="020F0502020204030204" pitchFamily="34" charset="0"/>
                <a:cs typeface="Times New Roman" panose="02020603050405020304" pitchFamily="18" charset="0"/>
              </a:rPr>
              <a:t>Dialoger i medarbejder- eller ledergruppen</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V</a:t>
            </a:r>
            <a:r>
              <a:rPr lang="da-DK" sz="1800" dirty="0">
                <a:effectLst/>
                <a:ea typeface="Calibri" panose="020F0502020204030204" pitchFamily="34" charset="0"/>
                <a:cs typeface="Times New Roman" panose="02020603050405020304" pitchFamily="18" charset="0"/>
              </a:rPr>
              <a:t>iden og indsigt i gruppens forståelse af sammenhængende forløb</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Ideer til h</a:t>
            </a:r>
            <a:r>
              <a:rPr lang="da-DK" sz="1800" dirty="0">
                <a:effectLst/>
                <a:ea typeface="Calibri" panose="020F0502020204030204" pitchFamily="34" charset="0"/>
                <a:cs typeface="Times New Roman" panose="02020603050405020304" pitchFamily="18" charset="0"/>
              </a:rPr>
              <a:t>vor der kan skabes forbedringer i praksis</a:t>
            </a:r>
          </a:p>
          <a:p>
            <a:pPr marL="285750" indent="-285750">
              <a:lnSpc>
                <a:spcPct val="107000"/>
              </a:lnSpc>
              <a:spcAft>
                <a:spcPts val="800"/>
              </a:spcAft>
              <a:buFont typeface="Arial" panose="020B0604020202020204" pitchFamily="34" charset="0"/>
              <a:buChar char="•"/>
            </a:pPr>
            <a:endParaRPr lang="da-DK" sz="16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800" b="1" dirty="0">
                <a:ea typeface="Calibri" panose="020F0502020204030204" pitchFamily="34" charset="0"/>
                <a:cs typeface="Times New Roman" panose="02020603050405020304" pitchFamily="18" charset="0"/>
              </a:rPr>
              <a:t>Gode råd: </a:t>
            </a:r>
            <a:r>
              <a:rPr lang="da-DK" sz="1800" dirty="0">
                <a:ea typeface="Calibri" panose="020F0502020204030204" pitchFamily="34" charset="0"/>
                <a:cs typeface="Times New Roman" panose="02020603050405020304" pitchFamily="18" charset="0"/>
              </a:rPr>
              <a:t>A</a:t>
            </a:r>
            <a:r>
              <a:rPr lang="da-DK" sz="1800" dirty="0">
                <a:effectLst/>
                <a:ea typeface="Calibri" panose="020F0502020204030204" pitchFamily="34" charset="0"/>
                <a:cs typeface="Times New Roman" panose="02020603050405020304" pitchFamily="18" charset="0"/>
              </a:rPr>
              <a:t>ftal en tidsramme for dialogen, udvælg en facilitator, print borgerrejsen og anvend evt. post it-s</a:t>
            </a:r>
            <a:r>
              <a:rPr lang="da-DK" sz="1800" dirty="0">
                <a:ea typeface="Calibri" panose="020F0502020204030204" pitchFamily="34" charset="0"/>
                <a:cs typeface="Times New Roman" panose="02020603050405020304" pitchFamily="18" charset="0"/>
              </a:rPr>
              <a:t> til at skrive pointer på borgerrejsen. </a:t>
            </a:r>
            <a:endParaRPr lang="da-DK" sz="1800" dirty="0">
              <a:effectLst/>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85331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AF8FAB-54F9-488F-BD55-9ECE094DA469}"/>
              </a:ext>
            </a:extLst>
          </p:cNvPr>
          <p:cNvSpPr>
            <a:spLocks noGrp="1"/>
          </p:cNvSpPr>
          <p:nvPr>
            <p:ph type="ctrTitle"/>
          </p:nvPr>
        </p:nvSpPr>
        <p:spPr>
          <a:xfrm>
            <a:off x="474530" y="348210"/>
            <a:ext cx="6076877" cy="3621600"/>
          </a:xfrm>
        </p:spPr>
        <p:txBody>
          <a:bodyPr/>
          <a:lstStyle/>
          <a:p>
            <a:r>
              <a:rPr lang="da-DK" sz="4400" dirty="0"/>
              <a:t>Et forløb i helhedsplejen</a:t>
            </a:r>
          </a:p>
        </p:txBody>
      </p:sp>
      <p:sp>
        <p:nvSpPr>
          <p:cNvPr id="5" name="Pladsholder til indhold 4">
            <a:extLst>
              <a:ext uri="{FF2B5EF4-FFF2-40B4-BE49-F238E27FC236}">
                <a16:creationId xmlns:a16="http://schemas.microsoft.com/office/drawing/2014/main" id="{0F973DD1-B809-4E71-B4CA-9770139064BE}"/>
              </a:ext>
            </a:extLst>
          </p:cNvPr>
          <p:cNvSpPr>
            <a:spLocks noGrp="1"/>
          </p:cNvSpPr>
          <p:nvPr>
            <p:ph type="body" sz="quarter" idx="13"/>
          </p:nvPr>
        </p:nvSpPr>
        <p:spPr>
          <a:xfrm>
            <a:off x="576632" y="1806109"/>
            <a:ext cx="6170820" cy="533054"/>
          </a:xfrm>
        </p:spPr>
        <p:txBody>
          <a:bodyPr/>
          <a:lstStyle/>
          <a:p>
            <a:pPr marL="0" indent="0">
              <a:lnSpc>
                <a:spcPct val="107000"/>
              </a:lnSpc>
              <a:spcAft>
                <a:spcPts val="800"/>
              </a:spcAft>
              <a:buNone/>
            </a:pPr>
            <a:r>
              <a:rPr lang="da-DK" sz="1600" dirty="0">
                <a:solidFill>
                  <a:schemeClr val="bg2"/>
                </a:solidFill>
                <a:ea typeface="Calibri" panose="020F0502020204030204" pitchFamily="34" charset="0"/>
                <a:cs typeface="Times New Roman" panose="02020603050405020304" pitchFamily="18" charset="0"/>
              </a:rPr>
              <a:t>1. Inddele deltagerne i mindre grupper f.eks. tre og tre</a:t>
            </a:r>
          </a:p>
          <a:p>
            <a:pPr mar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2. Præsenter casen og vis illustrationen af borgerrejsen. Brug fortællingen på næste side eller </a:t>
            </a:r>
            <a:r>
              <a:rPr lang="da-DK" sz="1600" dirty="0">
                <a:solidFill>
                  <a:schemeClr val="bg2"/>
                </a:solidFill>
                <a:ea typeface="Calibri" panose="020F0502020204030204" pitchFamily="34" charset="0"/>
                <a:cs typeface="Times New Roman" panose="02020603050405020304" pitchFamily="18" charset="0"/>
              </a:rPr>
              <a:t>udarbejde</a:t>
            </a:r>
            <a:r>
              <a:rPr lang="da-DK" sz="1600" dirty="0">
                <a:solidFill>
                  <a:schemeClr val="bg2"/>
                </a:solidFill>
                <a:effectLst/>
                <a:ea typeface="Calibri" panose="020F0502020204030204" pitchFamily="34" charset="0"/>
                <a:cs typeface="Times New Roman" panose="02020603050405020304" pitchFamily="18" charset="0"/>
              </a:rPr>
              <a:t> jeres egen.</a:t>
            </a:r>
          </a:p>
          <a:p>
            <a:pPr marL="0" indent="0">
              <a:lnSpc>
                <a:spcPct val="107000"/>
              </a:lnSpc>
              <a:spcAft>
                <a:spcPts val="800"/>
              </a:spcAft>
              <a:buNone/>
            </a:pPr>
            <a:r>
              <a:rPr lang="da-DK" sz="1600" dirty="0">
                <a:solidFill>
                  <a:schemeClr val="bg2"/>
                </a:solidFill>
                <a:ea typeface="Calibri" panose="020F0502020204030204" pitchFamily="34" charset="0"/>
                <a:cs typeface="Times New Roman" panose="02020603050405020304" pitchFamily="18" charset="0"/>
              </a:rPr>
              <a:t>3. Bed grupperne om at tale sammen med afsæt i borgerrejsen. Brug f.eks. nedenstående spørgsmål: </a:t>
            </a:r>
            <a:endParaRPr lang="da-DK" sz="1600" i="1" dirty="0">
              <a:solidFill>
                <a:schemeClr val="bg2"/>
              </a:solidFill>
              <a:effectLs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Hvornår er der risiko for at sammenhængen forsvinder i et forløb?</a:t>
            </a:r>
          </a:p>
          <a:p>
            <a:pPr marL="34290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Hvad skal der til for at der er sammenhæng i et forløb?</a:t>
            </a:r>
          </a:p>
          <a:p>
            <a:pPr marL="342900" lvl="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Hvor er vi gode til at sikre sammenhæng i vores forløb?</a:t>
            </a:r>
          </a:p>
          <a:p>
            <a:pPr marL="342900" lvl="0" indent="-342900">
              <a:lnSpc>
                <a:spcPct val="107000"/>
              </a:lnSpc>
              <a:buFont typeface="Calibri" panose="020F0502020204030204" pitchFamily="34" charset="0"/>
              <a:buChar char="-"/>
            </a:pPr>
            <a:r>
              <a:rPr lang="da-DK" sz="1600" i="1" dirty="0">
                <a:solidFill>
                  <a:schemeClr val="bg2"/>
                </a:solidFill>
                <a:ea typeface="Calibri" panose="020F0502020204030204" pitchFamily="34" charset="0"/>
                <a:cs typeface="Times New Roman" panose="02020603050405020304" pitchFamily="18" charset="0"/>
              </a:rPr>
              <a:t>På hvilke punkter lykkes vi særlig godt i vores forløb og hvorfor?</a:t>
            </a:r>
            <a:endParaRPr lang="da-DK" sz="1600" i="1" dirty="0">
              <a:solidFill>
                <a:schemeClr val="bg2"/>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Hvor skal vi blive bedre til at sikre sammenhæng?</a:t>
            </a:r>
          </a:p>
          <a:p>
            <a:pPr marL="0" lv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4. Lav dernæst en opsamling i plenum, hvor hver gruppe </a:t>
            </a:r>
            <a:r>
              <a:rPr lang="da-DK" sz="1600" dirty="0">
                <a:solidFill>
                  <a:schemeClr val="bg2"/>
                </a:solidFill>
                <a:ea typeface="Calibri" panose="020F0502020204030204" pitchFamily="34" charset="0"/>
                <a:cs typeface="Times New Roman" panose="02020603050405020304" pitchFamily="18" charset="0"/>
              </a:rPr>
              <a:t>deler </a:t>
            </a:r>
            <a:r>
              <a:rPr lang="da-DK" sz="1600" dirty="0">
                <a:solidFill>
                  <a:schemeClr val="bg2"/>
                </a:solidFill>
                <a:effectLst/>
                <a:ea typeface="Calibri" panose="020F0502020204030204" pitchFamily="34" charset="0"/>
                <a:cs typeface="Times New Roman" panose="02020603050405020304" pitchFamily="18" charset="0"/>
              </a:rPr>
              <a:t>deres overvejelser. </a:t>
            </a:r>
          </a:p>
          <a:p>
            <a:pPr marL="0" lv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5. Afrund med en opsamling, hvor refleksionerne bindes sammen. </a:t>
            </a:r>
          </a:p>
          <a:p>
            <a:pPr marL="0" indent="0">
              <a:buNone/>
            </a:pPr>
            <a:endParaRPr lang="da-DK" dirty="0"/>
          </a:p>
        </p:txBody>
      </p:sp>
      <p:pic>
        <p:nvPicPr>
          <p:cNvPr id="7" name="Billede 6">
            <a:extLst>
              <a:ext uri="{FF2B5EF4-FFF2-40B4-BE49-F238E27FC236}">
                <a16:creationId xmlns:a16="http://schemas.microsoft.com/office/drawing/2014/main" id="{694A11E2-EFDC-473F-B99A-3EABA0618B9F}"/>
              </a:ext>
            </a:extLst>
          </p:cNvPr>
          <p:cNvPicPr>
            <a:picLocks noChangeAspect="1"/>
          </p:cNvPicPr>
          <p:nvPr/>
        </p:nvPicPr>
        <p:blipFill>
          <a:blip r:embed="rId2"/>
          <a:stretch>
            <a:fillRect/>
          </a:stretch>
        </p:blipFill>
        <p:spPr>
          <a:xfrm>
            <a:off x="6849553" y="0"/>
            <a:ext cx="4681117" cy="6858000"/>
          </a:xfrm>
          <a:prstGeom prst="rect">
            <a:avLst/>
          </a:prstGeom>
        </p:spPr>
      </p:pic>
    </p:spTree>
    <p:extLst>
      <p:ext uri="{BB962C8B-B14F-4D97-AF65-F5344CB8AC3E}">
        <p14:creationId xmlns:p14="http://schemas.microsoft.com/office/powerpoint/2010/main" val="323736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30E32-DB73-415D-BD34-AEC3FEC4990E}"/>
              </a:ext>
            </a:extLst>
          </p:cNvPr>
          <p:cNvSpPr>
            <a:spLocks noGrp="1"/>
          </p:cNvSpPr>
          <p:nvPr>
            <p:ph type="ctrTitle"/>
          </p:nvPr>
        </p:nvSpPr>
        <p:spPr>
          <a:xfrm>
            <a:off x="431999" y="465168"/>
            <a:ext cx="8974393" cy="1469218"/>
          </a:xfrm>
        </p:spPr>
        <p:txBody>
          <a:bodyPr/>
          <a:lstStyle/>
          <a:p>
            <a:r>
              <a:rPr lang="da-DK" sz="4400" dirty="0"/>
              <a:t>Case som baggrund for illustration af en borgerrejse</a:t>
            </a:r>
          </a:p>
        </p:txBody>
      </p:sp>
      <p:sp>
        <p:nvSpPr>
          <p:cNvPr id="3" name="Pladsholder til tekst 2">
            <a:extLst>
              <a:ext uri="{FF2B5EF4-FFF2-40B4-BE49-F238E27FC236}">
                <a16:creationId xmlns:a16="http://schemas.microsoft.com/office/drawing/2014/main" id="{0ED201E3-3000-42D9-8857-B29EE56384EB}"/>
              </a:ext>
            </a:extLst>
          </p:cNvPr>
          <p:cNvSpPr>
            <a:spLocks noGrp="1"/>
          </p:cNvSpPr>
          <p:nvPr>
            <p:ph type="body" sz="quarter" idx="13"/>
          </p:nvPr>
        </p:nvSpPr>
        <p:spPr>
          <a:xfrm>
            <a:off x="431999" y="1703105"/>
            <a:ext cx="11328002" cy="3850106"/>
          </a:xfrm>
        </p:spPr>
        <p:txBody>
          <a:bodyPr/>
          <a:lstStyle/>
          <a:p>
            <a:pPr>
              <a:lnSpc>
                <a:spcPct val="107000"/>
              </a:lnSpc>
              <a:spcAft>
                <a:spcPts val="800"/>
              </a:spcAft>
            </a:pPr>
            <a:r>
              <a:rPr lang="da-DK" sz="1600" b="1" dirty="0">
                <a:effectLst/>
                <a:ea typeface="Calibri" panose="020F0502020204030204" pitchFamily="34" charset="0"/>
                <a:cs typeface="Times New Roman" panose="02020603050405020304" pitchFamily="18" charset="0"/>
              </a:rPr>
              <a:t>Torben</a:t>
            </a:r>
            <a:endParaRPr lang="da-DK" sz="16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600" i="1" dirty="0">
                <a:effectLst/>
                <a:ea typeface="Calibri" panose="020F0502020204030204" pitchFamily="34" charset="0"/>
                <a:cs typeface="Times New Roman" panose="02020603050405020304" pitchFamily="18" charset="0"/>
              </a:rPr>
              <a:t>Torben får tildelt et forløb i hjemmeplejen, og allerede ved opstart gennemføres en samtale, hvor hans pårørende deltager for at bidrage med viden om hans vaner, ønsker og tidligere funktionsniveau. Samtidig afstemmes forventninger mellem Torben, pårørende og personalet, så alle er enige om mål og indsats i forløbet. </a:t>
            </a:r>
            <a:endParaRPr lang="da-DK" sz="1600" i="1" dirty="0">
              <a:ea typeface="Calibri" panose="020F0502020204030204" pitchFamily="34" charset="0"/>
              <a:cs typeface="Times New Roman" panose="02020603050405020304" pitchFamily="18" charset="0"/>
            </a:endParaRPr>
          </a:p>
          <a:p>
            <a:pPr>
              <a:lnSpc>
                <a:spcPct val="107000"/>
              </a:lnSpc>
              <a:spcAft>
                <a:spcPts val="800"/>
              </a:spcAft>
            </a:pPr>
            <a:br>
              <a:rPr lang="da-DK" sz="1600" i="1" dirty="0">
                <a:effectLst/>
                <a:ea typeface="Calibri" panose="020F0502020204030204" pitchFamily="34" charset="0"/>
                <a:cs typeface="Times New Roman" panose="02020603050405020304" pitchFamily="18" charset="0"/>
              </a:rPr>
            </a:br>
            <a:r>
              <a:rPr lang="da-DK" sz="1600" i="1" dirty="0">
                <a:effectLst/>
                <a:ea typeface="Calibri" panose="020F0502020204030204" pitchFamily="34" charset="0"/>
                <a:cs typeface="Times New Roman" panose="02020603050405020304" pitchFamily="18" charset="0"/>
              </a:rPr>
              <a:t>Der er løbende dialog mellem Torben og de medarbejdere, der kommer i hjemmet, blandt andet om justeringer i hjælpen, så den passer til hans ønsker og behov. Efter et fald observerer personalet en ændring i hans trivsel og funktion; han virker mere usikker og deltager mindre i daglige aktiviteter. </a:t>
            </a:r>
          </a:p>
          <a:p>
            <a:pPr>
              <a:lnSpc>
                <a:spcPct val="107000"/>
              </a:lnSpc>
              <a:spcAft>
                <a:spcPts val="800"/>
              </a:spcAft>
            </a:pPr>
            <a:br>
              <a:rPr lang="da-DK" sz="1600" i="1" dirty="0">
                <a:effectLst/>
                <a:ea typeface="Calibri" panose="020F0502020204030204" pitchFamily="34" charset="0"/>
                <a:cs typeface="Times New Roman" panose="02020603050405020304" pitchFamily="18" charset="0"/>
              </a:rPr>
            </a:br>
            <a:r>
              <a:rPr lang="da-DK" sz="1600" i="1" dirty="0">
                <a:effectLst/>
                <a:ea typeface="Calibri" panose="020F0502020204030204" pitchFamily="34" charset="0"/>
                <a:cs typeface="Times New Roman" panose="02020603050405020304" pitchFamily="18" charset="0"/>
              </a:rPr>
              <a:t>For at sikre en koordineret indsats afholdes et tværfagligt møde med medarbejdere med blandt andet kompetencer inden for forebyggelse og rehabilitering. Her drøftes observationerne, og der udarbejdes en plan for, hvordan indsatsen kan tilpasses. Der sikres en tæt dialog mellem Torben og medarbejderne, så han kan være med til at beslutte justeringer i forløbet. </a:t>
            </a:r>
            <a:br>
              <a:rPr lang="da-DK" sz="1600" i="1" dirty="0">
                <a:effectLst/>
                <a:ea typeface="Calibri" panose="020F0502020204030204" pitchFamily="34" charset="0"/>
                <a:cs typeface="Times New Roman" panose="02020603050405020304" pitchFamily="18" charset="0"/>
              </a:rPr>
            </a:br>
            <a:br>
              <a:rPr lang="da-DK" sz="1600" i="1" dirty="0">
                <a:effectLst/>
                <a:ea typeface="Calibri" panose="020F0502020204030204" pitchFamily="34" charset="0"/>
                <a:cs typeface="Times New Roman" panose="02020603050405020304" pitchFamily="18" charset="0"/>
              </a:rPr>
            </a:br>
            <a:r>
              <a:rPr lang="da-DK" sz="1600" i="1" dirty="0">
                <a:effectLst/>
                <a:ea typeface="Calibri" panose="020F0502020204030204" pitchFamily="34" charset="0"/>
                <a:cs typeface="Times New Roman" panose="02020603050405020304" pitchFamily="18" charset="0"/>
              </a:rPr>
              <a:t>Efter øget fokus på træning og støtte til balance og styrke får Torben mulighed for igen at gå ture med sin nabo. Denne genoptagelse af aktiviteter styrker både hans selvtillid og sociale trivsel. Medarbejderne fortsætter løbende med at følge Torbens behov og justere indsatsen, så han kan bevare sin funktion og livskvalitet i hverdagen.</a:t>
            </a:r>
          </a:p>
          <a:p>
            <a:endParaRPr lang="da-DK" dirty="0"/>
          </a:p>
        </p:txBody>
      </p:sp>
    </p:spTree>
    <p:extLst>
      <p:ext uri="{BB962C8B-B14F-4D97-AF65-F5344CB8AC3E}">
        <p14:creationId xmlns:p14="http://schemas.microsoft.com/office/powerpoint/2010/main" val="130500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2685EE7-DD95-4D91-85BB-C2D576AB4F52}"/>
              </a:ext>
            </a:extLst>
          </p:cNvPr>
          <p:cNvSpPr>
            <a:spLocks noGrp="1"/>
          </p:cNvSpPr>
          <p:nvPr>
            <p:ph idx="1"/>
          </p:nvPr>
        </p:nvSpPr>
        <p:spPr/>
        <p:txBody>
          <a:bodyPr/>
          <a:lstStyle/>
          <a:p>
            <a:pPr marL="0" indent="0">
              <a:lnSpc>
                <a:spcPct val="107000"/>
              </a:lnSpc>
              <a:spcAft>
                <a:spcPts val="800"/>
              </a:spcAft>
              <a:buNone/>
            </a:pPr>
            <a:r>
              <a:rPr lang="da-DK" sz="1800" dirty="0">
                <a:effectLst/>
                <a:ea typeface="Calibri" panose="020F0502020204030204" pitchFamily="34" charset="0"/>
                <a:cs typeface="Times New Roman" panose="02020603050405020304" pitchFamily="18" charset="0"/>
              </a:rPr>
              <a:t>Tag udgangspunkt i </a:t>
            </a:r>
            <a:r>
              <a:rPr lang="da-DK" sz="1800" dirty="0">
                <a:ea typeface="Calibri" panose="020F0502020204030204" pitchFamily="34" charset="0"/>
                <a:cs typeface="Times New Roman" panose="02020603050405020304" pitchFamily="18" charset="0"/>
              </a:rPr>
              <a:t>é</a:t>
            </a:r>
            <a:r>
              <a:rPr lang="da-DK" sz="1800" dirty="0">
                <a:effectLst/>
                <a:ea typeface="Calibri" panose="020F0502020204030204" pitchFamily="34" charset="0"/>
                <a:cs typeface="Times New Roman" panose="02020603050405020304" pitchFamily="18" charset="0"/>
              </a:rPr>
              <a:t>n eller </a:t>
            </a:r>
            <a:r>
              <a:rPr lang="da-DK" sz="1800" dirty="0">
                <a:ea typeface="Calibri" panose="020F0502020204030204" pitchFamily="34" charset="0"/>
                <a:cs typeface="Times New Roman" panose="02020603050405020304" pitchFamily="18" charset="0"/>
              </a:rPr>
              <a:t>flere</a:t>
            </a:r>
            <a:r>
              <a:rPr lang="da-DK" sz="1800" dirty="0">
                <a:effectLst/>
                <a:ea typeface="Calibri" panose="020F0502020204030204" pitchFamily="34" charset="0"/>
                <a:cs typeface="Times New Roman" panose="02020603050405020304" pitchFamily="18" charset="0"/>
              </a:rPr>
              <a:t> specifikke situationer fra borgerrejsen, som I ønsker at gå i dybden med fx som en del af et fagligt indslag på et personalemøde. Reflekter over </a:t>
            </a:r>
            <a:r>
              <a:rPr lang="da-DK" sz="1800" dirty="0">
                <a:ea typeface="Calibri" panose="020F0502020204030204" pitchFamily="34" charset="0"/>
                <a:cs typeface="Times New Roman" panose="02020603050405020304" pitchFamily="18" charset="0"/>
              </a:rPr>
              <a:t>illustrationerne </a:t>
            </a:r>
            <a:r>
              <a:rPr lang="da-DK" sz="1800" dirty="0">
                <a:effectLst/>
                <a:ea typeface="Calibri" panose="020F0502020204030204" pitchFamily="34" charset="0"/>
                <a:cs typeface="Times New Roman" panose="02020603050405020304" pitchFamily="18" charset="0"/>
              </a:rPr>
              <a:t>i mindre grupper f.eks. tre og tre. </a:t>
            </a:r>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Det får du ud af at lave øvelsen:  </a:t>
            </a:r>
          </a:p>
          <a:p>
            <a:pPr marL="285750" indent="-285750">
              <a:lnSpc>
                <a:spcPct val="107000"/>
              </a:lnSpc>
              <a:spcAft>
                <a:spcPts val="800"/>
              </a:spcAft>
              <a:buFont typeface="Arial" panose="020B0604020202020204" pitchFamily="34" charset="0"/>
              <a:buChar char="•"/>
            </a:pPr>
            <a:r>
              <a:rPr lang="da-DK" sz="1800" dirty="0">
                <a:effectLst/>
                <a:ea typeface="Calibri" panose="020F0502020204030204" pitchFamily="34" charset="0"/>
                <a:cs typeface="Times New Roman" panose="02020603050405020304" pitchFamily="18" charset="0"/>
              </a:rPr>
              <a:t>Faglige dialoger i medarbejder- eller ledergruppen</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V</a:t>
            </a:r>
            <a:r>
              <a:rPr lang="da-DK" sz="1800" dirty="0">
                <a:effectLst/>
                <a:ea typeface="Calibri" panose="020F0502020204030204" pitchFamily="34" charset="0"/>
                <a:cs typeface="Times New Roman" panose="02020603050405020304" pitchFamily="18" charset="0"/>
              </a:rPr>
              <a:t>iden og indsigt i gruppens forståelse af særlige dele af helhedsplejen</a:t>
            </a:r>
          </a:p>
          <a:p>
            <a:pPr marL="285750" indent="-285750">
              <a:lnSpc>
                <a:spcPct val="107000"/>
              </a:lnSpc>
              <a:spcAft>
                <a:spcPts val="800"/>
              </a:spcAft>
              <a:buFont typeface="Arial" panose="020B0604020202020204" pitchFamily="34" charset="0"/>
              <a:buChar char="•"/>
            </a:pPr>
            <a:r>
              <a:rPr lang="da-DK" sz="2000" dirty="0"/>
              <a:t>Idéer og input til, hvor der kan skabes konkrete praksisforbedringer på udvalgte områder.</a:t>
            </a:r>
          </a:p>
          <a:p>
            <a:pPr>
              <a:lnSpc>
                <a:spcPct val="107000"/>
              </a:lnSpc>
              <a:spcAft>
                <a:spcPts val="800"/>
              </a:spcAft>
            </a:pPr>
            <a:endParaRPr lang="da-DK" sz="18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800" b="1" dirty="0">
                <a:ea typeface="Calibri" panose="020F0502020204030204" pitchFamily="34" charset="0"/>
                <a:cs typeface="Times New Roman" panose="02020603050405020304" pitchFamily="18" charset="0"/>
              </a:rPr>
              <a:t>Gode råd: </a:t>
            </a:r>
            <a:r>
              <a:rPr lang="da-DK" sz="1800" dirty="0">
                <a:ea typeface="Calibri" panose="020F0502020204030204" pitchFamily="34" charset="0"/>
                <a:cs typeface="Times New Roman" panose="02020603050405020304" pitchFamily="18" charset="0"/>
              </a:rPr>
              <a:t>A</a:t>
            </a:r>
            <a:r>
              <a:rPr lang="da-DK" sz="1800" dirty="0">
                <a:effectLst/>
                <a:ea typeface="Calibri" panose="020F0502020204030204" pitchFamily="34" charset="0"/>
                <a:cs typeface="Times New Roman" panose="02020603050405020304" pitchFamily="18" charset="0"/>
              </a:rPr>
              <a:t>ftal en tidsramme for dialogen, udvælg en facilitator, print borgerrejsen og anvend evt. post it-s</a:t>
            </a:r>
            <a:r>
              <a:rPr lang="da-DK" sz="1800" dirty="0">
                <a:ea typeface="Calibri" panose="020F0502020204030204" pitchFamily="34" charset="0"/>
                <a:cs typeface="Times New Roman" panose="02020603050405020304" pitchFamily="18" charset="0"/>
              </a:rPr>
              <a:t> til at skrive pointer på borgerrejsen. </a:t>
            </a:r>
            <a:endParaRPr lang="da-DK" sz="1800" dirty="0">
              <a:effectLst/>
              <a:ea typeface="Calibri" panose="020F0502020204030204" pitchFamily="34" charset="0"/>
              <a:cs typeface="Times New Roman" panose="02020603050405020304" pitchFamily="18" charset="0"/>
            </a:endParaRPr>
          </a:p>
          <a:p>
            <a:endParaRPr lang="da-DK" dirty="0"/>
          </a:p>
        </p:txBody>
      </p:sp>
      <p:sp>
        <p:nvSpPr>
          <p:cNvPr id="2" name="Titel 1">
            <a:extLst>
              <a:ext uri="{FF2B5EF4-FFF2-40B4-BE49-F238E27FC236}">
                <a16:creationId xmlns:a16="http://schemas.microsoft.com/office/drawing/2014/main" id="{BB52C2F7-FCAF-420C-8254-E9FFEA50512A}"/>
              </a:ext>
            </a:extLst>
          </p:cNvPr>
          <p:cNvSpPr>
            <a:spLocks noGrp="1"/>
          </p:cNvSpPr>
          <p:nvPr>
            <p:ph type="title"/>
          </p:nvPr>
        </p:nvSpPr>
        <p:spPr/>
        <p:txBody>
          <a:bodyPr/>
          <a:lstStyle/>
          <a:p>
            <a:r>
              <a:rPr lang="da-DK" sz="3600" dirty="0"/>
              <a:t>Facilitering af dialog og refleksion ud fra enkelte situationer i borgerrejsen</a:t>
            </a:r>
          </a:p>
        </p:txBody>
      </p:sp>
    </p:spTree>
    <p:extLst>
      <p:ext uri="{BB962C8B-B14F-4D97-AF65-F5344CB8AC3E}">
        <p14:creationId xmlns:p14="http://schemas.microsoft.com/office/powerpoint/2010/main" val="360636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9C36CCDE-2F50-4CAD-B165-EC746ADEFBA3}"/>
              </a:ext>
            </a:extLst>
          </p:cNvPr>
          <p:cNvSpPr>
            <a:spLocks noGrp="1"/>
          </p:cNvSpPr>
          <p:nvPr>
            <p:ph idx="1"/>
          </p:nvPr>
        </p:nvSpPr>
        <p:spPr>
          <a:xfrm>
            <a:off x="432000" y="2241042"/>
            <a:ext cx="8398800" cy="4197600"/>
          </a:xfrm>
        </p:spPr>
        <p:txBody>
          <a:bodyPr/>
          <a:lstStyle/>
          <a:p>
            <a:pPr marL="342900" indent="-342900">
              <a:lnSpc>
                <a:spcPct val="107000"/>
              </a:lnSpc>
              <a:spcAft>
                <a:spcPts val="800"/>
              </a:spcAft>
              <a:buAutoNum type="arabicPeriod"/>
            </a:pPr>
            <a:r>
              <a:rPr lang="da-DK" sz="1800" dirty="0">
                <a:ea typeface="Calibri" panose="020F0502020204030204" pitchFamily="34" charset="0"/>
                <a:cs typeface="Times New Roman" panose="02020603050405020304" pitchFamily="18" charset="0"/>
              </a:rPr>
              <a:t>Inddele deltagerne i mindre grupper f.eks. tre og tre. </a:t>
            </a:r>
          </a:p>
          <a:p>
            <a:pPr marL="0" indent="0">
              <a:lnSpc>
                <a:spcPct val="107000"/>
              </a:lnSpc>
              <a:spcAft>
                <a:spcPts val="800"/>
              </a:spcAft>
              <a:buNone/>
            </a:pPr>
            <a:r>
              <a:rPr lang="da-DK" sz="1800" dirty="0">
                <a:ea typeface="Calibri" panose="020F0502020204030204" pitchFamily="34" charset="0"/>
                <a:cs typeface="Times New Roman" panose="02020603050405020304" pitchFamily="18" charset="0"/>
              </a:rPr>
              <a:t>2. Præsenter den situation eller det tema, som du vil gennemgå.</a:t>
            </a:r>
          </a:p>
          <a:p>
            <a:pPr marL="0" indent="0">
              <a:lnSpc>
                <a:spcPct val="107000"/>
              </a:lnSpc>
              <a:spcAft>
                <a:spcPts val="800"/>
              </a:spcAft>
              <a:buNone/>
            </a:pPr>
            <a:r>
              <a:rPr lang="da-DK" sz="1800" dirty="0">
                <a:ea typeface="Calibri" panose="020F0502020204030204" pitchFamily="34" charset="0"/>
                <a:cs typeface="Times New Roman" panose="02020603050405020304" pitchFamily="18" charset="0"/>
              </a:rPr>
              <a:t>3. Bed grupperne om at gennemgå den enkelte illustration. Brug f.eks. spørgsmål fra de enkelte illustrationer på de følgende sider eller udarbejd jeres egne, så de passer til jeres praksis</a:t>
            </a:r>
            <a:endParaRPr lang="da-DK" sz="1800" dirty="0">
              <a:effectLs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da-DK" sz="1800" dirty="0">
                <a:effectLst/>
                <a:ea typeface="Calibri" panose="020F0502020204030204" pitchFamily="34" charset="0"/>
                <a:cs typeface="Times New Roman" panose="02020603050405020304" pitchFamily="18" charset="0"/>
              </a:rPr>
              <a:t>4. </a:t>
            </a:r>
            <a:r>
              <a:rPr lang="da-DK" sz="1800" dirty="0">
                <a:ea typeface="Calibri" panose="020F0502020204030204" pitchFamily="34" charset="0"/>
                <a:cs typeface="Times New Roman" panose="02020603050405020304" pitchFamily="18" charset="0"/>
              </a:rPr>
              <a:t>Udarbejd</a:t>
            </a:r>
            <a:r>
              <a:rPr lang="da-DK" sz="1800" dirty="0">
                <a:effectLst/>
                <a:ea typeface="Calibri" panose="020F0502020204030204" pitchFamily="34" charset="0"/>
                <a:cs typeface="Times New Roman" panose="02020603050405020304" pitchFamily="18" charset="0"/>
              </a:rPr>
              <a:t> dernæst en opsamling i plenum, hvor hver gruppe </a:t>
            </a:r>
            <a:r>
              <a:rPr lang="da-DK" sz="1800" dirty="0">
                <a:ea typeface="Calibri" panose="020F0502020204030204" pitchFamily="34" charset="0"/>
                <a:cs typeface="Times New Roman" panose="02020603050405020304" pitchFamily="18" charset="0"/>
              </a:rPr>
              <a:t>deler </a:t>
            </a:r>
            <a:r>
              <a:rPr lang="da-DK" sz="1800" dirty="0">
                <a:effectLst/>
                <a:ea typeface="Calibri" panose="020F0502020204030204" pitchFamily="34" charset="0"/>
                <a:cs typeface="Times New Roman" panose="02020603050405020304" pitchFamily="18" charset="0"/>
              </a:rPr>
              <a:t>deres overvejelser og evt. bud på ideer til forbedring eller tilpasning i jeres nuværende praksis. </a:t>
            </a:r>
          </a:p>
          <a:p>
            <a:pPr marL="0" lvl="0" indent="0">
              <a:lnSpc>
                <a:spcPct val="107000"/>
              </a:lnSpc>
              <a:spcAft>
                <a:spcPts val="800"/>
              </a:spcAft>
              <a:buNone/>
            </a:pPr>
            <a:r>
              <a:rPr lang="da-DK" sz="1800" dirty="0">
                <a:effectLst/>
                <a:ea typeface="Calibri" panose="020F0502020204030204" pitchFamily="34" charset="0"/>
                <a:cs typeface="Times New Roman" panose="02020603050405020304" pitchFamily="18" charset="0"/>
              </a:rPr>
              <a:t>5. Afrund med en opsamling, hvor pointerne bindes sammen. . </a:t>
            </a:r>
          </a:p>
          <a:p>
            <a:endParaRPr lang="da-DK" dirty="0"/>
          </a:p>
        </p:txBody>
      </p:sp>
      <p:sp>
        <p:nvSpPr>
          <p:cNvPr id="2" name="Titel 1">
            <a:extLst>
              <a:ext uri="{FF2B5EF4-FFF2-40B4-BE49-F238E27FC236}">
                <a16:creationId xmlns:a16="http://schemas.microsoft.com/office/drawing/2014/main" id="{E1DC8282-51F1-4798-80BB-02B2533CDB4A}"/>
              </a:ext>
            </a:extLst>
          </p:cNvPr>
          <p:cNvSpPr>
            <a:spLocks noGrp="1"/>
          </p:cNvSpPr>
          <p:nvPr>
            <p:ph type="title"/>
          </p:nvPr>
        </p:nvSpPr>
        <p:spPr/>
        <p:txBody>
          <a:bodyPr/>
          <a:lstStyle/>
          <a:p>
            <a:r>
              <a:rPr lang="da-DK" sz="3600" dirty="0"/>
              <a:t>Sådan gennemføres dialog- og refleksionsøvelsen af enkelte situationer fra borgerrejsen</a:t>
            </a:r>
          </a:p>
        </p:txBody>
      </p:sp>
    </p:spTree>
    <p:extLst>
      <p:ext uri="{BB962C8B-B14F-4D97-AF65-F5344CB8AC3E}">
        <p14:creationId xmlns:p14="http://schemas.microsoft.com/office/powerpoint/2010/main" val="170819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CF7D9B97-FDB2-460E-BE87-BE7522AD4B0A}"/>
              </a:ext>
            </a:extLst>
          </p:cNvPr>
          <p:cNvSpPr>
            <a:spLocks noGrp="1"/>
          </p:cNvSpPr>
          <p:nvPr>
            <p:ph idx="1"/>
          </p:nvPr>
        </p:nvSpPr>
        <p:spPr>
          <a:xfrm>
            <a:off x="432000" y="1900800"/>
            <a:ext cx="5186480" cy="4197600"/>
          </a:xfrm>
        </p:spPr>
        <p:txBody>
          <a:bodyPr/>
          <a:lstStyle/>
          <a:p>
            <a:pPr marL="0" indent="0">
              <a:buNone/>
            </a:pPr>
            <a:r>
              <a:rPr lang="da-DK" dirty="0"/>
              <a:t>Ud fra denne illustration kan I tale om: </a:t>
            </a:r>
          </a:p>
          <a:p>
            <a:pPr marL="0" indent="0">
              <a:buNone/>
            </a:pPr>
            <a:endParaRPr lang="da-DK" dirty="0"/>
          </a:p>
          <a:p>
            <a:r>
              <a:rPr lang="da-DK" i="1" dirty="0"/>
              <a:t>Hvordan lærer vi borgerne godt at kende fra start – ikke kun i forhold til plejebehov, men også i forhold til vaner, livshistorie og netværk?</a:t>
            </a:r>
          </a:p>
          <a:p>
            <a:pPr marL="0" indent="0">
              <a:buNone/>
            </a:pPr>
            <a:endParaRPr lang="da-DK" i="1" dirty="0"/>
          </a:p>
          <a:p>
            <a:r>
              <a:rPr lang="da-DK" i="1" dirty="0"/>
              <a:t>Hvordan kan vi tidligt hjælpe borgerne med at bevare det, de selv kan?</a:t>
            </a:r>
          </a:p>
          <a:p>
            <a:pPr marL="0" indent="0">
              <a:buNone/>
            </a:pPr>
            <a:endParaRPr lang="da-DK" i="1" dirty="0"/>
          </a:p>
          <a:p>
            <a:r>
              <a:rPr lang="da-DK" i="1" dirty="0"/>
              <a:t>Hvordan inddrager vi borgernes livshistorie i vores forløb?</a:t>
            </a:r>
          </a:p>
          <a:p>
            <a:pPr marL="0" indent="0">
              <a:buNone/>
            </a:pPr>
            <a:endParaRPr lang="da-DK" i="1" dirty="0"/>
          </a:p>
          <a:p>
            <a:pPr marL="0" indent="0">
              <a:buNone/>
            </a:pPr>
            <a:r>
              <a:rPr lang="da-DK" i="1" dirty="0"/>
              <a:t>- Hvordan inddrager vi de pårørende eller borgerens netværk, når vi starter et forløb?</a:t>
            </a:r>
          </a:p>
          <a:p>
            <a:endParaRPr lang="da-DK" dirty="0"/>
          </a:p>
          <a:p>
            <a:pPr marL="0" indent="0">
              <a:buNone/>
            </a:pPr>
            <a:endParaRPr lang="da-DK" dirty="0"/>
          </a:p>
        </p:txBody>
      </p:sp>
      <p:sp>
        <p:nvSpPr>
          <p:cNvPr id="4" name="Titel 3">
            <a:extLst>
              <a:ext uri="{FF2B5EF4-FFF2-40B4-BE49-F238E27FC236}">
                <a16:creationId xmlns:a16="http://schemas.microsoft.com/office/drawing/2014/main" id="{DF6EF175-EAB6-44D7-B78D-296542E64E90}"/>
              </a:ext>
            </a:extLst>
          </p:cNvPr>
          <p:cNvSpPr>
            <a:spLocks noGrp="1"/>
          </p:cNvSpPr>
          <p:nvPr>
            <p:ph type="title"/>
          </p:nvPr>
        </p:nvSpPr>
        <p:spPr>
          <a:xfrm>
            <a:off x="432000" y="632970"/>
            <a:ext cx="7370880" cy="625917"/>
          </a:xfrm>
        </p:spPr>
        <p:txBody>
          <a:bodyPr/>
          <a:lstStyle/>
          <a:p>
            <a:r>
              <a:rPr lang="da-DK" dirty="0"/>
              <a:t>Opstart og forventningsafstemning</a:t>
            </a:r>
          </a:p>
        </p:txBody>
      </p:sp>
      <p:pic>
        <p:nvPicPr>
          <p:cNvPr id="26" name="Pladsholder til billede 25">
            <a:extLst>
              <a:ext uri="{FF2B5EF4-FFF2-40B4-BE49-F238E27FC236}">
                <a16:creationId xmlns:a16="http://schemas.microsoft.com/office/drawing/2014/main" id="{B57B06F2-19E2-4113-B5F8-FCE96C8A54D4}"/>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104" t="384" r="1789" b="471"/>
          <a:stretch/>
        </p:blipFill>
        <p:spPr>
          <a:xfrm>
            <a:off x="5804070" y="1086643"/>
            <a:ext cx="6264275" cy="4684713"/>
          </a:xfrm>
        </p:spPr>
      </p:pic>
    </p:spTree>
    <p:extLst>
      <p:ext uri="{BB962C8B-B14F-4D97-AF65-F5344CB8AC3E}">
        <p14:creationId xmlns:p14="http://schemas.microsoft.com/office/powerpoint/2010/main" val="232772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09B1649-9F74-439D-BF39-7547A058A451}"/>
              </a:ext>
            </a:extLst>
          </p:cNvPr>
          <p:cNvSpPr>
            <a:spLocks noGrp="1"/>
          </p:cNvSpPr>
          <p:nvPr>
            <p:ph idx="1"/>
          </p:nvPr>
        </p:nvSpPr>
        <p:spPr>
          <a:xfrm>
            <a:off x="431999" y="1900800"/>
            <a:ext cx="5280311" cy="4197600"/>
          </a:xfrm>
        </p:spPr>
        <p:txBody>
          <a:bodyPr/>
          <a:lstStyle/>
          <a:p>
            <a:pPr marL="0" indent="0">
              <a:buNone/>
            </a:pPr>
            <a:r>
              <a:rPr lang="da-DK" dirty="0"/>
              <a:t>Ud fra denne illustration kan I tale om: </a:t>
            </a:r>
          </a:p>
          <a:p>
            <a:pPr marL="0" indent="0">
              <a:buNone/>
            </a:pPr>
            <a:endParaRPr lang="da-DK" dirty="0"/>
          </a:p>
          <a:p>
            <a:pPr>
              <a:buFontTx/>
              <a:buChar char="-"/>
            </a:pPr>
            <a:r>
              <a:rPr lang="da-DK" i="1" dirty="0"/>
              <a:t>Hvordan kan vi justere i et forløb ud fra borgerens ønsker og behov?</a:t>
            </a:r>
          </a:p>
          <a:p>
            <a:pPr marL="0" indent="0">
              <a:buNone/>
            </a:pPr>
            <a:endParaRPr lang="da-DK" i="1" dirty="0"/>
          </a:p>
          <a:p>
            <a:pPr>
              <a:buFontTx/>
              <a:buChar char="-"/>
            </a:pPr>
            <a:r>
              <a:rPr lang="da-DK" i="1" dirty="0"/>
              <a:t>Hvilke muligheder har vi for at justere fra dag til dag?</a:t>
            </a:r>
          </a:p>
          <a:p>
            <a:pPr marL="0" indent="0">
              <a:buNone/>
            </a:pPr>
            <a:endParaRPr lang="da-DK" i="1" dirty="0"/>
          </a:p>
          <a:p>
            <a:pPr>
              <a:buFontTx/>
              <a:buChar char="-"/>
            </a:pPr>
            <a:r>
              <a:rPr lang="da-DK" i="1" dirty="0"/>
              <a:t>Hvad gør vi, hvis vi ikke kan imødekomme borgernes ønsker til justering?</a:t>
            </a:r>
          </a:p>
          <a:p>
            <a:pPr marL="0" indent="0">
              <a:buNone/>
            </a:pPr>
            <a:endParaRPr lang="da-DK" i="1" dirty="0"/>
          </a:p>
          <a:p>
            <a:pPr>
              <a:buFontTx/>
              <a:buChar char="-"/>
            </a:pPr>
            <a:r>
              <a:rPr lang="da-DK" i="1" dirty="0"/>
              <a:t>Hvordan taler vi med borgeren om at justere i et forløb, hvis borgerens funktionsniveau forbedres eller borgeren kan </a:t>
            </a:r>
            <a:r>
              <a:rPr lang="da-DK" i="1" dirty="0" err="1"/>
              <a:t>kan</a:t>
            </a:r>
            <a:r>
              <a:rPr lang="da-DK" i="1" dirty="0"/>
              <a:t> flere ting selv?</a:t>
            </a:r>
          </a:p>
          <a:p>
            <a:pPr marL="0" indent="0">
              <a:buNone/>
            </a:pPr>
            <a:endParaRPr lang="da-DK" dirty="0"/>
          </a:p>
          <a:p>
            <a:pPr marL="0" indent="0">
              <a:buNone/>
            </a:pPr>
            <a:endParaRPr lang="da-DK" dirty="0"/>
          </a:p>
        </p:txBody>
      </p:sp>
      <p:sp>
        <p:nvSpPr>
          <p:cNvPr id="5" name="Pladsholder til slidenummer 4">
            <a:extLst>
              <a:ext uri="{FF2B5EF4-FFF2-40B4-BE49-F238E27FC236}">
                <a16:creationId xmlns:a16="http://schemas.microsoft.com/office/drawing/2014/main" id="{0AEAA7E0-5200-4CD6-8B93-AFB126A853ED}"/>
              </a:ext>
            </a:extLst>
          </p:cNvPr>
          <p:cNvSpPr>
            <a:spLocks noGrp="1"/>
          </p:cNvSpPr>
          <p:nvPr>
            <p:ph type="sldNum" sz="quarter" idx="12"/>
          </p:nvPr>
        </p:nvSpPr>
        <p:spPr/>
        <p:txBody>
          <a:bodyPr/>
          <a:lstStyle/>
          <a:p>
            <a:r>
              <a:rPr lang="da-DK"/>
              <a:t>Side </a:t>
            </a:r>
            <a:fld id="{24C8C45C-947F-4981-8B3F-4F32E973C901}" type="slidenum">
              <a:rPr lang="da-DK" smtClean="0"/>
              <a:pPr/>
              <a:t>9</a:t>
            </a:fld>
            <a:endParaRPr lang="da-DK" dirty="0"/>
          </a:p>
        </p:txBody>
      </p:sp>
      <p:sp>
        <p:nvSpPr>
          <p:cNvPr id="2" name="Titel 1">
            <a:extLst>
              <a:ext uri="{FF2B5EF4-FFF2-40B4-BE49-F238E27FC236}">
                <a16:creationId xmlns:a16="http://schemas.microsoft.com/office/drawing/2014/main" id="{FBEF23BA-6B6B-4F8E-B243-BE57F2606B54}"/>
              </a:ext>
            </a:extLst>
          </p:cNvPr>
          <p:cNvSpPr>
            <a:spLocks noGrp="1"/>
          </p:cNvSpPr>
          <p:nvPr>
            <p:ph type="title"/>
          </p:nvPr>
        </p:nvSpPr>
        <p:spPr/>
        <p:txBody>
          <a:bodyPr/>
          <a:lstStyle/>
          <a:p>
            <a:r>
              <a:rPr lang="da-DK" dirty="0"/>
              <a:t>Løbende justering</a:t>
            </a:r>
          </a:p>
        </p:txBody>
      </p:sp>
      <p:pic>
        <p:nvPicPr>
          <p:cNvPr id="8" name="Billede 7">
            <a:extLst>
              <a:ext uri="{FF2B5EF4-FFF2-40B4-BE49-F238E27FC236}">
                <a16:creationId xmlns:a16="http://schemas.microsoft.com/office/drawing/2014/main" id="{36F7097B-98AF-4CBF-927B-538211A45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592" y="715434"/>
            <a:ext cx="6076950" cy="4495800"/>
          </a:xfrm>
          <a:prstGeom prst="rect">
            <a:avLst/>
          </a:prstGeom>
        </p:spPr>
      </p:pic>
    </p:spTree>
    <p:extLst>
      <p:ext uri="{BB962C8B-B14F-4D97-AF65-F5344CB8AC3E}">
        <p14:creationId xmlns:p14="http://schemas.microsoft.com/office/powerpoint/2010/main" val="2803424191"/>
      </p:ext>
    </p:extLst>
  </p:cSld>
  <p:clrMapOvr>
    <a:masterClrMapping/>
  </p:clrMapOvr>
</p:sld>
</file>

<file path=ppt/theme/theme1.xml><?xml version="1.0" encoding="utf-8"?>
<a:theme xmlns:a="http://schemas.openxmlformats.org/drawingml/2006/main" name="Sundhedsstyrelsen PowerPoint skabelon">
  <a:themeElements>
    <a:clrScheme name="Sundhedsstyrelsen - SST Blå">
      <a:dk1>
        <a:sysClr val="windowText" lastClr="000000"/>
      </a:dk1>
      <a:lt1>
        <a:sysClr val="window" lastClr="FFFFFF"/>
      </a:lt1>
      <a:dk2>
        <a:srgbClr val="D8EEFF"/>
      </a:dk2>
      <a:lt2>
        <a:srgbClr val="005C8D"/>
      </a:lt2>
      <a:accent1>
        <a:srgbClr val="005C8D"/>
      </a:accent1>
      <a:accent2>
        <a:srgbClr val="BEE3FF"/>
      </a:accent2>
      <a:accent3>
        <a:srgbClr val="003F36"/>
      </a:accent3>
      <a:accent4>
        <a:srgbClr val="00D79B"/>
      </a:accent4>
      <a:accent5>
        <a:srgbClr val="441B3C"/>
      </a:accent5>
      <a:accent6>
        <a:srgbClr val="FF7896"/>
      </a:accent6>
      <a:hlink>
        <a:srgbClr val="005C8D"/>
      </a:hlink>
      <a:folHlink>
        <a:srgbClr val="003F36"/>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498</TotalTime>
  <Words>1537</Words>
  <Application>Microsoft Office PowerPoint</Application>
  <PresentationFormat>Widescreen</PresentationFormat>
  <Paragraphs>130</Paragraphs>
  <Slides>16</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Calibri</vt:lpstr>
      <vt:lpstr>Raleway ExtraBold</vt:lpstr>
      <vt:lpstr>Arial</vt:lpstr>
      <vt:lpstr>Raleway</vt:lpstr>
      <vt:lpstr>Sundhedsstyrelsen PowerPoint skabelon</vt:lpstr>
      <vt:lpstr>Borgerrejse om helhedspleje - i egen bolig</vt:lpstr>
      <vt:lpstr>Borgerrejse om forløb i helhedsplejen</vt:lpstr>
      <vt:lpstr>Facilitering af dialog og refleksion ud fra borgerrejsen som én samlet helhed</vt:lpstr>
      <vt:lpstr>Et forløb i helhedsplejen</vt:lpstr>
      <vt:lpstr>Case som baggrund for illustration af en borgerrejse</vt:lpstr>
      <vt:lpstr>Facilitering af dialog og refleksion ud fra enkelte situationer i borgerrejsen</vt:lpstr>
      <vt:lpstr>Sådan gennemføres dialog- og refleksionsøvelsen af enkelte situationer fra borgerrejsen</vt:lpstr>
      <vt:lpstr>Opstart og forventningsafstemning</vt:lpstr>
      <vt:lpstr>Løbende justering</vt:lpstr>
      <vt:lpstr>Ændrede behov</vt:lpstr>
      <vt:lpstr>Dialog om ændrede behov</vt:lpstr>
      <vt:lpstr>Tværfaglig drøftelse</vt:lpstr>
      <vt:lpstr>Dialog om tilpasning</vt:lpstr>
      <vt:lpstr>Tværfagligt samarbejde</vt:lpstr>
      <vt:lpstr>Lokalt fællesskab</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Susanne K. Glerup</dc:creator>
  <cp:lastModifiedBy>Maria Louise West-Hansen</cp:lastModifiedBy>
  <cp:revision>24</cp:revision>
  <dcterms:created xsi:type="dcterms:W3CDTF">2025-11-18T12:08:47Z</dcterms:created>
  <dcterms:modified xsi:type="dcterms:W3CDTF">2025-12-04T09:55:25Z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