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0"/>
  </p:notesMasterIdLst>
  <p:handoutMasterIdLst>
    <p:handoutMasterId r:id="rId21"/>
  </p:handoutMasterIdLst>
  <p:sldIdLst>
    <p:sldId id="406" r:id="rId2"/>
    <p:sldId id="409" r:id="rId3"/>
    <p:sldId id="412" r:id="rId4"/>
    <p:sldId id="386" r:id="rId5"/>
    <p:sldId id="322" r:id="rId6"/>
    <p:sldId id="1599" r:id="rId7"/>
    <p:sldId id="404" r:id="rId8"/>
    <p:sldId id="1603" r:id="rId9"/>
    <p:sldId id="356" r:id="rId10"/>
    <p:sldId id="259" r:id="rId11"/>
    <p:sldId id="413" r:id="rId12"/>
    <p:sldId id="1600" r:id="rId13"/>
    <p:sldId id="1601" r:id="rId14"/>
    <p:sldId id="1604" r:id="rId15"/>
    <p:sldId id="1602" r:id="rId16"/>
    <p:sldId id="1593" r:id="rId17"/>
    <p:sldId id="1605" r:id="rId18"/>
    <p:sldId id="332" r:id="rId19"/>
  </p:sldIdLst>
  <p:sldSz cx="12192000" cy="6858000"/>
  <p:notesSz cx="6858000" cy="9144000"/>
  <p:embeddedFontLst>
    <p:embeddedFont>
      <p:font typeface="Raleway" panose="020B0503030101060003" pitchFamily="34" charset="0"/>
      <p:regular r:id="rId22"/>
      <p:bold r:id="rId23"/>
      <p:italic r:id="rId24"/>
      <p:boldItalic r:id="rId25"/>
    </p:embeddedFont>
    <p:embeddedFont>
      <p:font typeface="Raleway ExtraBold" panose="020B0903030101060003" pitchFamily="34" charset="0"/>
      <p:regular r:id="rId26"/>
      <p:bold r:id="rId27"/>
      <p:italic r:id="rId28"/>
      <p:boldItalic r:id="rId29"/>
    </p:embeddedFont>
    <p:embeddedFont>
      <p:font typeface="Raleway Light" panose="020B04030301010600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6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a:srgbClr val="007AC1"/>
    <a:srgbClr val="F8E8F4"/>
    <a:srgbClr val="FDF9FC"/>
    <a:srgbClr val="C3B7CA"/>
    <a:srgbClr val="BEE3FF"/>
    <a:srgbClr val="00513D"/>
    <a:srgbClr val="0080C6"/>
    <a:srgbClr val="F7A600"/>
    <a:srgbClr val="004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636" autoAdjust="0"/>
  </p:normalViewPr>
  <p:slideViewPr>
    <p:cSldViewPr snapToGrid="0" showGuides="1">
      <p:cViewPr varScale="1">
        <p:scale>
          <a:sx n="72" d="100"/>
          <a:sy n="72" d="100"/>
        </p:scale>
        <p:origin x="1434" y="5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07/05/2025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07/05/2025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i="0" dirty="0">
              <a:solidFill>
                <a:schemeClr val="bg2"/>
              </a:solidFill>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60180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b="1" i="0" baseline="0" dirty="0"/>
              <a:t>Forslag til mødeledelse: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a-DK" b="0" i="1" baseline="0"/>
              <a:t>Hvis du deler mødet op, kan du tilpasse overskriften på sliden og/eller tilføje din egen dagsorden.</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2393443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Hør ud i rummet, hvad deltagerne forestiller sig, at I kan få ud af at tale mere om medarbejdertrivsel.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280471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a:solidFill>
                  <a:schemeClr val="tx1">
                    <a:lumMod val="65000"/>
                    <a:lumOff val="35000"/>
                  </a:schemeClr>
                </a:solidFill>
              </a:rPr>
              <a:t>Forslag til mødeledelse: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dirty="0">
                <a:solidFill>
                  <a:schemeClr val="tx1">
                    <a:lumMod val="65000"/>
                    <a:lumOff val="35000"/>
                  </a:schemeClr>
                </a:solidFill>
              </a:rPr>
              <a:t>Gennemgå punkterne enkeltvis.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dirty="0">
                <a:solidFill>
                  <a:schemeClr val="tx1">
                    <a:lumMod val="65000"/>
                    <a:lumOff val="35000"/>
                  </a:schemeClr>
                </a:solidFill>
              </a:rPr>
              <a:t>Tal og peg på trivselskarret. Hvis jeres, medarbejdernes, trivselskar er i rød, er der ikke ressourcer til at fylde på borgernes trivselskar. I bør derfor have et fokus på at fylde gode ting på hinandens trivselskar, så I kan hjælpe med at fylde gode ting på borgernes trivselskar. De hænger sammen.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dirty="0">
                <a:solidFill>
                  <a:schemeClr val="tx1">
                    <a:lumMod val="65000"/>
                    <a:lumOff val="35000"/>
                  </a:schemeClr>
                </a:solidFill>
              </a:rPr>
              <a:t>Det er afgørende, at man kollegialt er enige om at spille hinanden gode. Ser man en kollega, som har det svært, kan man overveje at tilbyde sin hjælp eller invitere til en snak, om hvordan personen har det.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22312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25373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Lad deltagerne sidde og notere for sig selv i 5 minutter. </a:t>
            </a:r>
          </a:p>
          <a:p>
            <a:pPr marL="171450" indent="-171450">
              <a:buFont typeface="Arial" panose="020B0604020202020204" pitchFamily="34" charset="0"/>
              <a:buChar char="•"/>
            </a:pPr>
            <a:r>
              <a:rPr lang="da-DK" sz="1200" b="0" i="1" kern="1200" baseline="0" dirty="0">
                <a:solidFill>
                  <a:schemeClr val="tx1"/>
                </a:solidFill>
                <a:latin typeface="+mn-lt"/>
                <a:ea typeface="+mn-ea"/>
                <a:cs typeface="+mn-cs"/>
              </a:rPr>
              <a:t>Opsamling i plenum 15 minutter – spørg medarbejderne, om der er noget de ønsker at dele, i forhold til hvordan I fælles kan sætte fokus på jeres trivsel. </a:t>
            </a:r>
            <a:endParaRPr lang="da-DK" sz="1200" b="0" i="1" kern="1200" dirty="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200204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Der afsættes 22 minutter til øvelsen. </a:t>
            </a:r>
          </a:p>
          <a:p>
            <a:pPr marL="171450" indent="-171450">
              <a:buFont typeface="Arial" panose="020B0604020202020204" pitchFamily="34" charset="0"/>
              <a:buChar char="•"/>
            </a:pPr>
            <a:r>
              <a:rPr lang="da-DK" b="0" i="1" dirty="0"/>
              <a:t>1-2 minutter til at komme i tanke om situationen.</a:t>
            </a:r>
          </a:p>
          <a:p>
            <a:pPr marL="171450" indent="-171450">
              <a:buFont typeface="Arial" panose="020B0604020202020204" pitchFamily="34" charset="0"/>
              <a:buChar char="•"/>
            </a:pPr>
            <a:r>
              <a:rPr lang="da-DK" sz="1200" b="0" i="1" kern="1200" dirty="0">
                <a:solidFill>
                  <a:schemeClr val="tx1"/>
                </a:solidFill>
                <a:latin typeface="+mn-lt"/>
                <a:ea typeface="+mn-ea"/>
                <a:cs typeface="+mn-cs"/>
              </a:rPr>
              <a:t>Lad deltagerne drøfte uforstyrret i 8 minutter, hvor du fortæller når der er 2 minutter igen. </a:t>
            </a:r>
          </a:p>
          <a:p>
            <a:pPr marL="171450" indent="-171450">
              <a:buFont typeface="Arial" panose="020B0604020202020204" pitchFamily="34" charset="0"/>
              <a:buChar char="•"/>
            </a:pPr>
            <a:r>
              <a:rPr lang="da-DK" sz="1200" b="0" i="1" kern="1200" dirty="0">
                <a:solidFill>
                  <a:schemeClr val="tx1"/>
                </a:solidFill>
                <a:latin typeface="+mn-lt"/>
                <a:ea typeface="+mn-ea"/>
                <a:cs typeface="+mn-cs"/>
              </a:rPr>
              <a:t>Opsamling i plenum i 10 min. – del vigtigste pointer i plenum. </a:t>
            </a:r>
          </a:p>
          <a:p>
            <a:pPr marL="171450" indent="-171450">
              <a:buFont typeface="Arial" panose="020B0604020202020204" pitchFamily="34" charset="0"/>
              <a:buChar char="•"/>
            </a:pPr>
            <a:endParaRPr lang="da-DK" sz="1200" b="0" i="1" kern="1200" dirty="0">
              <a:solidFill>
                <a:schemeClr val="tx1"/>
              </a:solidFill>
              <a:highlight>
                <a:srgbClr val="FFFF00"/>
              </a:highligh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243228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om, hvordan psykologisk tryghed ville kunne se ud. </a:t>
            </a:r>
          </a:p>
          <a:p>
            <a:pPr marL="171450" indent="-171450">
              <a:buFont typeface="Arial" panose="020B0604020202020204" pitchFamily="34" charset="0"/>
              <a:buChar char="•"/>
            </a:pPr>
            <a:r>
              <a:rPr lang="da-DK" sz="1200" b="0" i="1" kern="1200" dirty="0">
                <a:solidFill>
                  <a:schemeClr val="tx1"/>
                </a:solidFill>
                <a:latin typeface="+mn-lt"/>
                <a:ea typeface="+mn-ea"/>
                <a:cs typeface="+mn-cs"/>
              </a:rPr>
              <a:t>Del et eksemplar ud af mulige markører på psykologisk </a:t>
            </a:r>
            <a:r>
              <a:rPr lang="da-DK" sz="1200" b="0" i="1" kern="1200">
                <a:solidFill>
                  <a:schemeClr val="tx1"/>
                </a:solidFill>
                <a:latin typeface="+mn-lt"/>
                <a:ea typeface="+mn-ea"/>
                <a:cs typeface="+mn-cs"/>
              </a:rPr>
              <a:t>tryghed ud til </a:t>
            </a:r>
            <a:r>
              <a:rPr lang="da-DK" sz="1200" b="0" i="1" kern="1200" dirty="0">
                <a:solidFill>
                  <a:schemeClr val="tx1"/>
                </a:solidFill>
                <a:latin typeface="+mn-lt"/>
                <a:ea typeface="+mn-ea"/>
                <a:cs typeface="+mn-cs"/>
              </a:rPr>
              <a:t>alle. </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36085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 </a:t>
            </a:r>
          </a:p>
          <a:p>
            <a:pPr marL="171450" indent="-171450">
              <a:buFont typeface="Arial" panose="020B0604020202020204" pitchFamily="34" charset="0"/>
              <a:buChar char="•"/>
            </a:pPr>
            <a:r>
              <a:rPr lang="da-DK" sz="1200" b="0" i="1" kern="1200" dirty="0">
                <a:solidFill>
                  <a:schemeClr val="tx1"/>
                </a:solidFill>
                <a:latin typeface="+mn-lt"/>
                <a:ea typeface="+mn-ea"/>
                <a:cs typeface="+mn-cs"/>
              </a:rPr>
              <a:t>Fortæl om øvelsen og at de skal inddeles i par. </a:t>
            </a:r>
          </a:p>
          <a:p>
            <a:pPr marL="171450" indent="-171450">
              <a:buFont typeface="Arial" panose="020B0604020202020204" pitchFamily="34" charset="0"/>
              <a:buChar char="•"/>
            </a:pPr>
            <a:r>
              <a:rPr lang="da-DK" sz="1200" b="0" i="1" kern="1200" dirty="0">
                <a:solidFill>
                  <a:schemeClr val="tx1"/>
                </a:solidFill>
                <a:latin typeface="+mn-lt"/>
                <a:ea typeface="+mn-ea"/>
                <a:cs typeface="+mn-cs"/>
              </a:rPr>
              <a:t>Øvelsen skal hjælpe med at pege på, hvad I allerede gør, som I ønsker at fortsætte med, eller som I ønsker at stoppe med. Øvelsen skal også hjælpe jer i gang med at tale om, hvad I ikke gør, men gerne vil i gang med. </a:t>
            </a:r>
          </a:p>
          <a:p>
            <a:pPr marL="171450" indent="-171450">
              <a:buFont typeface="Arial" panose="020B0604020202020204" pitchFamily="34" charset="0"/>
              <a:buChar char="•"/>
            </a:pPr>
            <a:r>
              <a:rPr lang="da-DK" sz="1200" b="0" i="1" kern="1200" dirty="0">
                <a:solidFill>
                  <a:schemeClr val="tx1"/>
                </a:solidFill>
                <a:latin typeface="+mn-lt"/>
                <a:ea typeface="+mn-ea"/>
                <a:cs typeface="+mn-cs"/>
              </a:rPr>
              <a:t>Husk på, at de ønsker, I taler om, skal være realistiske i forhold til de rammer, I har på jeres arbejdsplads. </a:t>
            </a:r>
          </a:p>
          <a:p>
            <a:pPr marL="171450" indent="-171450">
              <a:buFont typeface="Arial" panose="020B0604020202020204" pitchFamily="34" charset="0"/>
              <a:buChar char="•"/>
            </a:pPr>
            <a:r>
              <a:rPr lang="da-DK" sz="1200" b="0" i="1" kern="1200" dirty="0">
                <a:solidFill>
                  <a:schemeClr val="tx1"/>
                </a:solidFill>
                <a:latin typeface="+mn-lt"/>
                <a:ea typeface="+mn-ea"/>
                <a:cs typeface="+mn-cs"/>
              </a:rPr>
              <a:t>Gennemgå de fire spørgsmål og bed dem tage udgangspunkt i dem i deres drøftelser.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kern="1200" dirty="0">
                <a:solidFill>
                  <a:schemeClr val="tx1"/>
                </a:solidFill>
                <a:latin typeface="+mn-lt"/>
                <a:ea typeface="+mn-ea"/>
                <a:cs typeface="+mn-cs"/>
              </a:rPr>
              <a:t>Opsamling i plenum i 10 min og bed om hjælp til at få skrevet pointer ned på et papir, som du kan tage med dig. </a:t>
            </a:r>
          </a:p>
          <a:p>
            <a:pPr marL="171450" indent="-171450">
              <a:buFont typeface="Arial" panose="020B0604020202020204" pitchFamily="34" charset="0"/>
              <a:buChar char="•"/>
            </a:pPr>
            <a:endParaRPr lang="da-DK" sz="1200" b="0" i="1" kern="1200" dirty="0">
              <a:solidFill>
                <a:schemeClr val="tx1"/>
              </a:solidFill>
              <a:latin typeface="+mn-lt"/>
              <a:ea typeface="+mn-ea"/>
              <a:cs typeface="+mn-cs"/>
            </a:endParaRPr>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1829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Afrunding af mødet tager omkring 10 minutter. </a:t>
            </a:r>
          </a:p>
          <a:p>
            <a:r>
              <a:rPr lang="da-DK" b="0" dirty="0"/>
              <a:t> </a:t>
            </a:r>
          </a:p>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i="1" dirty="0"/>
              <a:t>Spørg deltagerne om de fire spørgsmål og noter svarene. Prøv så vidt muligt at lave aftaler om hvad I skal gøre, om I gør det, hvem der gør hvad og hvornår det skal gøres. </a:t>
            </a:r>
          </a:p>
          <a:p>
            <a:pPr marL="171450" indent="-171450">
              <a:buFont typeface="Arial" panose="020B0604020202020204" pitchFamily="34" charset="0"/>
              <a:buChar char="•"/>
            </a:pPr>
            <a:r>
              <a:rPr lang="da-DK" i="1" dirty="0"/>
              <a:t>Afslut mødet med en fælles opsamling, hvor deltagerne kan byde ind i plenum med deres tanker for mødet og plan for det eventuelle videre arbejde. </a:t>
            </a:r>
          </a:p>
          <a:p>
            <a:pPr marL="171450" indent="-171450">
              <a:buFont typeface="Arial" panose="020B0604020202020204" pitchFamily="34" charset="0"/>
              <a:buChar char="•"/>
            </a:pPr>
            <a:r>
              <a:rPr lang="da-DK" i="1" dirty="0"/>
              <a:t>Som mødeleder kan du notere aftaler, som I ønsker at arbejde videre med på jeres arbejdsplads. </a:t>
            </a:r>
          </a:p>
          <a:p>
            <a:pPr marL="0" indent="0">
              <a:buFontTx/>
              <a:buNone/>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422529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8268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gn="l" rtl="0">
              <a:spcBef>
                <a:spcPts val="0"/>
              </a:spcBef>
              <a:spcAft>
                <a:spcPts val="0"/>
              </a:spcAft>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81307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0"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4185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Print denne og del ud ved øvelsen på slide 16. </a:t>
            </a:r>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23386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62825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71743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342516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652999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7. maj 2025</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sst.dk/da/Aeldrepleje/Udgivelser-cases-og-film/2024/Vidensindblik-om-medarbejdertrivse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sst.dk/da/Aeldrepleje/Udgivelser-cases-og-film?Udgivelsestype=%7b4512A92E-F530-4373-BCE0-05B9CC8280E2%7d&amp;searchWord=#/side-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1</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73850"/>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Velkommen til mødepakken om medarbejdertrivsel</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25392"/>
            <a:ext cx="11526226" cy="3693319"/>
          </a:xfrm>
          <a:prstGeom prst="rect">
            <a:avLst/>
          </a:prstGeom>
          <a:noFill/>
        </p:spPr>
        <p:txBody>
          <a:bodyPr wrap="square" lIns="0" tIns="0" rIns="0" bIns="0" rtlCol="0">
            <a:spAutoFit/>
          </a:bodyPr>
          <a:lstStyle/>
          <a:p>
            <a:r>
              <a:rPr lang="da-DK" sz="2000" dirty="0">
                <a:solidFill>
                  <a:srgbClr val="616161"/>
                </a:solidFill>
              </a:rPr>
              <a:t>Mødepakken er til dig, der arbejder i ældreplejen og ønsker at lave et fagligt møde, hvor I kan få gang i samtalen om, hvordan I arbejder med medarbejdertrivsel hos jer.</a:t>
            </a:r>
          </a:p>
          <a:p>
            <a:endParaRPr lang="da-DK" sz="2000" dirty="0">
              <a:solidFill>
                <a:srgbClr val="616161"/>
              </a:solidFill>
            </a:endParaRPr>
          </a:p>
          <a:p>
            <a:r>
              <a:rPr lang="da-DK" sz="2000" dirty="0">
                <a:solidFill>
                  <a:srgbClr val="616161"/>
                </a:solidFill>
              </a:rPr>
              <a:t>Mødepakken består af viden, øvelser og metoder – og skal hjælpe jer med at få en fælles faglig tilgang på tværs af faggrupper og vagtlag.</a:t>
            </a:r>
            <a:endParaRPr lang="da-DK" sz="1700" dirty="0">
              <a:solidFill>
                <a:srgbClr val="616161"/>
              </a:solidFill>
            </a:endParaRPr>
          </a:p>
          <a:p>
            <a:endParaRPr lang="da-DK" sz="2000" dirty="0"/>
          </a:p>
          <a:p>
            <a:r>
              <a:rPr lang="da-DK" sz="2000" dirty="0">
                <a:solidFill>
                  <a:schemeClr val="tx1">
                    <a:lumMod val="65000"/>
                    <a:lumOff val="35000"/>
                  </a:schemeClr>
                </a:solidFill>
              </a:rPr>
              <a:t>De skjulte slides er til dig, der skal stå for mødet. De kan ikke ses, når du viser PowerPoint-præsentationen.  </a:t>
            </a:r>
          </a:p>
          <a:p>
            <a:endParaRPr lang="da-DK" sz="2000" dirty="0"/>
          </a:p>
          <a:p>
            <a:endParaRPr lang="da-DK" sz="2000" dirty="0"/>
          </a:p>
          <a:p>
            <a:endParaRPr lang="da-DK" sz="2000" dirty="0"/>
          </a:p>
          <a:p>
            <a:endParaRPr lang="da-DK" sz="2000" dirty="0" err="1"/>
          </a:p>
        </p:txBody>
      </p:sp>
      <p:sp>
        <p:nvSpPr>
          <p:cNvPr id="7" name="Pladsholder til indhold 5">
            <a:extLst>
              <a:ext uri="{FF2B5EF4-FFF2-40B4-BE49-F238E27FC236}">
                <a16:creationId xmlns:a16="http://schemas.microsoft.com/office/drawing/2014/main" id="{8D11AEF6-B17B-4956-87F7-700C61DBF1A0}"/>
              </a:ext>
            </a:extLst>
          </p:cNvPr>
          <p:cNvSpPr>
            <a:spLocks noGrp="1"/>
          </p:cNvSpPr>
          <p:nvPr>
            <p:ph sz="half" idx="1"/>
          </p:nvPr>
        </p:nvSpPr>
        <p:spPr>
          <a:xfrm>
            <a:off x="432000" y="3837149"/>
            <a:ext cx="12005706" cy="1893794"/>
          </a:xfrm>
        </p:spPr>
        <p:txBody>
          <a:bodyPr numCol="2"/>
          <a:lstStyle/>
          <a:p>
            <a:pPr marL="0" indent="0">
              <a:buNone/>
            </a:pPr>
            <a:r>
              <a:rPr lang="da-DK" sz="2400" b="1" dirty="0">
                <a:solidFill>
                  <a:schemeClr val="tx1">
                    <a:lumMod val="65000"/>
                    <a:lumOff val="35000"/>
                  </a:schemeClr>
                </a:solidFill>
              </a:rPr>
              <a:t>Mødepakken indeholder:</a:t>
            </a:r>
          </a:p>
          <a:p>
            <a:pPr lvl="0">
              <a:buFont typeface="Arial" panose="020B0604020202020204" pitchFamily="34" charset="0"/>
              <a:buChar char="•"/>
            </a:pPr>
            <a:r>
              <a:rPr lang="da-DK" sz="2000" dirty="0">
                <a:solidFill>
                  <a:schemeClr val="tx1">
                    <a:lumMod val="65000"/>
                    <a:lumOff val="35000"/>
                  </a:schemeClr>
                </a:solidFill>
              </a:rPr>
              <a:t>Baggrundsviden om temaet </a:t>
            </a:r>
          </a:p>
          <a:p>
            <a:pPr lvl="0">
              <a:buFont typeface="Arial" panose="020B0604020202020204" pitchFamily="34" charset="0"/>
              <a:buChar char="•"/>
            </a:pPr>
            <a:r>
              <a:rPr lang="da-DK" sz="2000" dirty="0">
                <a:solidFill>
                  <a:schemeClr val="tx1">
                    <a:lumMod val="65000"/>
                    <a:lumOff val="35000"/>
                  </a:schemeClr>
                </a:solidFill>
              </a:rPr>
              <a:t>Øvelser til at skabe fælles faglig forståelse</a:t>
            </a: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marL="0" indent="0">
              <a:buNone/>
            </a:pPr>
            <a:r>
              <a:rPr lang="da-DK" sz="2400" b="1" dirty="0">
                <a:solidFill>
                  <a:schemeClr val="tx1">
                    <a:lumMod val="65000"/>
                    <a:lumOff val="35000"/>
                  </a:schemeClr>
                </a:solidFill>
              </a:rPr>
              <a:t>Det skal du bruge: </a:t>
            </a:r>
          </a:p>
          <a:p>
            <a:pPr>
              <a:buFont typeface="Arial" panose="020B0604020202020204" pitchFamily="34" charset="0"/>
              <a:buChar char="•"/>
            </a:pPr>
            <a:r>
              <a:rPr lang="da-DK" sz="2000" dirty="0">
                <a:solidFill>
                  <a:schemeClr val="tx1">
                    <a:lumMod val="65000"/>
                    <a:lumOff val="35000"/>
                  </a:schemeClr>
                </a:solidFill>
              </a:rPr>
              <a:t>Egen computer </a:t>
            </a:r>
          </a:p>
          <a:p>
            <a:pPr>
              <a:buFont typeface="Arial" panose="020B0604020202020204" pitchFamily="34" charset="0"/>
              <a:buChar char="•"/>
            </a:pPr>
            <a:r>
              <a:rPr lang="da-DK" sz="2000" dirty="0">
                <a:solidFill>
                  <a:schemeClr val="tx1">
                    <a:lumMod val="65000"/>
                    <a:lumOff val="35000"/>
                  </a:schemeClr>
                </a:solidFill>
              </a:rPr>
              <a:t>Projektor eller Smartboard </a:t>
            </a:r>
          </a:p>
          <a:p>
            <a:pPr>
              <a:buFont typeface="Arial" panose="020B0604020202020204" pitchFamily="34" charset="0"/>
              <a:buChar char="•"/>
            </a:pPr>
            <a:r>
              <a:rPr lang="da-DK" sz="2000" dirty="0">
                <a:solidFill>
                  <a:schemeClr val="tx1">
                    <a:lumMod val="65000"/>
                    <a:lumOff val="35000"/>
                  </a:schemeClr>
                </a:solidFill>
              </a:rPr>
              <a:t>Skriveredskaber</a:t>
            </a:r>
          </a:p>
          <a:p>
            <a:pPr>
              <a:buFont typeface="Arial" panose="020B0604020202020204" pitchFamily="34" charset="0"/>
              <a:buChar char="•"/>
            </a:pPr>
            <a:r>
              <a:rPr lang="da-DK" sz="2000" dirty="0">
                <a:solidFill>
                  <a:schemeClr val="tx1">
                    <a:lumMod val="65000"/>
                    <a:lumOff val="35000"/>
                  </a:schemeClr>
                </a:solidFill>
              </a:rPr>
              <a:t>Papir eller post-it </a:t>
            </a:r>
          </a:p>
          <a:p>
            <a:pPr lvl="0">
              <a:buFont typeface="Arial" panose="020B0604020202020204" pitchFamily="34" charset="0"/>
              <a:buChar char="•"/>
            </a:pPr>
            <a:endParaRPr lang="da-DK" sz="2000" dirty="0">
              <a:solidFill>
                <a:schemeClr val="tx1">
                  <a:lumMod val="65000"/>
                  <a:lumOff val="35000"/>
                </a:schemeClr>
              </a:solidFill>
            </a:endParaRPr>
          </a:p>
          <a:p>
            <a:endParaRPr lang="da-DK" dirty="0"/>
          </a:p>
        </p:txBody>
      </p:sp>
      <p:sp>
        <p:nvSpPr>
          <p:cNvPr id="9" name="Pladsholder til indhold 6">
            <a:extLst>
              <a:ext uri="{FF2B5EF4-FFF2-40B4-BE49-F238E27FC236}">
                <a16:creationId xmlns:a16="http://schemas.microsoft.com/office/drawing/2014/main" id="{84F1EFBF-FDE1-44B1-8232-02E71E5E2CB1}"/>
              </a:ext>
            </a:extLst>
          </p:cNvPr>
          <p:cNvSpPr txBox="1">
            <a:spLocks/>
          </p:cNvSpPr>
          <p:nvPr/>
        </p:nvSpPr>
        <p:spPr>
          <a:xfrm>
            <a:off x="5850885" y="3006725"/>
            <a:ext cx="5484201" cy="4197350"/>
          </a:xfrm>
          <a:prstGeom prst="rect">
            <a:avLst/>
          </a:prstGeom>
        </p:spPr>
        <p:txBody>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buFont typeface="Raleway" panose="020B0503030101060003" pitchFamily="34" charset="0"/>
              <a:buNone/>
            </a:pPr>
            <a:endParaRPr lang="da-DK" sz="1400" dirty="0"/>
          </a:p>
        </p:txBody>
      </p:sp>
      <p:sp>
        <p:nvSpPr>
          <p:cNvPr id="10" name="Rutediagram: Proces 9">
            <a:extLst>
              <a:ext uri="{FF2B5EF4-FFF2-40B4-BE49-F238E27FC236}">
                <a16:creationId xmlns:a16="http://schemas.microsoft.com/office/drawing/2014/main" id="{0F794EF0-2413-4DD3-8512-433B72D32A43}"/>
              </a:ext>
            </a:extLst>
          </p:cNvPr>
          <p:cNvSpPr/>
          <p:nvPr/>
        </p:nvSpPr>
        <p:spPr>
          <a:xfrm rot="5400000">
            <a:off x="6047764" y="-5941461"/>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F7F3E05D-92FB-428B-90CF-33FACF2C43CE}"/>
              </a:ext>
            </a:extLst>
          </p:cNvPr>
          <p:cNvSpPr/>
          <p:nvPr/>
        </p:nvSpPr>
        <p:spPr>
          <a:xfrm>
            <a:off x="12082943" y="0"/>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Proces 11">
            <a:extLst>
              <a:ext uri="{FF2B5EF4-FFF2-40B4-BE49-F238E27FC236}">
                <a16:creationId xmlns:a16="http://schemas.microsoft.com/office/drawing/2014/main" id="{F21DB46C-452F-4F67-9378-E6F819DE77B6}"/>
              </a:ext>
            </a:extLst>
          </p:cNvPr>
          <p:cNvSpPr/>
          <p:nvPr/>
        </p:nvSpPr>
        <p:spPr>
          <a:xfrm rot="5400000">
            <a:off x="6047766" y="822823"/>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utediagram: Proces 12">
            <a:extLst>
              <a:ext uri="{FF2B5EF4-FFF2-40B4-BE49-F238E27FC236}">
                <a16:creationId xmlns:a16="http://schemas.microsoft.com/office/drawing/2014/main" id="{0D3381F6-1A57-4353-AD15-7F749275B11B}"/>
              </a:ext>
            </a:extLst>
          </p:cNvPr>
          <p:cNvSpPr/>
          <p:nvPr/>
        </p:nvSpPr>
        <p:spPr>
          <a:xfrm>
            <a:off x="0" y="1"/>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3067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2000" y="447040"/>
            <a:ext cx="4973120" cy="772160"/>
          </a:xfrm>
        </p:spPr>
        <p:txBody>
          <a:bodyPr/>
          <a:lstStyle/>
          <a:p>
            <a:r>
              <a:rPr lang="da-DK" sz="3500" dirty="0">
                <a:solidFill>
                  <a:schemeClr val="accent3"/>
                </a:solidFill>
              </a:rPr>
              <a:t>Dagens emner</a:t>
            </a:r>
          </a:p>
        </p:txBody>
      </p:sp>
      <p:sp>
        <p:nvSpPr>
          <p:cNvPr id="3" name="Pladsholder til indhold 2">
            <a:extLst>
              <a:ext uri="{FF2B5EF4-FFF2-40B4-BE49-F238E27FC236}">
                <a16:creationId xmlns:a16="http://schemas.microsoft.com/office/drawing/2014/main" id="{3479BBF5-5554-D742-99E6-03EDCE8B2EEC}"/>
              </a:ext>
            </a:extLst>
          </p:cNvPr>
          <p:cNvSpPr>
            <a:spLocks noGrp="1"/>
          </p:cNvSpPr>
          <p:nvPr>
            <p:ph idx="1"/>
          </p:nvPr>
        </p:nvSpPr>
        <p:spPr>
          <a:xfrm>
            <a:off x="432000" y="1158240"/>
            <a:ext cx="8318105" cy="5293360"/>
          </a:xfrm>
        </p:spPr>
        <p:txBody>
          <a:bodyPr>
            <a:noAutofit/>
          </a:bodyPr>
          <a:lstStyle/>
          <a:p>
            <a:pPr marL="457200" lvl="1" indent="-457200">
              <a:buFont typeface="Arial" panose="020B0604020202020204" pitchFamily="34" charset="0"/>
              <a:buChar char="•"/>
            </a:pPr>
            <a:r>
              <a:rPr lang="da-DK" sz="2800" dirty="0">
                <a:cs typeface="Arial" panose="020B0604020202020204" pitchFamily="34" charset="0"/>
              </a:rPr>
              <a:t>Hvad får vi ud af at tale om medarbejdertrivsel?</a:t>
            </a:r>
          </a:p>
          <a:p>
            <a:pPr marL="457200" lvl="1" indent="-457200">
              <a:buFont typeface="Arial" panose="020B0604020202020204" pitchFamily="34" charset="0"/>
              <a:buChar char="•"/>
            </a:pPr>
            <a:endParaRPr lang="da-DK" sz="2800" dirty="0">
              <a:cs typeface="Arial" panose="020B0604020202020204" pitchFamily="34" charset="0"/>
            </a:endParaRPr>
          </a:p>
          <a:p>
            <a:pPr marL="457200" lvl="1" indent="-457200">
              <a:buFont typeface="Arial" panose="020B0604020202020204" pitchFamily="34" charset="0"/>
              <a:buChar char="•"/>
            </a:pPr>
            <a:r>
              <a:rPr lang="da-DK" sz="2800" dirty="0">
                <a:cs typeface="Arial" panose="020B0604020202020204" pitchFamily="34" charset="0"/>
              </a:rPr>
              <a:t>Introduktion til arbejdet med medarbejdertrivsel</a:t>
            </a:r>
          </a:p>
          <a:p>
            <a:pPr marL="457200" lvl="1" indent="-457200">
              <a:buFont typeface="Arial" panose="020B0604020202020204" pitchFamily="34" charset="0"/>
              <a:buChar char="•"/>
            </a:pPr>
            <a:endParaRPr lang="da-DK" sz="2800" dirty="0">
              <a:cs typeface="Arial" panose="020B0604020202020204" pitchFamily="34" charset="0"/>
            </a:endParaRPr>
          </a:p>
          <a:p>
            <a:pPr marL="457200" lvl="1" indent="-457200">
              <a:buFont typeface="Arial" panose="020B0604020202020204" pitchFamily="34" charset="0"/>
              <a:buChar char="•"/>
            </a:pPr>
            <a:r>
              <a:rPr lang="da-DK" sz="2800" dirty="0">
                <a:cs typeface="Arial" panose="020B0604020202020204" pitchFamily="34" charset="0"/>
              </a:rPr>
              <a:t>Tal om jeres trivsel</a:t>
            </a:r>
          </a:p>
          <a:p>
            <a:pPr marL="457200" lvl="1" indent="-457200">
              <a:buFont typeface="Arial" panose="020B0604020202020204" pitchFamily="34" charset="0"/>
              <a:buChar char="•"/>
            </a:pPr>
            <a:endParaRPr lang="da-DK" sz="2800" dirty="0">
              <a:cs typeface="Arial" panose="020B0604020202020204" pitchFamily="34" charset="0"/>
            </a:endParaRPr>
          </a:p>
          <a:p>
            <a:pPr marL="457200" lvl="1" indent="-457200">
              <a:buFont typeface="Arial" panose="020B0604020202020204" pitchFamily="34" charset="0"/>
              <a:buChar char="•"/>
            </a:pPr>
            <a:r>
              <a:rPr lang="da-DK" sz="2800" dirty="0">
                <a:cs typeface="Arial" panose="020B0604020202020204" pitchFamily="34" charset="0"/>
              </a:rPr>
              <a:t>Psykologisk tryghed</a:t>
            </a:r>
          </a:p>
          <a:p>
            <a:pPr marL="457200" lvl="1" indent="-457200">
              <a:buFont typeface="Arial" panose="020B0604020202020204" pitchFamily="34" charset="0"/>
              <a:buChar char="•"/>
            </a:pPr>
            <a:endParaRPr lang="da-DK" sz="2800" dirty="0">
              <a:cs typeface="Arial" panose="020B0604020202020204" pitchFamily="34" charset="0"/>
            </a:endParaRPr>
          </a:p>
          <a:p>
            <a:pPr marL="457200" lvl="1" indent="-457200">
              <a:buFont typeface="Arial" panose="020B0604020202020204" pitchFamily="34" charset="0"/>
              <a:buChar char="•"/>
            </a:pPr>
            <a:r>
              <a:rPr lang="da-DK" sz="2800" dirty="0">
                <a:cs typeface="Arial" panose="020B0604020202020204" pitchFamily="34" charset="0"/>
              </a:rPr>
              <a:t>Hvad ønsker vi fremadrettet?</a:t>
            </a:r>
          </a:p>
        </p:txBody>
      </p:sp>
      <p:pic>
        <p:nvPicPr>
          <p:cNvPr id="6" name="Grafik 5">
            <a:extLst>
              <a:ext uri="{FF2B5EF4-FFF2-40B4-BE49-F238E27FC236}">
                <a16:creationId xmlns:a16="http://schemas.microsoft.com/office/drawing/2014/main" id="{C415CC3D-BF37-4259-8C77-40E59E2ED0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3119" y="833120"/>
            <a:ext cx="3072644" cy="5149523"/>
          </a:xfrm>
          <a:prstGeom prst="rect">
            <a:avLst/>
          </a:prstGeom>
        </p:spPr>
      </p:pic>
    </p:spTree>
    <p:extLst>
      <p:ext uri="{BB962C8B-B14F-4D97-AF65-F5344CB8AC3E}">
        <p14:creationId xmlns:p14="http://schemas.microsoft.com/office/powerpoint/2010/main" val="32909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1999" y="447040"/>
            <a:ext cx="8999925" cy="772160"/>
          </a:xfrm>
        </p:spPr>
        <p:txBody>
          <a:bodyPr/>
          <a:lstStyle/>
          <a:p>
            <a:r>
              <a:rPr lang="da-DK" sz="3500" dirty="0">
                <a:solidFill>
                  <a:schemeClr val="accent3"/>
                </a:solidFill>
              </a:rPr>
              <a:t>Hvad får vi ud af at tale om medarbejdertrivsel?</a:t>
            </a:r>
          </a:p>
        </p:txBody>
      </p:sp>
      <p:pic>
        <p:nvPicPr>
          <p:cNvPr id="7" name="Billede 6">
            <a:extLst>
              <a:ext uri="{FF2B5EF4-FFF2-40B4-BE49-F238E27FC236}">
                <a16:creationId xmlns:a16="http://schemas.microsoft.com/office/drawing/2014/main" id="{EA8ACE8B-E81D-4AE9-8222-60CB82CF9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1088" y="6132576"/>
            <a:ext cx="426769" cy="116743"/>
          </a:xfrm>
          <a:prstGeom prst="rect">
            <a:avLst/>
          </a:prstGeom>
        </p:spPr>
      </p:pic>
      <p:sp>
        <p:nvSpPr>
          <p:cNvPr id="15" name="Rutediagram: Proces 14">
            <a:extLst>
              <a:ext uri="{FF2B5EF4-FFF2-40B4-BE49-F238E27FC236}">
                <a16:creationId xmlns:a16="http://schemas.microsoft.com/office/drawing/2014/main" id="{1912C533-2A29-4EF7-AF13-D6571B6E55D9}"/>
              </a:ext>
            </a:extLst>
          </p:cNvPr>
          <p:cNvSpPr/>
          <p:nvPr/>
        </p:nvSpPr>
        <p:spPr>
          <a:xfrm>
            <a:off x="8885537" y="1081274"/>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Ellipse 15">
            <a:extLst>
              <a:ext uri="{FF2B5EF4-FFF2-40B4-BE49-F238E27FC236}">
                <a16:creationId xmlns:a16="http://schemas.microsoft.com/office/drawing/2014/main" id="{1A25EF28-1CC7-4685-8266-FC485C630C59}"/>
              </a:ext>
            </a:extLst>
          </p:cNvPr>
          <p:cNvSpPr/>
          <p:nvPr/>
        </p:nvSpPr>
        <p:spPr>
          <a:xfrm>
            <a:off x="11034886" y="1842416"/>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7" name="Ellipse 16">
            <a:extLst>
              <a:ext uri="{FF2B5EF4-FFF2-40B4-BE49-F238E27FC236}">
                <a16:creationId xmlns:a16="http://schemas.microsoft.com/office/drawing/2014/main" id="{28CD2E48-9614-4D53-AB83-F3986DBF7F72}"/>
              </a:ext>
            </a:extLst>
          </p:cNvPr>
          <p:cNvSpPr/>
          <p:nvPr/>
        </p:nvSpPr>
        <p:spPr>
          <a:xfrm>
            <a:off x="11203322" y="1868609"/>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Pladsholder til indhold 10" descr="Tale">
            <a:extLst>
              <a:ext uri="{FF2B5EF4-FFF2-40B4-BE49-F238E27FC236}">
                <a16:creationId xmlns:a16="http://schemas.microsoft.com/office/drawing/2014/main" id="{6EFC3617-9FE4-4360-8A10-A814B28B9BA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978" y="1646932"/>
            <a:ext cx="3786652" cy="3116463"/>
          </a:xfrm>
        </p:spPr>
      </p:pic>
      <p:pic>
        <p:nvPicPr>
          <p:cNvPr id="18" name="Grafik 17" descr="Chat">
            <a:extLst>
              <a:ext uri="{FF2B5EF4-FFF2-40B4-BE49-F238E27FC236}">
                <a16:creationId xmlns:a16="http://schemas.microsoft.com/office/drawing/2014/main" id="{8116CF5B-902D-4059-85AA-43C35AABE7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18034" y="540338"/>
            <a:ext cx="3786652" cy="3786652"/>
          </a:xfrm>
          <a:prstGeom prst="rect">
            <a:avLst/>
          </a:prstGeom>
        </p:spPr>
      </p:pic>
      <p:sp>
        <p:nvSpPr>
          <p:cNvPr id="19" name="Tekstfelt 18">
            <a:extLst>
              <a:ext uri="{FF2B5EF4-FFF2-40B4-BE49-F238E27FC236}">
                <a16:creationId xmlns:a16="http://schemas.microsoft.com/office/drawing/2014/main" id="{3461749B-C2EF-4D33-84D2-B5E4DC1B5039}"/>
              </a:ext>
            </a:extLst>
          </p:cNvPr>
          <p:cNvSpPr txBox="1"/>
          <p:nvPr/>
        </p:nvSpPr>
        <p:spPr>
          <a:xfrm>
            <a:off x="1209721" y="2391634"/>
            <a:ext cx="2311578" cy="923330"/>
          </a:xfrm>
          <a:prstGeom prst="rect">
            <a:avLst/>
          </a:prstGeom>
          <a:noFill/>
        </p:spPr>
        <p:txBody>
          <a:bodyPr wrap="square" lIns="0" tIns="0" rIns="0" bIns="0" rtlCol="0">
            <a:spAutoFit/>
          </a:bodyPr>
          <a:lstStyle/>
          <a:p>
            <a:r>
              <a:rPr lang="da-DK" sz="2000" dirty="0"/>
              <a:t>Vi kan forstå, hvad medarbejdertrivsel betyder</a:t>
            </a:r>
            <a:endParaRPr lang="da-DK" sz="2000" dirty="0">
              <a:highlight>
                <a:srgbClr val="00FF00"/>
              </a:highlight>
            </a:endParaRPr>
          </a:p>
        </p:txBody>
      </p:sp>
      <p:sp>
        <p:nvSpPr>
          <p:cNvPr id="20" name="Tekstfelt 19">
            <a:extLst>
              <a:ext uri="{FF2B5EF4-FFF2-40B4-BE49-F238E27FC236}">
                <a16:creationId xmlns:a16="http://schemas.microsoft.com/office/drawing/2014/main" id="{E1D4902B-589C-4CD3-8172-F56E60DE2B23}"/>
              </a:ext>
            </a:extLst>
          </p:cNvPr>
          <p:cNvSpPr txBox="1"/>
          <p:nvPr/>
        </p:nvSpPr>
        <p:spPr>
          <a:xfrm>
            <a:off x="9526874" y="1902592"/>
            <a:ext cx="1606207" cy="1231106"/>
          </a:xfrm>
          <a:prstGeom prst="rect">
            <a:avLst/>
          </a:prstGeom>
          <a:noFill/>
        </p:spPr>
        <p:txBody>
          <a:bodyPr wrap="square" lIns="0" tIns="0" rIns="0" bIns="0" rtlCol="0">
            <a:spAutoFit/>
          </a:bodyPr>
          <a:lstStyle/>
          <a:p>
            <a:r>
              <a:rPr lang="da-DK" sz="2000" dirty="0"/>
              <a:t>Vi kan tale </a:t>
            </a:r>
            <a:r>
              <a:rPr lang="da-DK" sz="2000" u="sng" dirty="0"/>
              <a:t>sammen</a:t>
            </a:r>
            <a:r>
              <a:rPr lang="da-DK" sz="2000" dirty="0"/>
              <a:t> om medarbejdertrivsel…</a:t>
            </a:r>
          </a:p>
        </p:txBody>
      </p:sp>
      <p:pic>
        <p:nvPicPr>
          <p:cNvPr id="23" name="Pladsholder til indhold 10" descr="Tale">
            <a:extLst>
              <a:ext uri="{FF2B5EF4-FFF2-40B4-BE49-F238E27FC236}">
                <a16:creationId xmlns:a16="http://schemas.microsoft.com/office/drawing/2014/main" id="{67BCC17D-CCC7-4CCF-BFC7-B8C762CFA0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82171" y="3622740"/>
            <a:ext cx="3649752" cy="3170857"/>
          </a:xfrm>
          <a:prstGeom prst="rect">
            <a:avLst/>
          </a:prstGeom>
        </p:spPr>
      </p:pic>
      <p:sp>
        <p:nvSpPr>
          <p:cNvPr id="24" name="Tekstfelt 23">
            <a:extLst>
              <a:ext uri="{FF2B5EF4-FFF2-40B4-BE49-F238E27FC236}">
                <a16:creationId xmlns:a16="http://schemas.microsoft.com/office/drawing/2014/main" id="{A8AF31CC-A0FD-49B6-8FEE-896B1913CBB5}"/>
              </a:ext>
            </a:extLst>
          </p:cNvPr>
          <p:cNvSpPr txBox="1"/>
          <p:nvPr/>
        </p:nvSpPr>
        <p:spPr>
          <a:xfrm>
            <a:off x="6522092" y="4358158"/>
            <a:ext cx="2363445" cy="1231106"/>
          </a:xfrm>
          <a:prstGeom prst="rect">
            <a:avLst/>
          </a:prstGeom>
          <a:noFill/>
        </p:spPr>
        <p:txBody>
          <a:bodyPr wrap="square" lIns="0" tIns="0" rIns="0" bIns="0" rtlCol="0">
            <a:spAutoFit/>
          </a:bodyPr>
          <a:lstStyle/>
          <a:p>
            <a:r>
              <a:rPr lang="da-DK" sz="2000" dirty="0"/>
              <a:t>Vi kan spørge hinanden til råds om medarbejdertrivsel…</a:t>
            </a:r>
          </a:p>
        </p:txBody>
      </p:sp>
      <p:pic>
        <p:nvPicPr>
          <p:cNvPr id="28" name="Grafik 27" descr="Forvirret person">
            <a:extLst>
              <a:ext uri="{FF2B5EF4-FFF2-40B4-BE49-F238E27FC236}">
                <a16:creationId xmlns:a16="http://schemas.microsoft.com/office/drawing/2014/main" id="{527B4B16-9E9C-4C3F-BD9C-D26E827746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0549" y="2971800"/>
            <a:ext cx="914400" cy="914400"/>
          </a:xfrm>
          <a:prstGeom prst="rect">
            <a:avLst/>
          </a:prstGeom>
        </p:spPr>
      </p:pic>
      <p:sp>
        <p:nvSpPr>
          <p:cNvPr id="29" name="Tekstfelt 28">
            <a:extLst>
              <a:ext uri="{FF2B5EF4-FFF2-40B4-BE49-F238E27FC236}">
                <a16:creationId xmlns:a16="http://schemas.microsoft.com/office/drawing/2014/main" id="{E7CFBF91-AF56-4843-9DD9-9E5A0F242A00}"/>
              </a:ext>
            </a:extLst>
          </p:cNvPr>
          <p:cNvSpPr txBox="1"/>
          <p:nvPr/>
        </p:nvSpPr>
        <p:spPr>
          <a:xfrm>
            <a:off x="5442844" y="3340350"/>
            <a:ext cx="1854675" cy="307777"/>
          </a:xfrm>
          <a:prstGeom prst="rect">
            <a:avLst/>
          </a:prstGeom>
          <a:noFill/>
        </p:spPr>
        <p:txBody>
          <a:bodyPr wrap="none" lIns="0" tIns="0" rIns="0" bIns="0" rtlCol="0">
            <a:spAutoFit/>
          </a:bodyPr>
          <a:lstStyle/>
          <a:p>
            <a:r>
              <a:rPr lang="da-DK" sz="2000" b="1" dirty="0"/>
              <a:t>Hvad tænker I?</a:t>
            </a:r>
          </a:p>
        </p:txBody>
      </p:sp>
    </p:spTree>
    <p:extLst>
      <p:ext uri="{BB962C8B-B14F-4D97-AF65-F5344CB8AC3E}">
        <p14:creationId xmlns:p14="http://schemas.microsoft.com/office/powerpoint/2010/main" val="233820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9C0CCF-3685-40B6-9182-9008663206DA}"/>
              </a:ext>
            </a:extLst>
          </p:cNvPr>
          <p:cNvSpPr>
            <a:spLocks noGrp="1"/>
          </p:cNvSpPr>
          <p:nvPr>
            <p:ph type="title"/>
          </p:nvPr>
        </p:nvSpPr>
        <p:spPr>
          <a:xfrm>
            <a:off x="432000" y="632970"/>
            <a:ext cx="5145154" cy="934890"/>
          </a:xfrm>
        </p:spPr>
        <p:txBody>
          <a:bodyPr/>
          <a:lstStyle/>
          <a:p>
            <a:r>
              <a:rPr lang="da-DK" dirty="0">
                <a:solidFill>
                  <a:schemeClr val="accent3"/>
                </a:solidFill>
              </a:rPr>
              <a:t>1) Introduktion til arbejdet med medarbejdertrivsel</a:t>
            </a:r>
            <a:br>
              <a:rPr lang="da-DK" dirty="0">
                <a:solidFill>
                  <a:schemeClr val="accent3"/>
                </a:solidFill>
                <a:highlight>
                  <a:srgbClr val="FFFF00"/>
                </a:highlight>
              </a:rPr>
            </a:br>
            <a:endParaRPr lang="da-DK" dirty="0"/>
          </a:p>
        </p:txBody>
      </p:sp>
      <p:sp>
        <p:nvSpPr>
          <p:cNvPr id="6" name="Pladsholder til indhold 5">
            <a:extLst>
              <a:ext uri="{FF2B5EF4-FFF2-40B4-BE49-F238E27FC236}">
                <a16:creationId xmlns:a16="http://schemas.microsoft.com/office/drawing/2014/main" id="{ABDBF729-100A-44AE-B75C-E600EEEC735A}"/>
              </a:ext>
            </a:extLst>
          </p:cNvPr>
          <p:cNvSpPr>
            <a:spLocks noGrp="1"/>
          </p:cNvSpPr>
          <p:nvPr>
            <p:ph sz="half" idx="1"/>
          </p:nvPr>
        </p:nvSpPr>
        <p:spPr>
          <a:xfrm>
            <a:off x="432000" y="1709738"/>
            <a:ext cx="5484199" cy="4197350"/>
          </a:xfrm>
        </p:spPr>
        <p:txBody>
          <a:bodyPr/>
          <a:lstStyle/>
          <a:p>
            <a:pPr marL="342900" indent="-342900">
              <a:buFont typeface="Arial" panose="020B0604020202020204" pitchFamily="34" charset="0"/>
              <a:buChar char="•"/>
            </a:pPr>
            <a:r>
              <a:rPr lang="da-DK" sz="1800" dirty="0"/>
              <a:t>Jeres trivsel som medarbejdere og borgernes trivsel hænger sammen.</a:t>
            </a:r>
          </a:p>
          <a:p>
            <a:endParaRPr lang="da-DK" sz="1800" dirty="0"/>
          </a:p>
          <a:p>
            <a:pPr marL="342900" indent="-342900">
              <a:buFont typeface="Arial" panose="020B0604020202020204" pitchFamily="34" charset="0"/>
              <a:buChar char="•"/>
            </a:pPr>
            <a:r>
              <a:rPr lang="da-DK" sz="1800" dirty="0"/>
              <a:t>Medarbejdere, der trives, kan bedre understøtte borgernes trivsel - og når borgerne trives, vil medarbejderne kunne opleve en større arbejdsglæde, tilfredshed og motivation. Dette kaldes det dobbelte perspektiv. </a:t>
            </a:r>
          </a:p>
          <a:p>
            <a:pPr marL="342900" indent="-342900">
              <a:buFont typeface="Arial" panose="020B0604020202020204" pitchFamily="34" charset="0"/>
              <a:buChar char="•"/>
            </a:pPr>
            <a:endParaRPr lang="da-DK" sz="1800" dirty="0"/>
          </a:p>
          <a:p>
            <a:pPr marL="342900" indent="-342900">
              <a:buFont typeface="Arial" panose="020B0604020202020204" pitchFamily="34" charset="0"/>
              <a:buChar char="•"/>
            </a:pPr>
            <a:r>
              <a:rPr lang="da-DK" sz="1800" dirty="0"/>
              <a:t>For at vi kan hjælpe hinanden med at trives, er det vigtigt med fokus på en nærværende ledelse, kollegial sparring og på at forebygge afmagt og forråelse. </a:t>
            </a:r>
          </a:p>
          <a:p>
            <a:endParaRPr lang="da-DK" dirty="0"/>
          </a:p>
        </p:txBody>
      </p:sp>
      <p:sp>
        <p:nvSpPr>
          <p:cNvPr id="10" name="Tekstfelt 9">
            <a:extLst>
              <a:ext uri="{FF2B5EF4-FFF2-40B4-BE49-F238E27FC236}">
                <a16:creationId xmlns:a16="http://schemas.microsoft.com/office/drawing/2014/main" id="{CD0CFB2B-1730-4676-9A37-012885C72C72}"/>
              </a:ext>
            </a:extLst>
          </p:cNvPr>
          <p:cNvSpPr txBox="1"/>
          <p:nvPr/>
        </p:nvSpPr>
        <p:spPr>
          <a:xfrm>
            <a:off x="8344677" y="946526"/>
            <a:ext cx="1596591" cy="307777"/>
          </a:xfrm>
          <a:prstGeom prst="rect">
            <a:avLst/>
          </a:prstGeom>
          <a:noFill/>
        </p:spPr>
        <p:txBody>
          <a:bodyPr wrap="none" lIns="0" tIns="0" rIns="0" bIns="0" rtlCol="0">
            <a:spAutoFit/>
          </a:bodyPr>
          <a:lstStyle/>
          <a:p>
            <a:r>
              <a:rPr lang="da-DK" sz="2000" dirty="0"/>
              <a:t>Dit trivselskar</a:t>
            </a:r>
          </a:p>
        </p:txBody>
      </p:sp>
      <p:sp>
        <p:nvSpPr>
          <p:cNvPr id="13" name="Tekstfelt 12">
            <a:extLst>
              <a:ext uri="{FF2B5EF4-FFF2-40B4-BE49-F238E27FC236}">
                <a16:creationId xmlns:a16="http://schemas.microsoft.com/office/drawing/2014/main" id="{17444010-E7B5-439C-9EA7-5A7016412D83}"/>
              </a:ext>
            </a:extLst>
          </p:cNvPr>
          <p:cNvSpPr txBox="1"/>
          <p:nvPr/>
        </p:nvSpPr>
        <p:spPr>
          <a:xfrm>
            <a:off x="8491351" y="5603697"/>
            <a:ext cx="1303242" cy="615553"/>
          </a:xfrm>
          <a:prstGeom prst="rect">
            <a:avLst/>
          </a:prstGeom>
          <a:noFill/>
        </p:spPr>
        <p:txBody>
          <a:bodyPr wrap="none" lIns="0" tIns="0" rIns="0" bIns="0" rtlCol="0">
            <a:spAutoFit/>
          </a:bodyPr>
          <a:lstStyle/>
          <a:p>
            <a:r>
              <a:rPr lang="da-DK" sz="2000" dirty="0"/>
              <a:t>Borgernes </a:t>
            </a:r>
          </a:p>
          <a:p>
            <a:r>
              <a:rPr lang="da-DK" sz="2000" dirty="0"/>
              <a:t>trivselskar </a:t>
            </a:r>
          </a:p>
        </p:txBody>
      </p:sp>
      <p:pic>
        <p:nvPicPr>
          <p:cNvPr id="2" name="Billede 1">
            <a:extLst>
              <a:ext uri="{FF2B5EF4-FFF2-40B4-BE49-F238E27FC236}">
                <a16:creationId xmlns:a16="http://schemas.microsoft.com/office/drawing/2014/main" id="{BDA3AFCB-854F-42BB-8BC7-86E341072355}"/>
              </a:ext>
            </a:extLst>
          </p:cNvPr>
          <p:cNvPicPr>
            <a:picLocks noChangeAspect="1"/>
          </p:cNvPicPr>
          <p:nvPr/>
        </p:nvPicPr>
        <p:blipFill>
          <a:blip r:embed="rId3">
            <a:clrChange>
              <a:clrFrom>
                <a:srgbClr val="002856"/>
              </a:clrFrom>
              <a:clrTo>
                <a:srgbClr val="002856">
                  <a:alpha val="0"/>
                </a:srgbClr>
              </a:clrTo>
            </a:clrChang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073690" y="1254303"/>
            <a:ext cx="4138564" cy="4197350"/>
          </a:xfrm>
          <a:prstGeom prst="rect">
            <a:avLst/>
          </a:prstGeom>
        </p:spPr>
      </p:pic>
    </p:spTree>
    <p:extLst>
      <p:ext uri="{BB962C8B-B14F-4D97-AF65-F5344CB8AC3E}">
        <p14:creationId xmlns:p14="http://schemas.microsoft.com/office/powerpoint/2010/main" val="4060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3E1FE12-0815-437C-B15A-EDDC4DB422C0}"/>
              </a:ext>
            </a:extLst>
          </p:cNvPr>
          <p:cNvSpPr/>
          <p:nvPr/>
        </p:nvSpPr>
        <p:spPr>
          <a:xfrm>
            <a:off x="7301502" y="0"/>
            <a:ext cx="4890498" cy="68580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 name="Titel 5">
            <a:extLst>
              <a:ext uri="{FF2B5EF4-FFF2-40B4-BE49-F238E27FC236}">
                <a16:creationId xmlns:a16="http://schemas.microsoft.com/office/drawing/2014/main" id="{0DEB785F-9C69-4EEA-9F5F-3031D354BD4A}"/>
              </a:ext>
            </a:extLst>
          </p:cNvPr>
          <p:cNvSpPr>
            <a:spLocks noGrp="1"/>
          </p:cNvSpPr>
          <p:nvPr>
            <p:ph type="title"/>
          </p:nvPr>
        </p:nvSpPr>
        <p:spPr>
          <a:xfrm>
            <a:off x="432000" y="632970"/>
            <a:ext cx="6604053" cy="1102168"/>
          </a:xfrm>
        </p:spPr>
        <p:txBody>
          <a:bodyPr/>
          <a:lstStyle/>
          <a:p>
            <a:r>
              <a:rPr lang="da-DK" b="0" dirty="0">
                <a:solidFill>
                  <a:schemeClr val="accent3"/>
                </a:solidFill>
              </a:rPr>
              <a:t>2) Tal om jeres trivsel</a:t>
            </a:r>
            <a:endParaRPr lang="da-DK" dirty="0"/>
          </a:p>
        </p:txBody>
      </p:sp>
      <p:sp>
        <p:nvSpPr>
          <p:cNvPr id="7" name="Pladsholder til indhold 6">
            <a:extLst>
              <a:ext uri="{FF2B5EF4-FFF2-40B4-BE49-F238E27FC236}">
                <a16:creationId xmlns:a16="http://schemas.microsoft.com/office/drawing/2014/main" id="{ACFA54A9-94B0-4994-B207-243E299AF1C1}"/>
              </a:ext>
            </a:extLst>
          </p:cNvPr>
          <p:cNvSpPr>
            <a:spLocks noGrp="1"/>
          </p:cNvSpPr>
          <p:nvPr>
            <p:ph sz="half" idx="1"/>
          </p:nvPr>
        </p:nvSpPr>
        <p:spPr>
          <a:xfrm>
            <a:off x="432000" y="1395379"/>
            <a:ext cx="6604053" cy="4478179"/>
          </a:xfrm>
        </p:spPr>
        <p:txBody>
          <a:bodyPr/>
          <a:lstStyle/>
          <a:p>
            <a:pPr>
              <a:buFont typeface="Arial" panose="020B0604020202020204" pitchFamily="34" charset="0"/>
              <a:buChar char="•"/>
            </a:pPr>
            <a:r>
              <a:rPr lang="da-DK" sz="2000" dirty="0"/>
              <a:t>For at kunne drage omsorg for andre skal du kunne drage omsorg for dig selv.</a:t>
            </a:r>
          </a:p>
          <a:p>
            <a:pPr>
              <a:buFont typeface="Arial" panose="020B0604020202020204" pitchFamily="34" charset="0"/>
              <a:buChar char="•"/>
            </a:pPr>
            <a:endParaRPr lang="da-DK" sz="2000" dirty="0"/>
          </a:p>
          <a:p>
            <a:pPr>
              <a:buFont typeface="Arial" panose="020B0604020202020204" pitchFamily="34" charset="0"/>
              <a:buChar char="•"/>
            </a:pPr>
            <a:r>
              <a:rPr lang="da-DK" sz="2000" dirty="0"/>
              <a:t>At arbejde i ældreplejen er komplekst og stiller høje følelsesmæssige krav til medarbejderne. Stilles der for høje krav i for lang tid, kan det give en oplevelse af utilstrækkelighed, som kan føre til omsorgstræthed og forrået adfærd i arbejdet med borgerne.</a:t>
            </a:r>
          </a:p>
          <a:p>
            <a:pPr>
              <a:buFont typeface="Arial" panose="020B0604020202020204" pitchFamily="34" charset="0"/>
              <a:buChar char="•"/>
            </a:pPr>
            <a:endParaRPr lang="da-DK" sz="2000" dirty="0"/>
          </a:p>
          <a:p>
            <a:pPr>
              <a:buFont typeface="Arial" panose="020B0604020202020204" pitchFamily="34" charset="0"/>
              <a:buChar char="•"/>
            </a:pPr>
            <a:endParaRPr lang="da-DK" sz="2000" dirty="0"/>
          </a:p>
          <a:p>
            <a:endParaRPr lang="da-DK" dirty="0"/>
          </a:p>
        </p:txBody>
      </p:sp>
      <p:pic>
        <p:nvPicPr>
          <p:cNvPr id="13" name="Pladsholder til indhold 4">
            <a:extLst>
              <a:ext uri="{FF2B5EF4-FFF2-40B4-BE49-F238E27FC236}">
                <a16:creationId xmlns:a16="http://schemas.microsoft.com/office/drawing/2014/main" id="{D83879B1-343F-434D-86E0-00003DF229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631" y="1735138"/>
            <a:ext cx="4239920" cy="3798662"/>
          </a:xfrm>
          <a:prstGeom prst="rect">
            <a:avLst/>
          </a:prstGeom>
        </p:spPr>
      </p:pic>
      <p:pic>
        <p:nvPicPr>
          <p:cNvPr id="2" name="Billede 1">
            <a:extLst>
              <a:ext uri="{FF2B5EF4-FFF2-40B4-BE49-F238E27FC236}">
                <a16:creationId xmlns:a16="http://schemas.microsoft.com/office/drawing/2014/main" id="{874E6D3C-4A11-4187-A8CB-7E9CE5C57D1D}"/>
              </a:ext>
            </a:extLst>
          </p:cNvPr>
          <p:cNvPicPr>
            <a:picLocks noChangeAspect="1"/>
          </p:cNvPicPr>
          <p:nvPr/>
        </p:nvPicPr>
        <p:blipFill>
          <a:blip r:embed="rId5"/>
          <a:stretch>
            <a:fillRect/>
          </a:stretch>
        </p:blipFill>
        <p:spPr>
          <a:xfrm>
            <a:off x="11402898" y="6447926"/>
            <a:ext cx="396274" cy="103641"/>
          </a:xfrm>
          <a:prstGeom prst="rect">
            <a:avLst/>
          </a:prstGeom>
        </p:spPr>
      </p:pic>
    </p:spTree>
    <p:extLst>
      <p:ext uri="{BB962C8B-B14F-4D97-AF65-F5344CB8AC3E}">
        <p14:creationId xmlns:p14="http://schemas.microsoft.com/office/powerpoint/2010/main" val="4856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AE4A0-3618-664F-146F-2BCF697CA1C4}"/>
              </a:ext>
            </a:extLst>
          </p:cNvPr>
          <p:cNvSpPr>
            <a:spLocks noGrp="1"/>
          </p:cNvSpPr>
          <p:nvPr>
            <p:ph type="title"/>
          </p:nvPr>
        </p:nvSpPr>
        <p:spPr/>
        <p:txBody>
          <a:bodyPr/>
          <a:lstStyle/>
          <a:p>
            <a:r>
              <a:rPr lang="da-DK" dirty="0">
                <a:solidFill>
                  <a:schemeClr val="accent3"/>
                </a:solidFill>
              </a:rPr>
              <a:t>Refleksionsøvelse </a:t>
            </a:r>
          </a:p>
        </p:txBody>
      </p:sp>
      <p:sp>
        <p:nvSpPr>
          <p:cNvPr id="6" name="Pladsholder til indhold 4">
            <a:extLst>
              <a:ext uri="{FF2B5EF4-FFF2-40B4-BE49-F238E27FC236}">
                <a16:creationId xmlns:a16="http://schemas.microsoft.com/office/drawing/2014/main" id="{C0440889-FFB2-B559-48C2-DCB0FAA80C5E}"/>
              </a:ext>
            </a:extLst>
          </p:cNvPr>
          <p:cNvSpPr>
            <a:spLocks noGrp="1"/>
          </p:cNvSpPr>
          <p:nvPr>
            <p:ph sz="half" idx="1"/>
          </p:nvPr>
        </p:nvSpPr>
        <p:spPr>
          <a:xfrm>
            <a:off x="431799" y="1330324"/>
            <a:ext cx="6094145" cy="4495709"/>
          </a:xfrm>
        </p:spPr>
        <p:txBody>
          <a:bodyPr/>
          <a:lstStyle/>
          <a:p>
            <a:pPr marL="0" indent="0">
              <a:buNone/>
            </a:pPr>
            <a:r>
              <a:rPr lang="da-DK" sz="2000" b="1" dirty="0"/>
              <a:t>Sid for dig selv og tænk over, hvordan du har det (5 min.) </a:t>
            </a:r>
          </a:p>
          <a:p>
            <a:pPr marL="0" indent="0">
              <a:buNone/>
            </a:pPr>
            <a:endParaRPr lang="da-DK" sz="2600" dirty="0"/>
          </a:p>
          <a:p>
            <a:pPr>
              <a:buFont typeface="Arial" panose="020B0604020202020204" pitchFamily="34" charset="0"/>
              <a:buChar char="•"/>
            </a:pPr>
            <a:r>
              <a:rPr lang="da-DK" sz="2000" dirty="0"/>
              <a:t>Hvordan trives du? </a:t>
            </a:r>
          </a:p>
          <a:p>
            <a:pPr marL="0" indent="0">
              <a:buNone/>
            </a:pPr>
            <a:endParaRPr lang="da-DK" sz="2000" dirty="0"/>
          </a:p>
          <a:p>
            <a:pPr>
              <a:buFont typeface="Arial" panose="020B0604020202020204" pitchFamily="34" charset="0"/>
              <a:buChar char="•"/>
            </a:pPr>
            <a:r>
              <a:rPr lang="da-DK" sz="2000" dirty="0"/>
              <a:t>Hvordan trives du i gruppen?</a:t>
            </a:r>
          </a:p>
          <a:p>
            <a:pPr>
              <a:buFont typeface="Arial" panose="020B0604020202020204" pitchFamily="34" charset="0"/>
              <a:buChar char="•"/>
            </a:pPr>
            <a:endParaRPr lang="da-DK" sz="2000" dirty="0"/>
          </a:p>
          <a:p>
            <a:pPr>
              <a:buFont typeface="Arial" panose="020B0604020202020204" pitchFamily="34" charset="0"/>
              <a:buChar char="•"/>
            </a:pPr>
            <a:r>
              <a:rPr lang="da-DK" sz="2000" dirty="0"/>
              <a:t>Hvordan trives du i den måde din arbejdsplads har organiseret sig? Hvordan kan organiseringen styrke din trivsel? </a:t>
            </a:r>
          </a:p>
        </p:txBody>
      </p:sp>
      <p:sp>
        <p:nvSpPr>
          <p:cNvPr id="4" name="Tekstfelt 3">
            <a:extLst>
              <a:ext uri="{FF2B5EF4-FFF2-40B4-BE49-F238E27FC236}">
                <a16:creationId xmlns:a16="http://schemas.microsoft.com/office/drawing/2014/main" id="{FF50B5AC-AC63-4462-88CC-9948F6B61D9B}"/>
              </a:ext>
            </a:extLst>
          </p:cNvPr>
          <p:cNvSpPr txBox="1"/>
          <p:nvPr/>
        </p:nvSpPr>
        <p:spPr>
          <a:xfrm>
            <a:off x="8344677" y="946526"/>
            <a:ext cx="1596591" cy="307777"/>
          </a:xfrm>
          <a:prstGeom prst="rect">
            <a:avLst/>
          </a:prstGeom>
          <a:noFill/>
        </p:spPr>
        <p:txBody>
          <a:bodyPr wrap="none" lIns="0" tIns="0" rIns="0" bIns="0" rtlCol="0">
            <a:spAutoFit/>
          </a:bodyPr>
          <a:lstStyle/>
          <a:p>
            <a:r>
              <a:rPr lang="da-DK" sz="2000" dirty="0"/>
              <a:t>Dit trivselskar</a:t>
            </a:r>
          </a:p>
        </p:txBody>
      </p:sp>
      <p:sp>
        <p:nvSpPr>
          <p:cNvPr id="5" name="Tekstfelt 4">
            <a:extLst>
              <a:ext uri="{FF2B5EF4-FFF2-40B4-BE49-F238E27FC236}">
                <a16:creationId xmlns:a16="http://schemas.microsoft.com/office/drawing/2014/main" id="{7DCD1E4D-FB17-4B29-B8CE-458CB01CA2AC}"/>
              </a:ext>
            </a:extLst>
          </p:cNvPr>
          <p:cNvSpPr txBox="1"/>
          <p:nvPr/>
        </p:nvSpPr>
        <p:spPr>
          <a:xfrm>
            <a:off x="8491351" y="5603697"/>
            <a:ext cx="1303242" cy="615553"/>
          </a:xfrm>
          <a:prstGeom prst="rect">
            <a:avLst/>
          </a:prstGeom>
          <a:noFill/>
        </p:spPr>
        <p:txBody>
          <a:bodyPr wrap="none" lIns="0" tIns="0" rIns="0" bIns="0" rtlCol="0">
            <a:spAutoFit/>
          </a:bodyPr>
          <a:lstStyle/>
          <a:p>
            <a:r>
              <a:rPr lang="da-DK" sz="2000" dirty="0"/>
              <a:t>Borgernes </a:t>
            </a:r>
          </a:p>
          <a:p>
            <a:r>
              <a:rPr lang="da-DK" sz="2000" dirty="0"/>
              <a:t>trivselskar </a:t>
            </a:r>
          </a:p>
        </p:txBody>
      </p:sp>
      <p:pic>
        <p:nvPicPr>
          <p:cNvPr id="7" name="Billede 6">
            <a:extLst>
              <a:ext uri="{FF2B5EF4-FFF2-40B4-BE49-F238E27FC236}">
                <a16:creationId xmlns:a16="http://schemas.microsoft.com/office/drawing/2014/main" id="{EBFA85A5-1950-4C64-99E2-2113FC4EF457}"/>
              </a:ext>
            </a:extLst>
          </p:cNvPr>
          <p:cNvPicPr>
            <a:picLocks noChangeAspect="1"/>
          </p:cNvPicPr>
          <p:nvPr/>
        </p:nvPicPr>
        <p:blipFill>
          <a:blip r:embed="rId3">
            <a:clrChange>
              <a:clrFrom>
                <a:srgbClr val="002856"/>
              </a:clrFrom>
              <a:clrTo>
                <a:srgbClr val="002856">
                  <a:alpha val="0"/>
                </a:srgbClr>
              </a:clrTo>
            </a:clrChang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073690" y="1254303"/>
            <a:ext cx="4138564" cy="4197350"/>
          </a:xfrm>
          <a:prstGeom prst="rect">
            <a:avLst/>
          </a:prstGeom>
        </p:spPr>
      </p:pic>
    </p:spTree>
    <p:extLst>
      <p:ext uri="{BB962C8B-B14F-4D97-AF65-F5344CB8AC3E}">
        <p14:creationId xmlns:p14="http://schemas.microsoft.com/office/powerpoint/2010/main" val="31263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ktangel 88">
            <a:extLst>
              <a:ext uri="{FF2B5EF4-FFF2-40B4-BE49-F238E27FC236}">
                <a16:creationId xmlns:a16="http://schemas.microsoft.com/office/drawing/2014/main" id="{9B9ED5D7-E1EF-48DC-A1A9-41FA5F9468F8}"/>
              </a:ext>
            </a:extLst>
          </p:cNvPr>
          <p:cNvSpPr/>
          <p:nvPr/>
        </p:nvSpPr>
        <p:spPr>
          <a:xfrm>
            <a:off x="5989530" y="-1245"/>
            <a:ext cx="2438478" cy="685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ktangel 8">
            <a:extLst>
              <a:ext uri="{FF2B5EF4-FFF2-40B4-BE49-F238E27FC236}">
                <a16:creationId xmlns:a16="http://schemas.microsoft.com/office/drawing/2014/main" id="{3CC95DB9-B46C-4F1D-B9C0-82B6C4475CC8}"/>
              </a:ext>
            </a:extLst>
          </p:cNvPr>
          <p:cNvSpPr/>
          <p:nvPr/>
        </p:nvSpPr>
        <p:spPr>
          <a:xfrm>
            <a:off x="6964471" y="1"/>
            <a:ext cx="5435398" cy="68580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Titel 4">
            <a:extLst>
              <a:ext uri="{FF2B5EF4-FFF2-40B4-BE49-F238E27FC236}">
                <a16:creationId xmlns:a16="http://schemas.microsoft.com/office/drawing/2014/main" id="{355ABB91-FDB0-4DCB-A61E-2BBBBC0349DC}"/>
              </a:ext>
            </a:extLst>
          </p:cNvPr>
          <p:cNvSpPr>
            <a:spLocks noGrp="1"/>
          </p:cNvSpPr>
          <p:nvPr>
            <p:ph type="title"/>
          </p:nvPr>
        </p:nvSpPr>
        <p:spPr/>
        <p:txBody>
          <a:bodyPr/>
          <a:lstStyle/>
          <a:p>
            <a:r>
              <a:rPr lang="da-DK" dirty="0">
                <a:solidFill>
                  <a:schemeClr val="accent3"/>
                </a:solidFill>
              </a:rPr>
              <a:t>Hvad giver dig trivsel?</a:t>
            </a:r>
            <a:endParaRPr lang="da-DK" dirty="0"/>
          </a:p>
        </p:txBody>
      </p:sp>
      <p:sp>
        <p:nvSpPr>
          <p:cNvPr id="6" name="Pladsholder til indhold 5">
            <a:extLst>
              <a:ext uri="{FF2B5EF4-FFF2-40B4-BE49-F238E27FC236}">
                <a16:creationId xmlns:a16="http://schemas.microsoft.com/office/drawing/2014/main" id="{BC4B7E6E-BA33-4605-8D2C-B144B1053410}"/>
              </a:ext>
            </a:extLst>
          </p:cNvPr>
          <p:cNvSpPr>
            <a:spLocks noGrp="1"/>
          </p:cNvSpPr>
          <p:nvPr>
            <p:ph sz="half" idx="1"/>
          </p:nvPr>
        </p:nvSpPr>
        <p:spPr>
          <a:xfrm>
            <a:off x="382198" y="1201738"/>
            <a:ext cx="6033012" cy="4197350"/>
          </a:xfrm>
        </p:spPr>
        <p:txBody>
          <a:bodyPr/>
          <a:lstStyle/>
          <a:p>
            <a:pPr lvl="1"/>
            <a:r>
              <a:rPr lang="da-DK" sz="2000" dirty="0">
                <a:cs typeface="Arial" panose="020B0604020202020204" pitchFamily="34" charset="0"/>
              </a:rPr>
              <a:t>Tænk på en situation i dit arbejde, der gav dig trivsel</a:t>
            </a:r>
          </a:p>
          <a:p>
            <a:pPr>
              <a:buFont typeface="Arial" panose="020B0604020202020204" pitchFamily="34" charset="0"/>
              <a:buChar char="•"/>
            </a:pPr>
            <a:endParaRPr lang="da-DK" sz="2000" b="1" dirty="0"/>
          </a:p>
          <a:p>
            <a:pPr marL="0" indent="0">
              <a:buNone/>
            </a:pPr>
            <a:r>
              <a:rPr lang="da-DK" sz="2000" b="1" dirty="0"/>
              <a:t>Del jeres oplevelser i par (10 min.) </a:t>
            </a:r>
          </a:p>
          <a:p>
            <a:pPr>
              <a:buFont typeface="Arial" panose="020B0604020202020204" pitchFamily="34" charset="0"/>
              <a:buChar char="•"/>
            </a:pPr>
            <a:endParaRPr lang="da-DK" sz="2000" dirty="0"/>
          </a:p>
          <a:p>
            <a:pPr lvl="2">
              <a:buFont typeface="Arial" panose="020B0604020202020204" pitchFamily="34" charset="0"/>
              <a:buChar char="•"/>
            </a:pPr>
            <a:r>
              <a:rPr lang="da-DK" sz="2000" dirty="0"/>
              <a:t>Hvad gjorde du konkret, der hjalp på din trivsel?</a:t>
            </a:r>
          </a:p>
          <a:p>
            <a:pPr lvl="2">
              <a:buFont typeface="Arial" panose="020B0604020202020204" pitchFamily="34" charset="0"/>
              <a:buChar char="•"/>
            </a:pPr>
            <a:r>
              <a:rPr lang="da-DK" sz="2000" dirty="0"/>
              <a:t>Hvad gjorde dine kollegaer? </a:t>
            </a:r>
          </a:p>
          <a:p>
            <a:pPr lvl="2">
              <a:buFont typeface="Arial" panose="020B0604020202020204" pitchFamily="34" charset="0"/>
              <a:buChar char="•"/>
            </a:pPr>
            <a:r>
              <a:rPr lang="da-DK" sz="2000" dirty="0"/>
              <a:t>Hvad gjorde din leder? </a:t>
            </a:r>
          </a:p>
          <a:p>
            <a:pPr>
              <a:buFont typeface="Arial" panose="020B0604020202020204" pitchFamily="34" charset="0"/>
              <a:buChar char="•"/>
            </a:pPr>
            <a:endParaRPr lang="da-DK" sz="2000" dirty="0"/>
          </a:p>
          <a:p>
            <a:pPr>
              <a:buFont typeface="Arial" panose="020B0604020202020204" pitchFamily="34" charset="0"/>
              <a:buChar char="•"/>
            </a:pPr>
            <a:r>
              <a:rPr lang="da-DK" sz="2000" b="1" dirty="0"/>
              <a:t>Fælles opsamling af vigtigste pointer (10 min.) </a:t>
            </a:r>
          </a:p>
          <a:p>
            <a:endParaRPr lang="da-DK" dirty="0"/>
          </a:p>
        </p:txBody>
      </p:sp>
      <p:sp>
        <p:nvSpPr>
          <p:cNvPr id="8" name="Pladsholder til tekst 7">
            <a:extLst>
              <a:ext uri="{FF2B5EF4-FFF2-40B4-BE49-F238E27FC236}">
                <a16:creationId xmlns:a16="http://schemas.microsoft.com/office/drawing/2014/main" id="{A1827093-6BB3-4E54-937C-7ED81F4976EC}"/>
              </a:ext>
            </a:extLst>
          </p:cNvPr>
          <p:cNvSpPr>
            <a:spLocks noGrp="1"/>
          </p:cNvSpPr>
          <p:nvPr>
            <p:ph type="body" sz="quarter" idx="18"/>
          </p:nvPr>
        </p:nvSpPr>
        <p:spPr>
          <a:xfrm>
            <a:off x="11360400" y="6433592"/>
            <a:ext cx="399600" cy="100800"/>
          </a:xfrm>
        </p:spPr>
        <p:txBody>
          <a:bodyPr/>
          <a:lstStyle/>
          <a:p>
            <a:endParaRPr lang="da-DK" dirty="0"/>
          </a:p>
        </p:txBody>
      </p:sp>
      <p:grpSp>
        <p:nvGrpSpPr>
          <p:cNvPr id="11" name="Grafik 3">
            <a:extLst>
              <a:ext uri="{FF2B5EF4-FFF2-40B4-BE49-F238E27FC236}">
                <a16:creationId xmlns:a16="http://schemas.microsoft.com/office/drawing/2014/main" id="{0C49946F-5078-4916-B743-6DFB12DA71E2}"/>
              </a:ext>
            </a:extLst>
          </p:cNvPr>
          <p:cNvGrpSpPr/>
          <p:nvPr/>
        </p:nvGrpSpPr>
        <p:grpSpPr>
          <a:xfrm>
            <a:off x="7552608" y="2226396"/>
            <a:ext cx="3576483" cy="2476700"/>
            <a:chOff x="4565332" y="2239081"/>
            <a:chExt cx="2969894" cy="1953823"/>
          </a:xfrm>
          <a:noFill/>
        </p:grpSpPr>
        <p:grpSp>
          <p:nvGrpSpPr>
            <p:cNvPr id="12" name="Grafik 3">
              <a:extLst>
                <a:ext uri="{FF2B5EF4-FFF2-40B4-BE49-F238E27FC236}">
                  <a16:creationId xmlns:a16="http://schemas.microsoft.com/office/drawing/2014/main" id="{3EAB1023-96F4-4D45-BAFE-A818653DC679}"/>
                </a:ext>
              </a:extLst>
            </p:cNvPr>
            <p:cNvGrpSpPr/>
            <p:nvPr/>
          </p:nvGrpSpPr>
          <p:grpSpPr>
            <a:xfrm>
              <a:off x="4632007" y="3366134"/>
              <a:ext cx="2823210" cy="826770"/>
              <a:chOff x="4632007" y="3366134"/>
              <a:chExt cx="2823210" cy="826770"/>
            </a:xfrm>
            <a:noFill/>
          </p:grpSpPr>
          <p:sp>
            <p:nvSpPr>
              <p:cNvPr id="85" name="Kombinationstegning 71">
                <a:extLst>
                  <a:ext uri="{FF2B5EF4-FFF2-40B4-BE49-F238E27FC236}">
                    <a16:creationId xmlns:a16="http://schemas.microsoft.com/office/drawing/2014/main" id="{FA8AC9AD-EE0A-49A1-A9CD-4D7433D705BB}"/>
                  </a:ext>
                </a:extLst>
              </p:cNvPr>
              <p:cNvSpPr/>
              <p:nvPr/>
            </p:nvSpPr>
            <p:spPr>
              <a:xfrm>
                <a:off x="4632007" y="3566159"/>
                <a:ext cx="2823210" cy="550545"/>
              </a:xfrm>
              <a:custGeom>
                <a:avLst/>
                <a:gdLst>
                  <a:gd name="connsiteX0" fmla="*/ 2661285 w 2823210"/>
                  <a:gd name="connsiteY0" fmla="*/ 0 h 550545"/>
                  <a:gd name="connsiteX1" fmla="*/ 2823210 w 2823210"/>
                  <a:gd name="connsiteY1" fmla="*/ 175260 h 550545"/>
                  <a:gd name="connsiteX2" fmla="*/ 1411605 w 2823210"/>
                  <a:gd name="connsiteY2" fmla="*/ 550545 h 550545"/>
                  <a:gd name="connsiteX3" fmla="*/ 0 w 2823210"/>
                  <a:gd name="connsiteY3" fmla="*/ 175260 h 550545"/>
                  <a:gd name="connsiteX4" fmla="*/ 119063 w 2823210"/>
                  <a:gd name="connsiteY4" fmla="*/ 2476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550545">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28575" cap="flat">
                <a:solidFill>
                  <a:schemeClr val="bg1"/>
                </a:solidFill>
                <a:prstDash val="solid"/>
                <a:miter/>
              </a:ln>
            </p:spPr>
            <p:txBody>
              <a:bodyPr rtlCol="0" anchor="ctr"/>
              <a:lstStyle/>
              <a:p>
                <a:endParaRPr lang="da-DK"/>
              </a:p>
            </p:txBody>
          </p:sp>
          <p:sp>
            <p:nvSpPr>
              <p:cNvPr id="86" name="Kombinationstegning 72">
                <a:extLst>
                  <a:ext uri="{FF2B5EF4-FFF2-40B4-BE49-F238E27FC236}">
                    <a16:creationId xmlns:a16="http://schemas.microsoft.com/office/drawing/2014/main" id="{948D574A-8E45-4549-A3F5-30EF321EA0FA}"/>
                  </a:ext>
                </a:extLst>
              </p:cNvPr>
              <p:cNvSpPr/>
              <p:nvPr/>
            </p:nvSpPr>
            <p:spPr>
              <a:xfrm>
                <a:off x="6637972" y="3400425"/>
                <a:ext cx="329565" cy="57150"/>
              </a:xfrm>
              <a:custGeom>
                <a:avLst/>
                <a:gdLst>
                  <a:gd name="connsiteX0" fmla="*/ 0 w 329565"/>
                  <a:gd name="connsiteY0" fmla="*/ 0 h 57150"/>
                  <a:gd name="connsiteX1" fmla="*/ 329565 w 329565"/>
                  <a:gd name="connsiteY1" fmla="*/ 57150 h 57150"/>
                </a:gdLst>
                <a:ahLst/>
                <a:cxnLst>
                  <a:cxn ang="0">
                    <a:pos x="connsiteX0" y="connsiteY0"/>
                  </a:cxn>
                  <a:cxn ang="0">
                    <a:pos x="connsiteX1" y="connsiteY1"/>
                  </a:cxn>
                </a:cxnLst>
                <a:rect l="l" t="t" r="r" b="b"/>
                <a:pathLst>
                  <a:path w="329565" h="57150">
                    <a:moveTo>
                      <a:pt x="0" y="0"/>
                    </a:moveTo>
                    <a:cubicBezTo>
                      <a:pt x="120015" y="15240"/>
                      <a:pt x="231458" y="34290"/>
                      <a:pt x="329565" y="57150"/>
                    </a:cubicBezTo>
                  </a:path>
                </a:pathLst>
              </a:custGeom>
              <a:noFill/>
              <a:ln w="28575" cap="flat">
                <a:solidFill>
                  <a:schemeClr val="bg1"/>
                </a:solidFill>
                <a:prstDash val="solid"/>
                <a:miter/>
              </a:ln>
            </p:spPr>
            <p:txBody>
              <a:bodyPr rtlCol="0" anchor="ctr"/>
              <a:lstStyle/>
              <a:p>
                <a:endParaRPr lang="da-DK"/>
              </a:p>
            </p:txBody>
          </p:sp>
          <p:sp>
            <p:nvSpPr>
              <p:cNvPr id="87" name="Kombinationstegning 73">
                <a:extLst>
                  <a:ext uri="{FF2B5EF4-FFF2-40B4-BE49-F238E27FC236}">
                    <a16:creationId xmlns:a16="http://schemas.microsoft.com/office/drawing/2014/main" id="{963DF06D-1781-4889-9573-DB943C6FCC78}"/>
                  </a:ext>
                </a:extLst>
              </p:cNvPr>
              <p:cNvSpPr/>
              <p:nvPr/>
            </p:nvSpPr>
            <p:spPr>
              <a:xfrm>
                <a:off x="5377815" y="3366134"/>
                <a:ext cx="888682" cy="43815"/>
              </a:xfrm>
              <a:custGeom>
                <a:avLst/>
                <a:gdLst>
                  <a:gd name="connsiteX0" fmla="*/ 0 w 888682"/>
                  <a:gd name="connsiteY0" fmla="*/ 43815 h 43815"/>
                  <a:gd name="connsiteX1" fmla="*/ 665797 w 888682"/>
                  <a:gd name="connsiteY1" fmla="*/ 0 h 43815"/>
                  <a:gd name="connsiteX2" fmla="*/ 888682 w 888682"/>
                  <a:gd name="connsiteY2" fmla="*/ 4763 h 43815"/>
                </a:gdLst>
                <a:ahLst/>
                <a:cxnLst>
                  <a:cxn ang="0">
                    <a:pos x="connsiteX0" y="connsiteY0"/>
                  </a:cxn>
                  <a:cxn ang="0">
                    <a:pos x="connsiteX1" y="connsiteY1"/>
                  </a:cxn>
                  <a:cxn ang="0">
                    <a:pos x="connsiteX2" y="connsiteY2"/>
                  </a:cxn>
                </a:cxnLst>
                <a:rect l="l" t="t" r="r" b="b"/>
                <a:pathLst>
                  <a:path w="888682" h="43815">
                    <a:moveTo>
                      <a:pt x="0" y="43815"/>
                    </a:moveTo>
                    <a:cubicBezTo>
                      <a:pt x="198120" y="15240"/>
                      <a:pt x="424815" y="0"/>
                      <a:pt x="665797" y="0"/>
                    </a:cubicBezTo>
                    <a:cubicBezTo>
                      <a:pt x="741997" y="0"/>
                      <a:pt x="816293" y="1905"/>
                      <a:pt x="888682" y="4763"/>
                    </a:cubicBezTo>
                  </a:path>
                </a:pathLst>
              </a:custGeom>
              <a:noFill/>
              <a:ln w="28575" cap="flat">
                <a:solidFill>
                  <a:schemeClr val="bg1"/>
                </a:solidFill>
                <a:prstDash val="solid"/>
                <a:miter/>
              </a:ln>
            </p:spPr>
            <p:txBody>
              <a:bodyPr rtlCol="0" anchor="ctr"/>
              <a:lstStyle/>
              <a:p>
                <a:endParaRPr lang="da-DK"/>
              </a:p>
            </p:txBody>
          </p:sp>
          <p:sp>
            <p:nvSpPr>
              <p:cNvPr id="88" name="Kombinationstegning 74">
                <a:extLst>
                  <a:ext uri="{FF2B5EF4-FFF2-40B4-BE49-F238E27FC236}">
                    <a16:creationId xmlns:a16="http://schemas.microsoft.com/office/drawing/2014/main" id="{2229CF27-96B9-4161-A04A-150104001F7E}"/>
                  </a:ext>
                </a:extLst>
              </p:cNvPr>
              <p:cNvSpPr/>
              <p:nvPr/>
            </p:nvSpPr>
            <p:spPr>
              <a:xfrm>
                <a:off x="4632007" y="3742372"/>
                <a:ext cx="2823210" cy="450532"/>
              </a:xfrm>
              <a:custGeom>
                <a:avLst/>
                <a:gdLst>
                  <a:gd name="connsiteX0" fmla="*/ 0 w 2823210"/>
                  <a:gd name="connsiteY0" fmla="*/ 13335 h 450532"/>
                  <a:gd name="connsiteX1" fmla="*/ 0 w 2823210"/>
                  <a:gd name="connsiteY1" fmla="*/ 75247 h 450532"/>
                  <a:gd name="connsiteX2" fmla="*/ 1411605 w 2823210"/>
                  <a:gd name="connsiteY2" fmla="*/ 450533 h 450532"/>
                  <a:gd name="connsiteX3" fmla="*/ 2823210 w 2823210"/>
                  <a:gd name="connsiteY3" fmla="*/ 75247 h 450532"/>
                  <a:gd name="connsiteX4" fmla="*/ 2823210 w 2823210"/>
                  <a:gd name="connsiteY4" fmla="*/ 0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450532">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28575" cap="flat">
                <a:solidFill>
                  <a:schemeClr val="bg1"/>
                </a:solidFill>
                <a:prstDash val="solid"/>
                <a:miter/>
              </a:ln>
            </p:spPr>
            <p:txBody>
              <a:bodyPr rtlCol="0" anchor="ctr"/>
              <a:lstStyle/>
              <a:p>
                <a:endParaRPr lang="da-DK"/>
              </a:p>
            </p:txBody>
          </p:sp>
        </p:grpSp>
        <p:grpSp>
          <p:nvGrpSpPr>
            <p:cNvPr id="13" name="Grafik 3">
              <a:extLst>
                <a:ext uri="{FF2B5EF4-FFF2-40B4-BE49-F238E27FC236}">
                  <a16:creationId xmlns:a16="http://schemas.microsoft.com/office/drawing/2014/main" id="{E8E59F76-DC4D-4977-B0F6-0CA5C0ED62DA}"/>
                </a:ext>
              </a:extLst>
            </p:cNvPr>
            <p:cNvGrpSpPr/>
            <p:nvPr/>
          </p:nvGrpSpPr>
          <p:grpSpPr>
            <a:xfrm>
              <a:off x="6864562" y="2974657"/>
              <a:ext cx="567794" cy="572898"/>
              <a:chOff x="6864562" y="2974657"/>
              <a:chExt cx="567794" cy="572898"/>
            </a:xfrm>
            <a:noFill/>
          </p:grpSpPr>
          <p:sp>
            <p:nvSpPr>
              <p:cNvPr id="83" name="Kombinationstegning 76">
                <a:extLst>
                  <a:ext uri="{FF2B5EF4-FFF2-40B4-BE49-F238E27FC236}">
                    <a16:creationId xmlns:a16="http://schemas.microsoft.com/office/drawing/2014/main" id="{47807FA6-D31C-43E8-B3EA-8DF062A40DE0}"/>
                  </a:ext>
                </a:extLst>
              </p:cNvPr>
              <p:cNvSpPr/>
              <p:nvPr/>
            </p:nvSpPr>
            <p:spPr>
              <a:xfrm>
                <a:off x="7160894" y="2974657"/>
                <a:ext cx="271462" cy="572898"/>
              </a:xfrm>
              <a:custGeom>
                <a:avLst/>
                <a:gdLst>
                  <a:gd name="connsiteX0" fmla="*/ 8573 w 271462"/>
                  <a:gd name="connsiteY0" fmla="*/ 0 h 572898"/>
                  <a:gd name="connsiteX1" fmla="*/ 262890 w 271462"/>
                  <a:gd name="connsiteY1" fmla="*/ 278130 h 572898"/>
                  <a:gd name="connsiteX2" fmla="*/ 266700 w 271462"/>
                  <a:gd name="connsiteY2" fmla="*/ 379095 h 572898"/>
                  <a:gd name="connsiteX3" fmla="*/ 271463 w 271462"/>
                  <a:gd name="connsiteY3" fmla="*/ 482918 h 572898"/>
                  <a:gd name="connsiteX4" fmla="*/ 233363 w 271462"/>
                  <a:gd name="connsiteY4" fmla="*/ 551498 h 572898"/>
                  <a:gd name="connsiteX5" fmla="*/ 175260 w 271462"/>
                  <a:gd name="connsiteY5" fmla="*/ 563880 h 572898"/>
                  <a:gd name="connsiteX6" fmla="*/ 110490 w 271462"/>
                  <a:gd name="connsiteY6" fmla="*/ 568643 h 572898"/>
                  <a:gd name="connsiteX7" fmla="*/ 0 w 271462"/>
                  <a:gd name="connsiteY7" fmla="*/ 572453 h 5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2" h="572898">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28575" cap="flat">
                <a:solidFill>
                  <a:schemeClr val="bg1"/>
                </a:solidFill>
                <a:prstDash val="solid"/>
                <a:miter/>
              </a:ln>
            </p:spPr>
            <p:txBody>
              <a:bodyPr rtlCol="0" anchor="ctr"/>
              <a:lstStyle/>
              <a:p>
                <a:endParaRPr lang="da-DK"/>
              </a:p>
            </p:txBody>
          </p:sp>
          <p:sp>
            <p:nvSpPr>
              <p:cNvPr id="84" name="Kombinationstegning 77">
                <a:extLst>
                  <a:ext uri="{FF2B5EF4-FFF2-40B4-BE49-F238E27FC236}">
                    <a16:creationId xmlns:a16="http://schemas.microsoft.com/office/drawing/2014/main" id="{A995EEB8-BE62-4435-B30A-DE0612F7324E}"/>
                  </a:ext>
                </a:extLst>
              </p:cNvPr>
              <p:cNvSpPr/>
              <p:nvPr/>
            </p:nvSpPr>
            <p:spPr>
              <a:xfrm>
                <a:off x="6864562" y="2993707"/>
                <a:ext cx="154409" cy="448627"/>
              </a:xfrm>
              <a:custGeom>
                <a:avLst/>
                <a:gdLst>
                  <a:gd name="connsiteX0" fmla="*/ 23917 w 154409"/>
                  <a:gd name="connsiteY0" fmla="*/ 448628 h 448627"/>
                  <a:gd name="connsiteX1" fmla="*/ 7725 w 154409"/>
                  <a:gd name="connsiteY1" fmla="*/ 344805 h 448627"/>
                  <a:gd name="connsiteX2" fmla="*/ 105 w 154409"/>
                  <a:gd name="connsiteY2" fmla="*/ 282893 h 448627"/>
                  <a:gd name="connsiteX3" fmla="*/ 10582 w 154409"/>
                  <a:gd name="connsiteY3" fmla="*/ 220980 h 448627"/>
                  <a:gd name="connsiteX4" fmla="*/ 154409 w 154409"/>
                  <a:gd name="connsiteY4" fmla="*/ 0 h 44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09" h="448627">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28575" cap="flat">
                <a:solidFill>
                  <a:schemeClr val="bg1"/>
                </a:solidFill>
                <a:prstDash val="solid"/>
                <a:miter/>
              </a:ln>
            </p:spPr>
            <p:txBody>
              <a:bodyPr rtlCol="0" anchor="ctr"/>
              <a:lstStyle/>
              <a:p>
                <a:endParaRPr lang="da-DK"/>
              </a:p>
            </p:txBody>
          </p:sp>
        </p:grpSp>
        <p:sp>
          <p:nvSpPr>
            <p:cNvPr id="14" name="Kombinationstegning 78">
              <a:extLst>
                <a:ext uri="{FF2B5EF4-FFF2-40B4-BE49-F238E27FC236}">
                  <a16:creationId xmlns:a16="http://schemas.microsoft.com/office/drawing/2014/main" id="{ABEB7CA2-1107-4615-9E78-611470E1005B}"/>
                </a:ext>
              </a:extLst>
            </p:cNvPr>
            <p:cNvSpPr/>
            <p:nvPr/>
          </p:nvSpPr>
          <p:spPr>
            <a:xfrm>
              <a:off x="6729193" y="2239081"/>
              <a:ext cx="683296" cy="612703"/>
            </a:xfrm>
            <a:custGeom>
              <a:avLst/>
              <a:gdLst>
                <a:gd name="connsiteX0" fmla="*/ 587912 w 683296"/>
                <a:gd name="connsiteY0" fmla="*/ 612704 h 612703"/>
                <a:gd name="connsiteX1" fmla="*/ 683162 w 683296"/>
                <a:gd name="connsiteY1" fmla="*/ 506976 h 612703"/>
                <a:gd name="connsiteX2" fmla="*/ 636489 w 683296"/>
                <a:gd name="connsiteY2" fmla="*/ 427919 h 612703"/>
                <a:gd name="connsiteX3" fmla="*/ 663159 w 683296"/>
                <a:gd name="connsiteY3" fmla="*/ 363149 h 612703"/>
                <a:gd name="connsiteX4" fmla="*/ 606962 w 683296"/>
                <a:gd name="connsiteY4" fmla="*/ 288854 h 612703"/>
                <a:gd name="connsiteX5" fmla="*/ 634584 w 683296"/>
                <a:gd name="connsiteY5" fmla="*/ 223131 h 612703"/>
                <a:gd name="connsiteX6" fmla="*/ 546954 w 683296"/>
                <a:gd name="connsiteY6" fmla="*/ 144074 h 612703"/>
                <a:gd name="connsiteX7" fmla="*/ 516474 w 683296"/>
                <a:gd name="connsiteY7" fmla="*/ 151694 h 612703"/>
                <a:gd name="connsiteX8" fmla="*/ 311687 w 683296"/>
                <a:gd name="connsiteY8" fmla="*/ 246 h 612703"/>
                <a:gd name="connsiteX9" fmla="*/ 131664 w 683296"/>
                <a:gd name="connsiteY9" fmla="*/ 136454 h 612703"/>
                <a:gd name="connsiteX10" fmla="*/ 123091 w 683296"/>
                <a:gd name="connsiteY10" fmla="*/ 136454 h 612703"/>
                <a:gd name="connsiteX11" fmla="*/ 219 w 683296"/>
                <a:gd name="connsiteY11" fmla="*/ 273614 h 612703"/>
                <a:gd name="connsiteX12" fmla="*/ 33556 w 683296"/>
                <a:gd name="connsiteY12" fmla="*/ 368864 h 6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296" h="612703">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28575" cap="flat">
              <a:solidFill>
                <a:schemeClr val="bg1"/>
              </a:solidFill>
              <a:prstDash val="solid"/>
              <a:miter/>
            </a:ln>
          </p:spPr>
          <p:txBody>
            <a:bodyPr rtlCol="0" anchor="ctr"/>
            <a:lstStyle/>
            <a:p>
              <a:endParaRPr lang="da-DK"/>
            </a:p>
          </p:txBody>
        </p:sp>
        <p:grpSp>
          <p:nvGrpSpPr>
            <p:cNvPr id="15" name="Grafik 3">
              <a:extLst>
                <a:ext uri="{FF2B5EF4-FFF2-40B4-BE49-F238E27FC236}">
                  <a16:creationId xmlns:a16="http://schemas.microsoft.com/office/drawing/2014/main" id="{73839157-2A85-4E4C-AD19-E38858D3FF02}"/>
                </a:ext>
              </a:extLst>
            </p:cNvPr>
            <p:cNvGrpSpPr/>
            <p:nvPr/>
          </p:nvGrpSpPr>
          <p:grpSpPr>
            <a:xfrm>
              <a:off x="6809422" y="2470784"/>
              <a:ext cx="447675" cy="450844"/>
              <a:chOff x="6809422" y="2470784"/>
              <a:chExt cx="447675" cy="450844"/>
            </a:xfrm>
            <a:noFill/>
          </p:grpSpPr>
          <p:sp>
            <p:nvSpPr>
              <p:cNvPr id="81" name="Kombinationstegning 81">
                <a:extLst>
                  <a:ext uri="{FF2B5EF4-FFF2-40B4-BE49-F238E27FC236}">
                    <a16:creationId xmlns:a16="http://schemas.microsoft.com/office/drawing/2014/main" id="{AE7CFBAB-C363-4066-ADF6-B65BBD7B667B}"/>
                  </a:ext>
                </a:extLst>
              </p:cNvPr>
              <p:cNvSpPr/>
              <p:nvPr/>
            </p:nvSpPr>
            <p:spPr>
              <a:xfrm>
                <a:off x="6810375" y="2470784"/>
                <a:ext cx="422909" cy="142875"/>
              </a:xfrm>
              <a:custGeom>
                <a:avLst/>
                <a:gdLst>
                  <a:gd name="connsiteX0" fmla="*/ 0 w 422909"/>
                  <a:gd name="connsiteY0" fmla="*/ 89535 h 142875"/>
                  <a:gd name="connsiteX1" fmla="*/ 109538 w 422909"/>
                  <a:gd name="connsiteY1" fmla="*/ 0 h 142875"/>
                  <a:gd name="connsiteX2" fmla="*/ 257175 w 422909"/>
                  <a:gd name="connsiteY2" fmla="*/ 100965 h 142875"/>
                  <a:gd name="connsiteX3" fmla="*/ 333375 w 422909"/>
                  <a:gd name="connsiteY3" fmla="*/ 75248 h 142875"/>
                  <a:gd name="connsiteX4" fmla="*/ 422910 w 422909"/>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9" h="142875">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28575" cap="flat">
                <a:solidFill>
                  <a:schemeClr val="bg1"/>
                </a:solidFill>
                <a:prstDash val="solid"/>
                <a:miter/>
              </a:ln>
            </p:spPr>
            <p:txBody>
              <a:bodyPr rtlCol="0" anchor="ctr"/>
              <a:lstStyle/>
              <a:p>
                <a:endParaRPr lang="da-DK"/>
              </a:p>
            </p:txBody>
          </p:sp>
          <p:sp>
            <p:nvSpPr>
              <p:cNvPr id="82" name="Kombinationstegning 82">
                <a:extLst>
                  <a:ext uri="{FF2B5EF4-FFF2-40B4-BE49-F238E27FC236}">
                    <a16:creationId xmlns:a16="http://schemas.microsoft.com/office/drawing/2014/main" id="{715B1DEF-517D-4F34-8AE6-7314A3693009}"/>
                  </a:ext>
                </a:extLst>
              </p:cNvPr>
              <p:cNvSpPr/>
              <p:nvPr/>
            </p:nvSpPr>
            <p:spPr>
              <a:xfrm>
                <a:off x="6809422" y="2598420"/>
                <a:ext cx="447675" cy="323209"/>
              </a:xfrm>
              <a:custGeom>
                <a:avLst/>
                <a:gdLst>
                  <a:gd name="connsiteX0" fmla="*/ 447675 w 447675"/>
                  <a:gd name="connsiteY0" fmla="*/ 177165 h 323209"/>
                  <a:gd name="connsiteX1" fmla="*/ 250508 w 447675"/>
                  <a:gd name="connsiteY1" fmla="*/ 322898 h 323209"/>
                  <a:gd name="connsiteX2" fmla="*/ 243840 w 447675"/>
                  <a:gd name="connsiteY2" fmla="*/ 322898 h 323209"/>
                  <a:gd name="connsiteX3" fmla="*/ 4763 w 447675"/>
                  <a:gd name="connsiteY3" fmla="*/ 98108 h 323209"/>
                  <a:gd name="connsiteX4" fmla="*/ 0 w 447675"/>
                  <a:gd name="connsiteY4" fmla="*/ 0 h 32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323209">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28575" cap="flat">
                <a:solidFill>
                  <a:schemeClr val="bg1"/>
                </a:solidFill>
                <a:prstDash val="solid"/>
                <a:miter/>
              </a:ln>
            </p:spPr>
            <p:txBody>
              <a:bodyPr rtlCol="0" anchor="ctr"/>
              <a:lstStyle/>
              <a:p>
                <a:endParaRPr lang="da-DK"/>
              </a:p>
            </p:txBody>
          </p:sp>
        </p:grpSp>
        <p:sp>
          <p:nvSpPr>
            <p:cNvPr id="16" name="Kombinationstegning 83">
              <a:extLst>
                <a:ext uri="{FF2B5EF4-FFF2-40B4-BE49-F238E27FC236}">
                  <a16:creationId xmlns:a16="http://schemas.microsoft.com/office/drawing/2014/main" id="{3C76D962-18F9-40F4-B40B-46FE01CF9C38}"/>
                </a:ext>
              </a:extLst>
            </p:cNvPr>
            <p:cNvSpPr/>
            <p:nvPr/>
          </p:nvSpPr>
          <p:spPr>
            <a:xfrm>
              <a:off x="6871289" y="2687002"/>
              <a:ext cx="49575" cy="67672"/>
            </a:xfrm>
            <a:custGeom>
              <a:avLst/>
              <a:gdLst>
                <a:gd name="connsiteX0" fmla="*/ 45765 w 49575"/>
                <a:gd name="connsiteY0" fmla="*/ 0 h 67672"/>
                <a:gd name="connsiteX1" fmla="*/ 31478 w 49575"/>
                <a:gd name="connsiteY1" fmla="*/ 953 h 67672"/>
                <a:gd name="connsiteX2" fmla="*/ 45 w 49575"/>
                <a:gd name="connsiteY2" fmla="*/ 36195 h 67672"/>
                <a:gd name="connsiteX3" fmla="*/ 45 w 49575"/>
                <a:gd name="connsiteY3" fmla="*/ 36195 h 67672"/>
                <a:gd name="connsiteX4" fmla="*/ 35288 w 49575"/>
                <a:gd name="connsiteY4" fmla="*/ 67628 h 67672"/>
                <a:gd name="connsiteX5" fmla="*/ 49575 w 49575"/>
                <a:gd name="connsiteY5" fmla="*/ 66675 h 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75" h="67672">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28575" cap="flat">
              <a:solidFill>
                <a:schemeClr val="bg1"/>
              </a:solidFill>
              <a:prstDash val="solid"/>
              <a:miter/>
            </a:ln>
          </p:spPr>
          <p:txBody>
            <a:bodyPr rtlCol="0" anchor="ctr"/>
            <a:lstStyle/>
            <a:p>
              <a:endParaRPr lang="da-DK"/>
            </a:p>
          </p:txBody>
        </p:sp>
        <p:sp>
          <p:nvSpPr>
            <p:cNvPr id="17" name="Kombinationstegning 84">
              <a:extLst>
                <a:ext uri="{FF2B5EF4-FFF2-40B4-BE49-F238E27FC236}">
                  <a16:creationId xmlns:a16="http://schemas.microsoft.com/office/drawing/2014/main" id="{0630C853-AA5A-4281-A580-2A9C3B7EC909}"/>
                </a:ext>
              </a:extLst>
            </p:cNvPr>
            <p:cNvSpPr/>
            <p:nvPr/>
          </p:nvSpPr>
          <p:spPr>
            <a:xfrm>
              <a:off x="6889432" y="263556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8" name="Kombinationstegning 85">
              <a:extLst>
                <a:ext uri="{FF2B5EF4-FFF2-40B4-BE49-F238E27FC236}">
                  <a16:creationId xmlns:a16="http://schemas.microsoft.com/office/drawing/2014/main" id="{3A60D83A-AC3D-481C-952A-1082A8A59EC3}"/>
                </a:ext>
              </a:extLst>
            </p:cNvPr>
            <p:cNvSpPr/>
            <p:nvPr/>
          </p:nvSpPr>
          <p:spPr>
            <a:xfrm>
              <a:off x="6961822"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9" name="Kombinationstegning 87">
              <a:extLst>
                <a:ext uri="{FF2B5EF4-FFF2-40B4-BE49-F238E27FC236}">
                  <a16:creationId xmlns:a16="http://schemas.microsoft.com/office/drawing/2014/main" id="{9301B368-FBAE-4A2A-B98B-AD3CD97CE313}"/>
                </a:ext>
              </a:extLst>
            </p:cNvPr>
            <p:cNvSpPr/>
            <p:nvPr/>
          </p:nvSpPr>
          <p:spPr>
            <a:xfrm>
              <a:off x="7208388" y="2603051"/>
              <a:ext cx="90750" cy="126813"/>
            </a:xfrm>
            <a:custGeom>
              <a:avLst/>
              <a:gdLst>
                <a:gd name="connsiteX0" fmla="*/ 48709 w 90750"/>
                <a:gd name="connsiteY0" fmla="*/ 126814 h 126813"/>
                <a:gd name="connsiteX1" fmla="*/ 48709 w 90750"/>
                <a:gd name="connsiteY1" fmla="*/ 126814 h 126813"/>
                <a:gd name="connsiteX2" fmla="*/ 90619 w 90750"/>
                <a:gd name="connsiteY2" fmla="*/ 80141 h 126813"/>
                <a:gd name="connsiteX3" fmla="*/ 88714 w 90750"/>
                <a:gd name="connsiteY3" fmla="*/ 42041 h 126813"/>
                <a:gd name="connsiteX4" fmla="*/ 42042 w 90750"/>
                <a:gd name="connsiteY4" fmla="*/ 131 h 126813"/>
                <a:gd name="connsiteX5" fmla="*/ 42042 w 90750"/>
                <a:gd name="connsiteY5" fmla="*/ 131 h 126813"/>
                <a:gd name="connsiteX6" fmla="*/ 131 w 90750"/>
                <a:gd name="connsiteY6" fmla="*/ 46804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50" h="126813">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28575" cap="flat">
              <a:solidFill>
                <a:schemeClr val="bg1"/>
              </a:solidFill>
              <a:prstDash val="solid"/>
              <a:miter/>
            </a:ln>
          </p:spPr>
          <p:txBody>
            <a:bodyPr rtlCol="0" anchor="ctr"/>
            <a:lstStyle/>
            <a:p>
              <a:endParaRPr lang="da-DK"/>
            </a:p>
          </p:txBody>
        </p:sp>
        <p:sp>
          <p:nvSpPr>
            <p:cNvPr id="20" name="Kombinationstegning 88">
              <a:extLst>
                <a:ext uri="{FF2B5EF4-FFF2-40B4-BE49-F238E27FC236}">
                  <a16:creationId xmlns:a16="http://schemas.microsoft.com/office/drawing/2014/main" id="{9599E008-F973-4343-BDD7-54C4660FF1B9}"/>
                </a:ext>
              </a:extLst>
            </p:cNvPr>
            <p:cNvSpPr/>
            <p:nvPr/>
          </p:nvSpPr>
          <p:spPr>
            <a:xfrm>
              <a:off x="6201727" y="3042284"/>
              <a:ext cx="441959" cy="450532"/>
            </a:xfrm>
            <a:custGeom>
              <a:avLst/>
              <a:gdLst>
                <a:gd name="connsiteX0" fmla="*/ 400050 w 441959"/>
                <a:gd name="connsiteY0" fmla="*/ 184785 h 450532"/>
                <a:gd name="connsiteX1" fmla="*/ 354330 w 441959"/>
                <a:gd name="connsiteY1" fmla="*/ 0 h 450532"/>
                <a:gd name="connsiteX2" fmla="*/ 0 w 441959"/>
                <a:gd name="connsiteY2" fmla="*/ 36195 h 450532"/>
                <a:gd name="connsiteX3" fmla="*/ 86678 w 441959"/>
                <a:gd name="connsiteY3" fmla="*/ 450533 h 450532"/>
                <a:gd name="connsiteX4" fmla="*/ 441960 w 441959"/>
                <a:gd name="connsiteY4" fmla="*/ 407670 h 450532"/>
                <a:gd name="connsiteX5" fmla="*/ 414338 w 441959"/>
                <a:gd name="connsiteY5" fmla="*/ 246697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59" h="450532">
                  <a:moveTo>
                    <a:pt x="400050" y="184785"/>
                  </a:moveTo>
                  <a:lnTo>
                    <a:pt x="354330" y="0"/>
                  </a:lnTo>
                  <a:lnTo>
                    <a:pt x="0" y="36195"/>
                  </a:lnTo>
                  <a:lnTo>
                    <a:pt x="86678" y="450533"/>
                  </a:lnTo>
                  <a:lnTo>
                    <a:pt x="441960" y="407670"/>
                  </a:lnTo>
                  <a:lnTo>
                    <a:pt x="414338" y="246697"/>
                  </a:lnTo>
                </a:path>
              </a:pathLst>
            </a:custGeom>
            <a:noFill/>
            <a:ln w="28575" cap="flat">
              <a:solidFill>
                <a:schemeClr val="bg1"/>
              </a:solidFill>
              <a:prstDash val="solid"/>
              <a:miter/>
            </a:ln>
          </p:spPr>
          <p:txBody>
            <a:bodyPr rtlCol="0" anchor="ctr"/>
            <a:lstStyle/>
            <a:p>
              <a:endParaRPr lang="da-DK"/>
            </a:p>
          </p:txBody>
        </p:sp>
        <p:sp>
          <p:nvSpPr>
            <p:cNvPr id="21" name="Kombinationstegning 89">
              <a:extLst>
                <a:ext uri="{FF2B5EF4-FFF2-40B4-BE49-F238E27FC236}">
                  <a16:creationId xmlns:a16="http://schemas.microsoft.com/office/drawing/2014/main" id="{16FF8484-CA2E-48DE-A711-0EC5CE646818}"/>
                </a:ext>
              </a:extLst>
            </p:cNvPr>
            <p:cNvSpPr/>
            <p:nvPr/>
          </p:nvSpPr>
          <p:spPr>
            <a:xfrm>
              <a:off x="7025296" y="3094672"/>
              <a:ext cx="20346" cy="229552"/>
            </a:xfrm>
            <a:custGeom>
              <a:avLst/>
              <a:gdLst>
                <a:gd name="connsiteX0" fmla="*/ 20346 w 20346"/>
                <a:gd name="connsiteY0" fmla="*/ 0 h 229552"/>
                <a:gd name="connsiteX1" fmla="*/ 18441 w 20346"/>
                <a:gd name="connsiteY1" fmla="*/ 18097 h 229552"/>
                <a:gd name="connsiteX2" fmla="*/ 10821 w 20346"/>
                <a:gd name="connsiteY2" fmla="*/ 60960 h 229552"/>
                <a:gd name="connsiteX3" fmla="*/ 344 w 20346"/>
                <a:gd name="connsiteY3" fmla="*/ 138113 h 229552"/>
                <a:gd name="connsiteX4" fmla="*/ 4154 w 20346"/>
                <a:gd name="connsiteY4" fmla="*/ 229553 h 2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229552">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28575" cap="flat">
              <a:solidFill>
                <a:schemeClr val="bg1"/>
              </a:solidFill>
              <a:prstDash val="solid"/>
              <a:miter/>
            </a:ln>
          </p:spPr>
          <p:txBody>
            <a:bodyPr rtlCol="0" anchor="ctr"/>
            <a:lstStyle/>
            <a:p>
              <a:endParaRPr lang="da-DK"/>
            </a:p>
          </p:txBody>
        </p:sp>
        <p:sp>
          <p:nvSpPr>
            <p:cNvPr id="22" name="Kombinationstegning 90">
              <a:extLst>
                <a:ext uri="{FF2B5EF4-FFF2-40B4-BE49-F238E27FC236}">
                  <a16:creationId xmlns:a16="http://schemas.microsoft.com/office/drawing/2014/main" id="{813C30C0-10D1-4896-B859-A94F2B1D08E9}"/>
                </a:ext>
              </a:extLst>
            </p:cNvPr>
            <p:cNvSpPr/>
            <p:nvPr/>
          </p:nvSpPr>
          <p:spPr>
            <a:xfrm>
              <a:off x="7117080" y="3226117"/>
              <a:ext cx="120014" cy="12382"/>
            </a:xfrm>
            <a:custGeom>
              <a:avLst/>
              <a:gdLst>
                <a:gd name="connsiteX0" fmla="*/ 0 w 120014"/>
                <a:gd name="connsiteY0" fmla="*/ 0 h 12382"/>
                <a:gd name="connsiteX1" fmla="*/ 120015 w 120014"/>
                <a:gd name="connsiteY1" fmla="*/ 12382 h 12382"/>
              </a:gdLst>
              <a:ahLst/>
              <a:cxnLst>
                <a:cxn ang="0">
                  <a:pos x="connsiteX0" y="connsiteY0"/>
                </a:cxn>
                <a:cxn ang="0">
                  <a:pos x="connsiteX1" y="connsiteY1"/>
                </a:cxn>
              </a:cxnLst>
              <a:rect l="l" t="t" r="r" b="b"/>
              <a:pathLst>
                <a:path w="120014" h="12382">
                  <a:moveTo>
                    <a:pt x="0" y="0"/>
                  </a:moveTo>
                  <a:cubicBezTo>
                    <a:pt x="39052" y="7620"/>
                    <a:pt x="80010" y="11430"/>
                    <a:pt x="120015" y="12382"/>
                  </a:cubicBezTo>
                </a:path>
              </a:pathLst>
            </a:custGeom>
            <a:noFill/>
            <a:ln w="28575" cap="flat">
              <a:solidFill>
                <a:schemeClr val="bg1"/>
              </a:solidFill>
              <a:prstDash val="solid"/>
              <a:miter/>
            </a:ln>
          </p:spPr>
          <p:txBody>
            <a:bodyPr rtlCol="0" anchor="ctr"/>
            <a:lstStyle/>
            <a:p>
              <a:endParaRPr lang="da-DK"/>
            </a:p>
          </p:txBody>
        </p:sp>
        <p:sp>
          <p:nvSpPr>
            <p:cNvPr id="23" name="Kombinationstegning 91">
              <a:extLst>
                <a:ext uri="{FF2B5EF4-FFF2-40B4-BE49-F238E27FC236}">
                  <a16:creationId xmlns:a16="http://schemas.microsoft.com/office/drawing/2014/main" id="{4B289FD8-4DC1-437B-81EE-CB469F2493C2}"/>
                </a:ext>
              </a:extLst>
            </p:cNvPr>
            <p:cNvSpPr/>
            <p:nvPr/>
          </p:nvSpPr>
          <p:spPr>
            <a:xfrm>
              <a:off x="6558617" y="3214721"/>
              <a:ext cx="151710" cy="149050"/>
            </a:xfrm>
            <a:custGeom>
              <a:avLst/>
              <a:gdLst>
                <a:gd name="connsiteX0" fmla="*/ 120312 w 151710"/>
                <a:gd name="connsiteY0" fmla="*/ 12348 h 149050"/>
                <a:gd name="connsiteX1" fmla="*/ 150792 w 151710"/>
                <a:gd name="connsiteY1" fmla="*/ 86644 h 149050"/>
                <a:gd name="connsiteX2" fmla="*/ 143172 w 151710"/>
                <a:gd name="connsiteY2" fmla="*/ 113313 h 149050"/>
                <a:gd name="connsiteX3" fmla="*/ 126980 w 151710"/>
                <a:gd name="connsiteY3" fmla="*/ 139984 h 149050"/>
                <a:gd name="connsiteX4" fmla="*/ 70782 w 151710"/>
                <a:gd name="connsiteY4" fmla="*/ 121886 h 149050"/>
                <a:gd name="connsiteX5" fmla="*/ 65067 w 151710"/>
                <a:gd name="connsiteY5" fmla="*/ 85691 h 149050"/>
                <a:gd name="connsiteX6" fmla="*/ 14585 w 151710"/>
                <a:gd name="connsiteY6" fmla="*/ 73309 h 149050"/>
                <a:gd name="connsiteX7" fmla="*/ 3155 w 151710"/>
                <a:gd name="connsiteY7" fmla="*/ 61878 h 149050"/>
                <a:gd name="connsiteX8" fmla="*/ 297 w 151710"/>
                <a:gd name="connsiteY8" fmla="*/ 55211 h 149050"/>
                <a:gd name="connsiteX9" fmla="*/ 12680 w 151710"/>
                <a:gd name="connsiteY9" fmla="*/ 25684 h 149050"/>
                <a:gd name="connsiteX10" fmla="*/ 31730 w 151710"/>
                <a:gd name="connsiteY10" fmla="*/ 17111 h 149050"/>
                <a:gd name="connsiteX11" fmla="*/ 74592 w 151710"/>
                <a:gd name="connsiteY11" fmla="*/ 919 h 149050"/>
                <a:gd name="connsiteX12" fmla="*/ 120312 w 151710"/>
                <a:gd name="connsiteY12" fmla="*/ 12348 h 1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10" h="14905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28575" cap="flat">
              <a:solidFill>
                <a:schemeClr val="bg1"/>
              </a:solidFill>
              <a:prstDash val="solid"/>
              <a:miter/>
            </a:ln>
          </p:spPr>
          <p:txBody>
            <a:bodyPr rtlCol="0" anchor="ctr"/>
            <a:lstStyle/>
            <a:p>
              <a:endParaRPr lang="da-DK"/>
            </a:p>
          </p:txBody>
        </p:sp>
        <p:sp>
          <p:nvSpPr>
            <p:cNvPr id="24" name="Kombinationstegning 92">
              <a:extLst>
                <a:ext uri="{FF2B5EF4-FFF2-40B4-BE49-F238E27FC236}">
                  <a16:creationId xmlns:a16="http://schemas.microsoft.com/office/drawing/2014/main" id="{9C11ECBB-2E4F-44D8-826E-DF754D555FE2}"/>
                </a:ext>
              </a:extLst>
            </p:cNvPr>
            <p:cNvSpPr/>
            <p:nvPr/>
          </p:nvSpPr>
          <p:spPr>
            <a:xfrm>
              <a:off x="6695122" y="3262312"/>
              <a:ext cx="147637" cy="116205"/>
            </a:xfrm>
            <a:custGeom>
              <a:avLst/>
              <a:gdLst>
                <a:gd name="connsiteX0" fmla="*/ 147638 w 147637"/>
                <a:gd name="connsiteY0" fmla="*/ 17145 h 116205"/>
                <a:gd name="connsiteX1" fmla="*/ 24765 w 147637"/>
                <a:gd name="connsiteY1" fmla="*/ 0 h 116205"/>
                <a:gd name="connsiteX2" fmla="*/ 0 w 147637"/>
                <a:gd name="connsiteY2" fmla="*/ 116205 h 116205"/>
              </a:gdLst>
              <a:ahLst/>
              <a:cxnLst>
                <a:cxn ang="0">
                  <a:pos x="connsiteX0" y="connsiteY0"/>
                </a:cxn>
                <a:cxn ang="0">
                  <a:pos x="connsiteX1" y="connsiteY1"/>
                </a:cxn>
                <a:cxn ang="0">
                  <a:pos x="connsiteX2" y="connsiteY2"/>
                </a:cxn>
              </a:cxnLst>
              <a:rect l="l" t="t" r="r" b="b"/>
              <a:pathLst>
                <a:path w="147637" h="116205">
                  <a:moveTo>
                    <a:pt x="147638" y="17145"/>
                  </a:moveTo>
                  <a:cubicBezTo>
                    <a:pt x="106680" y="20955"/>
                    <a:pt x="63818" y="15240"/>
                    <a:pt x="24765" y="0"/>
                  </a:cubicBezTo>
                  <a:cubicBezTo>
                    <a:pt x="16193" y="39053"/>
                    <a:pt x="8572" y="78105"/>
                    <a:pt x="0" y="116205"/>
                  </a:cubicBezTo>
                </a:path>
              </a:pathLst>
            </a:custGeom>
            <a:noFill/>
            <a:ln w="28575" cap="flat">
              <a:solidFill>
                <a:schemeClr val="bg1"/>
              </a:solidFill>
              <a:prstDash val="solid"/>
              <a:miter/>
            </a:ln>
          </p:spPr>
          <p:txBody>
            <a:bodyPr rtlCol="0" anchor="ctr"/>
            <a:lstStyle/>
            <a:p>
              <a:endParaRPr lang="da-DK"/>
            </a:p>
          </p:txBody>
        </p:sp>
        <p:sp>
          <p:nvSpPr>
            <p:cNvPr id="25" name="Kombinationstegning 93">
              <a:extLst>
                <a:ext uri="{FF2B5EF4-FFF2-40B4-BE49-F238E27FC236}">
                  <a16:creationId xmlns:a16="http://schemas.microsoft.com/office/drawing/2014/main" id="{0B25464F-86B4-46F5-94BD-7BFBB5FCEE93}"/>
                </a:ext>
              </a:extLst>
            </p:cNvPr>
            <p:cNvSpPr/>
            <p:nvPr/>
          </p:nvSpPr>
          <p:spPr>
            <a:xfrm>
              <a:off x="6941819" y="2825115"/>
              <a:ext cx="86436" cy="57150"/>
            </a:xfrm>
            <a:custGeom>
              <a:avLst/>
              <a:gdLst>
                <a:gd name="connsiteX0" fmla="*/ 0 w 86436"/>
                <a:gd name="connsiteY0" fmla="*/ 13335 h 57150"/>
                <a:gd name="connsiteX1" fmla="*/ 81915 w 86436"/>
                <a:gd name="connsiteY1" fmla="*/ 0 h 57150"/>
                <a:gd name="connsiteX2" fmla="*/ 60960 w 86436"/>
                <a:gd name="connsiteY2" fmla="*/ 57150 h 57150"/>
              </a:gdLst>
              <a:ahLst/>
              <a:cxnLst>
                <a:cxn ang="0">
                  <a:pos x="connsiteX0" y="connsiteY0"/>
                </a:cxn>
                <a:cxn ang="0">
                  <a:pos x="connsiteX1" y="connsiteY1"/>
                </a:cxn>
                <a:cxn ang="0">
                  <a:pos x="connsiteX2" y="connsiteY2"/>
                </a:cxn>
              </a:cxnLst>
              <a:rect l="l" t="t" r="r" b="b"/>
              <a:pathLst>
                <a:path w="86436" h="57150">
                  <a:moveTo>
                    <a:pt x="0" y="13335"/>
                  </a:moveTo>
                  <a:cubicBezTo>
                    <a:pt x="33338" y="12382"/>
                    <a:pt x="56198" y="9525"/>
                    <a:pt x="81915" y="0"/>
                  </a:cubicBezTo>
                  <a:cubicBezTo>
                    <a:pt x="93345" y="33338"/>
                    <a:pt x="81915" y="52388"/>
                    <a:pt x="60960" y="57150"/>
                  </a:cubicBezTo>
                </a:path>
              </a:pathLst>
            </a:custGeom>
            <a:noFill/>
            <a:ln w="28575" cap="flat">
              <a:solidFill>
                <a:schemeClr val="bg1"/>
              </a:solidFill>
              <a:prstDash val="solid"/>
              <a:miter/>
            </a:ln>
          </p:spPr>
          <p:txBody>
            <a:bodyPr rtlCol="0" anchor="ctr"/>
            <a:lstStyle/>
            <a:p>
              <a:endParaRPr lang="da-DK"/>
            </a:p>
          </p:txBody>
        </p:sp>
        <p:grpSp>
          <p:nvGrpSpPr>
            <p:cNvPr id="26" name="Grafik 3">
              <a:extLst>
                <a:ext uri="{FF2B5EF4-FFF2-40B4-BE49-F238E27FC236}">
                  <a16:creationId xmlns:a16="http://schemas.microsoft.com/office/drawing/2014/main" id="{F8BE5F59-2CA5-4443-961D-86867B177EB4}"/>
                </a:ext>
              </a:extLst>
            </p:cNvPr>
            <p:cNvGrpSpPr/>
            <p:nvPr/>
          </p:nvGrpSpPr>
          <p:grpSpPr>
            <a:xfrm>
              <a:off x="6276975" y="3124882"/>
              <a:ext cx="282603" cy="258633"/>
              <a:chOff x="6276975" y="3124882"/>
              <a:chExt cx="282603" cy="258633"/>
            </a:xfrm>
            <a:noFill/>
          </p:grpSpPr>
          <p:grpSp>
            <p:nvGrpSpPr>
              <p:cNvPr id="66" name="Grafik 3">
                <a:extLst>
                  <a:ext uri="{FF2B5EF4-FFF2-40B4-BE49-F238E27FC236}">
                    <a16:creationId xmlns:a16="http://schemas.microsoft.com/office/drawing/2014/main" id="{D331DC2E-3210-4553-9F8F-30EAB2E12855}"/>
                  </a:ext>
                </a:extLst>
              </p:cNvPr>
              <p:cNvGrpSpPr/>
              <p:nvPr/>
            </p:nvGrpSpPr>
            <p:grpSpPr>
              <a:xfrm>
                <a:off x="6276975" y="3124882"/>
                <a:ext cx="282603" cy="258633"/>
                <a:chOff x="6276975" y="3124882"/>
                <a:chExt cx="282603" cy="258633"/>
              </a:xfrm>
              <a:noFill/>
            </p:grpSpPr>
            <p:sp>
              <p:nvSpPr>
                <p:cNvPr id="70" name="Kombinationstegning 96">
                  <a:extLst>
                    <a:ext uri="{FF2B5EF4-FFF2-40B4-BE49-F238E27FC236}">
                      <a16:creationId xmlns:a16="http://schemas.microsoft.com/office/drawing/2014/main" id="{DC0486C2-2054-492C-AE1C-3904BD920810}"/>
                    </a:ext>
                  </a:extLst>
                </p:cNvPr>
                <p:cNvSpPr/>
                <p:nvPr/>
              </p:nvSpPr>
              <p:spPr>
                <a:xfrm>
                  <a:off x="6317932" y="3124882"/>
                  <a:ext cx="192405" cy="65040"/>
                </a:xfrm>
                <a:custGeom>
                  <a:avLst/>
                  <a:gdLst>
                    <a:gd name="connsiteX0" fmla="*/ 192405 w 192405"/>
                    <a:gd name="connsiteY0" fmla="*/ 49800 h 65040"/>
                    <a:gd name="connsiteX1" fmla="*/ 82868 w 192405"/>
                    <a:gd name="connsiteY1" fmla="*/ 271 h 65040"/>
                    <a:gd name="connsiteX2" fmla="*/ 80010 w 192405"/>
                    <a:gd name="connsiteY2" fmla="*/ 271 h 65040"/>
                    <a:gd name="connsiteX3" fmla="*/ 0 w 192405"/>
                    <a:gd name="connsiteY3" fmla="*/ 65040 h 65040"/>
                  </a:gdLst>
                  <a:ahLst/>
                  <a:cxnLst>
                    <a:cxn ang="0">
                      <a:pos x="connsiteX0" y="connsiteY0"/>
                    </a:cxn>
                    <a:cxn ang="0">
                      <a:pos x="connsiteX1" y="connsiteY1"/>
                    </a:cxn>
                    <a:cxn ang="0">
                      <a:pos x="connsiteX2" y="connsiteY2"/>
                    </a:cxn>
                    <a:cxn ang="0">
                      <a:pos x="connsiteX3" y="connsiteY3"/>
                    </a:cxn>
                  </a:cxnLst>
                  <a:rect l="l" t="t" r="r" b="b"/>
                  <a:pathLst>
                    <a:path w="192405" h="65040">
                      <a:moveTo>
                        <a:pt x="192405" y="49800"/>
                      </a:moveTo>
                      <a:cubicBezTo>
                        <a:pt x="165735" y="17415"/>
                        <a:pt x="123825" y="-2587"/>
                        <a:pt x="82868" y="271"/>
                      </a:cubicBezTo>
                      <a:lnTo>
                        <a:pt x="80010" y="271"/>
                      </a:lnTo>
                      <a:cubicBezTo>
                        <a:pt x="38100" y="3128"/>
                        <a:pt x="8573" y="29798"/>
                        <a:pt x="0" y="65040"/>
                      </a:cubicBezTo>
                    </a:path>
                  </a:pathLst>
                </a:custGeom>
                <a:noFill/>
                <a:ln w="28575" cap="flat">
                  <a:solidFill>
                    <a:schemeClr val="bg1"/>
                  </a:solidFill>
                  <a:prstDash val="solid"/>
                  <a:miter/>
                </a:ln>
              </p:spPr>
              <p:txBody>
                <a:bodyPr rtlCol="0" anchor="ctr"/>
                <a:lstStyle/>
                <a:p>
                  <a:endParaRPr lang="da-DK"/>
                </a:p>
              </p:txBody>
            </p:sp>
            <p:sp>
              <p:nvSpPr>
                <p:cNvPr id="71" name="Kombinationstegning 97">
                  <a:extLst>
                    <a:ext uri="{FF2B5EF4-FFF2-40B4-BE49-F238E27FC236}">
                      <a16:creationId xmlns:a16="http://schemas.microsoft.com/office/drawing/2014/main" id="{C9E3A6D7-1677-45F2-9634-0DEEE10C8553}"/>
                    </a:ext>
                  </a:extLst>
                </p:cNvPr>
                <p:cNvSpPr/>
                <p:nvPr/>
              </p:nvSpPr>
              <p:spPr>
                <a:xfrm>
                  <a:off x="6433473" y="3218497"/>
                  <a:ext cx="47047" cy="39132"/>
                </a:xfrm>
                <a:custGeom>
                  <a:avLst/>
                  <a:gdLst>
                    <a:gd name="connsiteX0" fmla="*/ 25429 w 47047"/>
                    <a:gd name="connsiteY0" fmla="*/ 39053 h 39132"/>
                    <a:gd name="connsiteX1" fmla="*/ 32096 w 47047"/>
                    <a:gd name="connsiteY1" fmla="*/ 38100 h 39132"/>
                    <a:gd name="connsiteX2" fmla="*/ 46384 w 47047"/>
                    <a:gd name="connsiteY2" fmla="*/ 18097 h 39132"/>
                    <a:gd name="connsiteX3" fmla="*/ 46384 w 47047"/>
                    <a:gd name="connsiteY3" fmla="*/ 18097 h 39132"/>
                    <a:gd name="connsiteX4" fmla="*/ 21619 w 47047"/>
                    <a:gd name="connsiteY4" fmla="*/ 0 h 39132"/>
                    <a:gd name="connsiteX5" fmla="*/ 14951 w 47047"/>
                    <a:gd name="connsiteY5" fmla="*/ 953 h 39132"/>
                    <a:gd name="connsiteX6" fmla="*/ 664 w 47047"/>
                    <a:gd name="connsiteY6" fmla="*/ 20955 h 39132"/>
                    <a:gd name="connsiteX7" fmla="*/ 664 w 47047"/>
                    <a:gd name="connsiteY7" fmla="*/ 20955 h 39132"/>
                    <a:gd name="connsiteX8" fmla="*/ 25429 w 47047"/>
                    <a:gd name="connsiteY8" fmla="*/ 39053 h 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32">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28575" cap="flat">
                  <a:solidFill>
                    <a:schemeClr val="bg1"/>
                  </a:solidFill>
                  <a:prstDash val="solid"/>
                  <a:miter/>
                </a:ln>
              </p:spPr>
              <p:txBody>
                <a:bodyPr rtlCol="0" anchor="ctr"/>
                <a:lstStyle/>
                <a:p>
                  <a:endParaRPr lang="da-DK"/>
                </a:p>
              </p:txBody>
            </p:sp>
            <p:sp>
              <p:nvSpPr>
                <p:cNvPr id="72" name="Kombinationstegning 98">
                  <a:extLst>
                    <a:ext uri="{FF2B5EF4-FFF2-40B4-BE49-F238E27FC236}">
                      <a16:creationId xmlns:a16="http://schemas.microsoft.com/office/drawing/2014/main" id="{E8CADCAE-D3FC-4C58-9352-E97DDEBFF93C}"/>
                    </a:ext>
                  </a:extLst>
                </p:cNvPr>
                <p:cNvSpPr/>
                <p:nvPr/>
              </p:nvSpPr>
              <p:spPr>
                <a:xfrm>
                  <a:off x="6370608" y="3223259"/>
                  <a:ext cx="47047" cy="39124"/>
                </a:xfrm>
                <a:custGeom>
                  <a:avLst/>
                  <a:gdLst>
                    <a:gd name="connsiteX0" fmla="*/ 25429 w 47047"/>
                    <a:gd name="connsiteY0" fmla="*/ 39053 h 39124"/>
                    <a:gd name="connsiteX1" fmla="*/ 32096 w 47047"/>
                    <a:gd name="connsiteY1" fmla="*/ 38100 h 39124"/>
                    <a:gd name="connsiteX2" fmla="*/ 46384 w 47047"/>
                    <a:gd name="connsiteY2" fmla="*/ 18097 h 39124"/>
                    <a:gd name="connsiteX3" fmla="*/ 46384 w 47047"/>
                    <a:gd name="connsiteY3" fmla="*/ 18097 h 39124"/>
                    <a:gd name="connsiteX4" fmla="*/ 21619 w 47047"/>
                    <a:gd name="connsiteY4" fmla="*/ 0 h 39124"/>
                    <a:gd name="connsiteX5" fmla="*/ 14951 w 47047"/>
                    <a:gd name="connsiteY5" fmla="*/ 953 h 39124"/>
                    <a:gd name="connsiteX6" fmla="*/ 664 w 47047"/>
                    <a:gd name="connsiteY6" fmla="*/ 20955 h 39124"/>
                    <a:gd name="connsiteX7" fmla="*/ 664 w 47047"/>
                    <a:gd name="connsiteY7" fmla="*/ 20955 h 39124"/>
                    <a:gd name="connsiteX8" fmla="*/ 25429 w 47047"/>
                    <a:gd name="connsiteY8" fmla="*/ 39053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24">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28575" cap="flat">
                  <a:solidFill>
                    <a:schemeClr val="bg1"/>
                  </a:solidFill>
                  <a:prstDash val="solid"/>
                  <a:miter/>
                </a:ln>
              </p:spPr>
              <p:txBody>
                <a:bodyPr rtlCol="0" anchor="ctr"/>
                <a:lstStyle/>
                <a:p>
                  <a:endParaRPr lang="da-DK"/>
                </a:p>
              </p:txBody>
            </p:sp>
            <p:sp>
              <p:nvSpPr>
                <p:cNvPr id="73" name="Kombinationstegning 99">
                  <a:extLst>
                    <a:ext uri="{FF2B5EF4-FFF2-40B4-BE49-F238E27FC236}">
                      <a16:creationId xmlns:a16="http://schemas.microsoft.com/office/drawing/2014/main" id="{FE893404-75D4-4200-9BCB-C4371DEC68ED}"/>
                    </a:ext>
                  </a:extLst>
                </p:cNvPr>
                <p:cNvSpPr/>
                <p:nvPr/>
              </p:nvSpPr>
              <p:spPr>
                <a:xfrm>
                  <a:off x="6410325" y="3258502"/>
                  <a:ext cx="49233" cy="39124"/>
                </a:xfrm>
                <a:custGeom>
                  <a:avLst/>
                  <a:gdLst>
                    <a:gd name="connsiteX0" fmla="*/ 0 w 49233"/>
                    <a:gd name="connsiteY0" fmla="*/ 2857 h 39124"/>
                    <a:gd name="connsiteX1" fmla="*/ 4763 w 49233"/>
                    <a:gd name="connsiteY1" fmla="*/ 19050 h 39124"/>
                    <a:gd name="connsiteX2" fmla="*/ 32385 w 49233"/>
                    <a:gd name="connsiteY2" fmla="*/ 39053 h 39124"/>
                    <a:gd name="connsiteX3" fmla="*/ 32385 w 49233"/>
                    <a:gd name="connsiteY3" fmla="*/ 39053 h 39124"/>
                    <a:gd name="connsiteX4" fmla="*/ 48578 w 49233"/>
                    <a:gd name="connsiteY4" fmla="*/ 16192 h 39124"/>
                    <a:gd name="connsiteX5" fmla="*/ 43815 w 49233"/>
                    <a:gd name="connsiteY5" fmla="*/ 0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3" h="39124">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28575" cap="flat">
                  <a:solidFill>
                    <a:schemeClr val="bg1"/>
                  </a:solidFill>
                  <a:prstDash val="solid"/>
                  <a:miter/>
                </a:ln>
              </p:spPr>
              <p:txBody>
                <a:bodyPr rtlCol="0" anchor="ctr"/>
                <a:lstStyle/>
                <a:p>
                  <a:endParaRPr lang="da-DK"/>
                </a:p>
              </p:txBody>
            </p:sp>
            <p:sp>
              <p:nvSpPr>
                <p:cNvPr id="74" name="Kombinationstegning 100">
                  <a:extLst>
                    <a:ext uri="{FF2B5EF4-FFF2-40B4-BE49-F238E27FC236}">
                      <a16:creationId xmlns:a16="http://schemas.microsoft.com/office/drawing/2014/main" id="{137D6AF4-9579-456D-95CD-754A31D28756}"/>
                    </a:ext>
                  </a:extLst>
                </p:cNvPr>
                <p:cNvSpPr/>
                <p:nvPr/>
              </p:nvSpPr>
              <p:spPr>
                <a:xfrm>
                  <a:off x="6481762" y="3235642"/>
                  <a:ext cx="24765" cy="1904"/>
                </a:xfrm>
                <a:custGeom>
                  <a:avLst/>
                  <a:gdLst>
                    <a:gd name="connsiteX0" fmla="*/ 0 w 24765"/>
                    <a:gd name="connsiteY0" fmla="*/ 1905 h 1904"/>
                    <a:gd name="connsiteX1" fmla="*/ 24765 w 24765"/>
                    <a:gd name="connsiteY1" fmla="*/ 0 h 1904"/>
                  </a:gdLst>
                  <a:ahLst/>
                  <a:cxnLst>
                    <a:cxn ang="0">
                      <a:pos x="connsiteX0" y="connsiteY0"/>
                    </a:cxn>
                    <a:cxn ang="0">
                      <a:pos x="connsiteX1" y="connsiteY1"/>
                    </a:cxn>
                  </a:cxnLst>
                  <a:rect l="l" t="t" r="r" b="b"/>
                  <a:pathLst>
                    <a:path w="24765" h="1904">
                      <a:moveTo>
                        <a:pt x="0" y="1905"/>
                      </a:moveTo>
                      <a:lnTo>
                        <a:pt x="24765" y="0"/>
                      </a:lnTo>
                    </a:path>
                  </a:pathLst>
                </a:custGeom>
                <a:ln w="28575" cap="flat">
                  <a:solidFill>
                    <a:schemeClr val="bg1"/>
                  </a:solidFill>
                  <a:prstDash val="solid"/>
                  <a:miter/>
                </a:ln>
              </p:spPr>
              <p:txBody>
                <a:bodyPr rtlCol="0" anchor="ctr"/>
                <a:lstStyle/>
                <a:p>
                  <a:endParaRPr lang="da-DK"/>
                </a:p>
              </p:txBody>
            </p:sp>
            <p:sp>
              <p:nvSpPr>
                <p:cNvPr id="75" name="Kombinationstegning 101">
                  <a:extLst>
                    <a:ext uri="{FF2B5EF4-FFF2-40B4-BE49-F238E27FC236}">
                      <a16:creationId xmlns:a16="http://schemas.microsoft.com/office/drawing/2014/main" id="{94617C9A-7CA5-43BF-AF07-B375A4592CCE}"/>
                    </a:ext>
                  </a:extLst>
                </p:cNvPr>
                <p:cNvSpPr/>
                <p:nvPr/>
              </p:nvSpPr>
              <p:spPr>
                <a:xfrm>
                  <a:off x="6528435" y="3164205"/>
                  <a:ext cx="1905" cy="18097"/>
                </a:xfrm>
                <a:custGeom>
                  <a:avLst/>
                  <a:gdLst>
                    <a:gd name="connsiteX0" fmla="*/ 1905 w 1905"/>
                    <a:gd name="connsiteY0" fmla="*/ 0 h 18097"/>
                    <a:gd name="connsiteX1" fmla="*/ 0 w 1905"/>
                    <a:gd name="connsiteY1" fmla="*/ 18098 h 18097"/>
                  </a:gdLst>
                  <a:ahLst/>
                  <a:cxnLst>
                    <a:cxn ang="0">
                      <a:pos x="connsiteX0" y="connsiteY0"/>
                    </a:cxn>
                    <a:cxn ang="0">
                      <a:pos x="connsiteX1" y="connsiteY1"/>
                    </a:cxn>
                  </a:cxnLst>
                  <a:rect l="l" t="t" r="r" b="b"/>
                  <a:pathLst>
                    <a:path w="1905" h="18097">
                      <a:moveTo>
                        <a:pt x="1905" y="0"/>
                      </a:moveTo>
                      <a:lnTo>
                        <a:pt x="0" y="18098"/>
                      </a:lnTo>
                    </a:path>
                  </a:pathLst>
                </a:custGeom>
                <a:ln w="28575" cap="flat">
                  <a:solidFill>
                    <a:schemeClr val="bg1"/>
                  </a:solidFill>
                  <a:prstDash val="solid"/>
                  <a:miter/>
                </a:ln>
              </p:spPr>
              <p:txBody>
                <a:bodyPr rtlCol="0" anchor="ctr"/>
                <a:lstStyle/>
                <a:p>
                  <a:endParaRPr lang="da-DK"/>
                </a:p>
              </p:txBody>
            </p:sp>
            <p:sp>
              <p:nvSpPr>
                <p:cNvPr id="76" name="Kombinationstegning 103">
                  <a:extLst>
                    <a:ext uri="{FF2B5EF4-FFF2-40B4-BE49-F238E27FC236}">
                      <a16:creationId xmlns:a16="http://schemas.microsoft.com/office/drawing/2014/main" id="{D92F7637-98E9-4886-A9F3-9A97988BDEC5}"/>
                    </a:ext>
                  </a:extLst>
                </p:cNvPr>
                <p:cNvSpPr/>
                <p:nvPr/>
              </p:nvSpPr>
              <p:spPr>
                <a:xfrm>
                  <a:off x="6509098" y="3152775"/>
                  <a:ext cx="50479" cy="94369"/>
                </a:xfrm>
                <a:custGeom>
                  <a:avLst/>
                  <a:gdLst>
                    <a:gd name="connsiteX0" fmla="*/ 30766 w 50479"/>
                    <a:gd name="connsiteY0" fmla="*/ 0 h 94369"/>
                    <a:gd name="connsiteX1" fmla="*/ 49816 w 50479"/>
                    <a:gd name="connsiteY1" fmla="*/ 73343 h 94369"/>
                    <a:gd name="connsiteX2" fmla="*/ 35529 w 50479"/>
                    <a:gd name="connsiteY2" fmla="*/ 94297 h 94369"/>
                    <a:gd name="connsiteX3" fmla="*/ 35529 w 50479"/>
                    <a:gd name="connsiteY3" fmla="*/ 94297 h 94369"/>
                    <a:gd name="connsiteX4" fmla="*/ 10764 w 50479"/>
                    <a:gd name="connsiteY4" fmla="*/ 76200 h 94369"/>
                    <a:gd name="connsiteX5" fmla="*/ 1239 w 50479"/>
                    <a:gd name="connsiteY5" fmla="*/ 40005 h 94369"/>
                    <a:gd name="connsiteX6" fmla="*/ 8858 w 50479"/>
                    <a:gd name="connsiteY6" fmla="*/ 17145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9" h="94369">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28575" cap="flat">
                  <a:solidFill>
                    <a:schemeClr val="bg1"/>
                  </a:solidFill>
                  <a:prstDash val="solid"/>
                  <a:miter/>
                </a:ln>
              </p:spPr>
              <p:txBody>
                <a:bodyPr rtlCol="0" anchor="ctr"/>
                <a:lstStyle/>
                <a:p>
                  <a:endParaRPr lang="da-DK"/>
                </a:p>
              </p:txBody>
            </p:sp>
            <p:sp>
              <p:nvSpPr>
                <p:cNvPr id="77" name="Kombinationstegning 104">
                  <a:extLst>
                    <a:ext uri="{FF2B5EF4-FFF2-40B4-BE49-F238E27FC236}">
                      <a16:creationId xmlns:a16="http://schemas.microsoft.com/office/drawing/2014/main" id="{8A4834C5-DDFE-46E4-9C8E-EAD3B430B42D}"/>
                    </a:ext>
                  </a:extLst>
                </p:cNvPr>
                <p:cNvSpPr/>
                <p:nvPr/>
              </p:nvSpPr>
              <p:spPr>
                <a:xfrm>
                  <a:off x="6293167" y="3165157"/>
                  <a:ext cx="11429" cy="17145"/>
                </a:xfrm>
                <a:custGeom>
                  <a:avLst/>
                  <a:gdLst>
                    <a:gd name="connsiteX0" fmla="*/ 0 w 11429"/>
                    <a:gd name="connsiteY0" fmla="*/ 0 h 17145"/>
                    <a:gd name="connsiteX1" fmla="*/ 11430 w 11429"/>
                    <a:gd name="connsiteY1" fmla="*/ 17145 h 17145"/>
                  </a:gdLst>
                  <a:ahLst/>
                  <a:cxnLst>
                    <a:cxn ang="0">
                      <a:pos x="connsiteX0" y="connsiteY0"/>
                    </a:cxn>
                    <a:cxn ang="0">
                      <a:pos x="connsiteX1" y="connsiteY1"/>
                    </a:cxn>
                  </a:cxnLst>
                  <a:rect l="l" t="t" r="r" b="b"/>
                  <a:pathLst>
                    <a:path w="11429" h="17145">
                      <a:moveTo>
                        <a:pt x="0" y="0"/>
                      </a:moveTo>
                      <a:lnTo>
                        <a:pt x="11430" y="17145"/>
                      </a:lnTo>
                    </a:path>
                  </a:pathLst>
                </a:custGeom>
                <a:ln w="28575" cap="flat">
                  <a:solidFill>
                    <a:schemeClr val="bg1"/>
                  </a:solidFill>
                  <a:prstDash val="solid"/>
                  <a:miter/>
                </a:ln>
              </p:spPr>
              <p:txBody>
                <a:bodyPr rtlCol="0" anchor="ctr"/>
                <a:lstStyle/>
                <a:p>
                  <a:endParaRPr lang="da-DK"/>
                </a:p>
              </p:txBody>
            </p:sp>
            <p:sp>
              <p:nvSpPr>
                <p:cNvPr id="78" name="Kombinationstegning 105">
                  <a:extLst>
                    <a:ext uri="{FF2B5EF4-FFF2-40B4-BE49-F238E27FC236}">
                      <a16:creationId xmlns:a16="http://schemas.microsoft.com/office/drawing/2014/main" id="{7F7798F5-0D00-4EC3-B2FE-17475D31C33E}"/>
                    </a:ext>
                  </a:extLst>
                </p:cNvPr>
                <p:cNvSpPr/>
                <p:nvPr/>
              </p:nvSpPr>
              <p:spPr>
                <a:xfrm>
                  <a:off x="6276975" y="3170872"/>
                  <a:ext cx="58766" cy="91512"/>
                </a:xfrm>
                <a:custGeom>
                  <a:avLst/>
                  <a:gdLst>
                    <a:gd name="connsiteX0" fmla="*/ 0 w 58766"/>
                    <a:gd name="connsiteY0" fmla="*/ 0 h 91512"/>
                    <a:gd name="connsiteX1" fmla="*/ 19050 w 58766"/>
                    <a:gd name="connsiteY1" fmla="*/ 73343 h 91512"/>
                    <a:gd name="connsiteX2" fmla="*/ 43815 w 58766"/>
                    <a:gd name="connsiteY2" fmla="*/ 91440 h 91512"/>
                    <a:gd name="connsiteX3" fmla="*/ 43815 w 58766"/>
                    <a:gd name="connsiteY3" fmla="*/ 91440 h 91512"/>
                    <a:gd name="connsiteX4" fmla="*/ 58103 w 58766"/>
                    <a:gd name="connsiteY4" fmla="*/ 70485 h 91512"/>
                    <a:gd name="connsiteX5" fmla="*/ 48578 w 58766"/>
                    <a:gd name="connsiteY5" fmla="*/ 34290 h 91512"/>
                    <a:gd name="connsiteX6" fmla="*/ 29528 w 58766"/>
                    <a:gd name="connsiteY6" fmla="*/ 13335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6" h="91512">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28575" cap="flat">
                  <a:solidFill>
                    <a:schemeClr val="bg1"/>
                  </a:solidFill>
                  <a:prstDash val="solid"/>
                  <a:miter/>
                </a:ln>
              </p:spPr>
              <p:txBody>
                <a:bodyPr rtlCol="0" anchor="ctr"/>
                <a:lstStyle/>
                <a:p>
                  <a:endParaRPr lang="da-DK"/>
                </a:p>
              </p:txBody>
            </p:sp>
            <p:sp>
              <p:nvSpPr>
                <p:cNvPr id="79" name="Kombinationstegning 106">
                  <a:extLst>
                    <a:ext uri="{FF2B5EF4-FFF2-40B4-BE49-F238E27FC236}">
                      <a16:creationId xmlns:a16="http://schemas.microsoft.com/office/drawing/2014/main" id="{E5B039FD-837B-4F64-8F11-13FA7C2E8DAE}"/>
                    </a:ext>
                  </a:extLst>
                </p:cNvPr>
                <p:cNvSpPr/>
                <p:nvPr/>
              </p:nvSpPr>
              <p:spPr>
                <a:xfrm>
                  <a:off x="6347460" y="3245167"/>
                  <a:ext cx="24765" cy="952"/>
                </a:xfrm>
                <a:custGeom>
                  <a:avLst/>
                  <a:gdLst>
                    <a:gd name="connsiteX0" fmla="*/ 0 w 24765"/>
                    <a:gd name="connsiteY0" fmla="*/ 952 h 952"/>
                    <a:gd name="connsiteX1" fmla="*/ 24765 w 24765"/>
                    <a:gd name="connsiteY1" fmla="*/ 0 h 952"/>
                  </a:gdLst>
                  <a:ahLst/>
                  <a:cxnLst>
                    <a:cxn ang="0">
                      <a:pos x="connsiteX0" y="connsiteY0"/>
                    </a:cxn>
                    <a:cxn ang="0">
                      <a:pos x="connsiteX1" y="connsiteY1"/>
                    </a:cxn>
                  </a:cxnLst>
                  <a:rect l="l" t="t" r="r" b="b"/>
                  <a:pathLst>
                    <a:path w="24765" h="952">
                      <a:moveTo>
                        <a:pt x="0" y="952"/>
                      </a:moveTo>
                      <a:lnTo>
                        <a:pt x="24765" y="0"/>
                      </a:lnTo>
                    </a:path>
                  </a:pathLst>
                </a:custGeom>
                <a:ln w="28575" cap="flat">
                  <a:solidFill>
                    <a:schemeClr val="bg1"/>
                  </a:solidFill>
                  <a:prstDash val="solid"/>
                  <a:miter/>
                </a:ln>
              </p:spPr>
              <p:txBody>
                <a:bodyPr rtlCol="0" anchor="ctr"/>
                <a:lstStyle/>
                <a:p>
                  <a:endParaRPr lang="da-DK"/>
                </a:p>
              </p:txBody>
            </p:sp>
            <p:sp>
              <p:nvSpPr>
                <p:cNvPr id="80" name="Kombinationstegning 107">
                  <a:extLst>
                    <a:ext uri="{FF2B5EF4-FFF2-40B4-BE49-F238E27FC236}">
                      <a16:creationId xmlns:a16="http://schemas.microsoft.com/office/drawing/2014/main" id="{91D181B6-F483-48F6-8AED-AA99754692B7}"/>
                    </a:ext>
                  </a:extLst>
                </p:cNvPr>
                <p:cNvSpPr/>
                <p:nvPr/>
              </p:nvSpPr>
              <p:spPr>
                <a:xfrm>
                  <a:off x="6306502" y="3267075"/>
                  <a:ext cx="245483" cy="116440"/>
                </a:xfrm>
                <a:custGeom>
                  <a:avLst/>
                  <a:gdLst>
                    <a:gd name="connsiteX0" fmla="*/ 241935 w 245483"/>
                    <a:gd name="connsiteY0" fmla="*/ 2857 h 116440"/>
                    <a:gd name="connsiteX1" fmla="*/ 162878 w 245483"/>
                    <a:gd name="connsiteY1" fmla="*/ 116205 h 116440"/>
                    <a:gd name="connsiteX2" fmla="*/ 160020 w 245483"/>
                    <a:gd name="connsiteY2" fmla="*/ 116205 h 116440"/>
                    <a:gd name="connsiteX3" fmla="*/ 24765 w 245483"/>
                    <a:gd name="connsiteY3" fmla="*/ 18097 h 116440"/>
                    <a:gd name="connsiteX4" fmla="*/ 0 w 245483"/>
                    <a:gd name="connsiteY4" fmla="*/ 0 h 11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3" h="11644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28575" cap="flat">
                  <a:solidFill>
                    <a:schemeClr val="bg1"/>
                  </a:solidFill>
                  <a:prstDash val="solid"/>
                  <a:miter/>
                </a:ln>
              </p:spPr>
              <p:txBody>
                <a:bodyPr rtlCol="0" anchor="ctr"/>
                <a:lstStyle/>
                <a:p>
                  <a:endParaRPr lang="da-DK"/>
                </a:p>
              </p:txBody>
            </p:sp>
          </p:grpSp>
          <p:sp>
            <p:nvSpPr>
              <p:cNvPr id="67" name="Kombinationstegning 108">
                <a:extLst>
                  <a:ext uri="{FF2B5EF4-FFF2-40B4-BE49-F238E27FC236}">
                    <a16:creationId xmlns:a16="http://schemas.microsoft.com/office/drawing/2014/main" id="{9C00FB0A-D5BB-4310-85E0-91F2AC8D21F2}"/>
                  </a:ext>
                </a:extLst>
              </p:cNvPr>
              <p:cNvSpPr/>
              <p:nvPr/>
            </p:nvSpPr>
            <p:spPr>
              <a:xfrm>
                <a:off x="6419850" y="3327082"/>
                <a:ext cx="58102" cy="24837"/>
              </a:xfrm>
              <a:custGeom>
                <a:avLst/>
                <a:gdLst>
                  <a:gd name="connsiteX0" fmla="*/ 58103 w 58102"/>
                  <a:gd name="connsiteY0" fmla="*/ 0 h 24837"/>
                  <a:gd name="connsiteX1" fmla="*/ 35243 w 58102"/>
                  <a:gd name="connsiteY1" fmla="*/ 24765 h 24837"/>
                  <a:gd name="connsiteX2" fmla="*/ 0 w 58102"/>
                  <a:gd name="connsiteY2" fmla="*/ 4763 h 24837"/>
                </a:gdLst>
                <a:ahLst/>
                <a:cxnLst>
                  <a:cxn ang="0">
                    <a:pos x="connsiteX0" y="connsiteY0"/>
                  </a:cxn>
                  <a:cxn ang="0">
                    <a:pos x="connsiteX1" y="connsiteY1"/>
                  </a:cxn>
                  <a:cxn ang="0">
                    <a:pos x="connsiteX2" y="connsiteY2"/>
                  </a:cxn>
                </a:cxnLst>
                <a:rect l="l" t="t" r="r" b="b"/>
                <a:pathLst>
                  <a:path w="58102" h="24837">
                    <a:moveTo>
                      <a:pt x="58103" y="0"/>
                    </a:moveTo>
                    <a:cubicBezTo>
                      <a:pt x="58103" y="13335"/>
                      <a:pt x="48578" y="23813"/>
                      <a:pt x="35243" y="24765"/>
                    </a:cubicBezTo>
                    <a:cubicBezTo>
                      <a:pt x="21907" y="25718"/>
                      <a:pt x="7620" y="17145"/>
                      <a:pt x="0" y="4763"/>
                    </a:cubicBezTo>
                  </a:path>
                </a:pathLst>
              </a:custGeom>
              <a:noFill/>
              <a:ln w="28575" cap="flat">
                <a:solidFill>
                  <a:schemeClr val="bg1"/>
                </a:solidFill>
                <a:prstDash val="solid"/>
                <a:miter/>
              </a:ln>
            </p:spPr>
            <p:txBody>
              <a:bodyPr rtlCol="0" anchor="ctr"/>
              <a:lstStyle/>
              <a:p>
                <a:endParaRPr lang="da-DK"/>
              </a:p>
            </p:txBody>
          </p:sp>
          <p:sp>
            <p:nvSpPr>
              <p:cNvPr id="68" name="Kombinationstegning 109">
                <a:extLst>
                  <a:ext uri="{FF2B5EF4-FFF2-40B4-BE49-F238E27FC236}">
                    <a16:creationId xmlns:a16="http://schemas.microsoft.com/office/drawing/2014/main" id="{361BC258-055E-4110-927D-7A9BDFAC0D32}"/>
                  </a:ext>
                </a:extLst>
              </p:cNvPr>
              <p:cNvSpPr/>
              <p:nvPr/>
            </p:nvSpPr>
            <p:spPr>
              <a:xfrm>
                <a:off x="6359842" y="3193732"/>
                <a:ext cx="16192" cy="12382"/>
              </a:xfrm>
              <a:custGeom>
                <a:avLst/>
                <a:gdLst>
                  <a:gd name="connsiteX0" fmla="*/ 0 w 16192"/>
                  <a:gd name="connsiteY0" fmla="*/ 12383 h 12382"/>
                  <a:gd name="connsiteX1" fmla="*/ 16192 w 16192"/>
                  <a:gd name="connsiteY1" fmla="*/ 0 h 12382"/>
                </a:gdLst>
                <a:ahLst/>
                <a:cxnLst>
                  <a:cxn ang="0">
                    <a:pos x="connsiteX0" y="connsiteY0"/>
                  </a:cxn>
                  <a:cxn ang="0">
                    <a:pos x="connsiteX1" y="connsiteY1"/>
                  </a:cxn>
                </a:cxnLst>
                <a:rect l="l" t="t" r="r" b="b"/>
                <a:pathLst>
                  <a:path w="16192" h="12382">
                    <a:moveTo>
                      <a:pt x="0" y="12383"/>
                    </a:moveTo>
                    <a:cubicBezTo>
                      <a:pt x="4763" y="7620"/>
                      <a:pt x="10477" y="2858"/>
                      <a:pt x="16192" y="0"/>
                    </a:cubicBezTo>
                  </a:path>
                </a:pathLst>
              </a:custGeom>
              <a:noFill/>
              <a:ln w="28575" cap="flat">
                <a:solidFill>
                  <a:schemeClr val="bg1"/>
                </a:solidFill>
                <a:prstDash val="solid"/>
                <a:miter/>
              </a:ln>
            </p:spPr>
            <p:txBody>
              <a:bodyPr rtlCol="0" anchor="ctr"/>
              <a:lstStyle/>
              <a:p>
                <a:endParaRPr lang="da-DK"/>
              </a:p>
            </p:txBody>
          </p:sp>
          <p:sp>
            <p:nvSpPr>
              <p:cNvPr id="69" name="Kombinationstegning 110">
                <a:extLst>
                  <a:ext uri="{FF2B5EF4-FFF2-40B4-BE49-F238E27FC236}">
                    <a16:creationId xmlns:a16="http://schemas.microsoft.com/office/drawing/2014/main" id="{94D4FDD7-06C8-4302-993B-EE7EFB71C263}"/>
                  </a:ext>
                </a:extLst>
              </p:cNvPr>
              <p:cNvSpPr/>
              <p:nvPr/>
            </p:nvSpPr>
            <p:spPr>
              <a:xfrm>
                <a:off x="6434137" y="3182302"/>
                <a:ext cx="20955" cy="8572"/>
              </a:xfrm>
              <a:custGeom>
                <a:avLst/>
                <a:gdLst>
                  <a:gd name="connsiteX0" fmla="*/ 0 w 20955"/>
                  <a:gd name="connsiteY0" fmla="*/ 0 h 8572"/>
                  <a:gd name="connsiteX1" fmla="*/ 20955 w 20955"/>
                  <a:gd name="connsiteY1" fmla="*/ 8572 h 8572"/>
                </a:gdLst>
                <a:ahLst/>
                <a:cxnLst>
                  <a:cxn ang="0">
                    <a:pos x="connsiteX0" y="connsiteY0"/>
                  </a:cxn>
                  <a:cxn ang="0">
                    <a:pos x="connsiteX1" y="connsiteY1"/>
                  </a:cxn>
                </a:cxnLst>
                <a:rect l="l" t="t" r="r" b="b"/>
                <a:pathLst>
                  <a:path w="20955" h="8572">
                    <a:moveTo>
                      <a:pt x="0" y="0"/>
                    </a:moveTo>
                    <a:cubicBezTo>
                      <a:pt x="6668" y="3810"/>
                      <a:pt x="14288" y="6667"/>
                      <a:pt x="20955" y="8572"/>
                    </a:cubicBezTo>
                  </a:path>
                </a:pathLst>
              </a:custGeom>
              <a:noFill/>
              <a:ln w="28575" cap="flat">
                <a:solidFill>
                  <a:schemeClr val="bg1"/>
                </a:solidFill>
                <a:prstDash val="solid"/>
                <a:miter/>
              </a:ln>
            </p:spPr>
            <p:txBody>
              <a:bodyPr rtlCol="0" anchor="ctr"/>
              <a:lstStyle/>
              <a:p>
                <a:endParaRPr lang="da-DK"/>
              </a:p>
            </p:txBody>
          </p:sp>
        </p:grpSp>
        <p:sp>
          <p:nvSpPr>
            <p:cNvPr id="27" name="Kombinationstegning 111">
              <a:extLst>
                <a:ext uri="{FF2B5EF4-FFF2-40B4-BE49-F238E27FC236}">
                  <a16:creationId xmlns:a16="http://schemas.microsoft.com/office/drawing/2014/main" id="{8F2C639C-4059-4B8E-9D7A-5A2DD84C65C8}"/>
                </a:ext>
              </a:extLst>
            </p:cNvPr>
            <p:cNvSpPr/>
            <p:nvPr/>
          </p:nvSpPr>
          <p:spPr>
            <a:xfrm>
              <a:off x="6082665" y="2917507"/>
              <a:ext cx="180975" cy="89535"/>
            </a:xfrm>
            <a:custGeom>
              <a:avLst/>
              <a:gdLst>
                <a:gd name="connsiteX0" fmla="*/ 0 w 180975"/>
                <a:gd name="connsiteY0" fmla="*/ 0 h 89535"/>
                <a:gd name="connsiteX1" fmla="*/ 180975 w 180975"/>
                <a:gd name="connsiteY1" fmla="*/ 89535 h 89535"/>
              </a:gdLst>
              <a:ahLst/>
              <a:cxnLst>
                <a:cxn ang="0">
                  <a:pos x="connsiteX0" y="connsiteY0"/>
                </a:cxn>
                <a:cxn ang="0">
                  <a:pos x="connsiteX1" y="connsiteY1"/>
                </a:cxn>
              </a:cxnLst>
              <a:rect l="l" t="t" r="r" b="b"/>
              <a:pathLst>
                <a:path w="180975" h="89535">
                  <a:moveTo>
                    <a:pt x="0" y="0"/>
                  </a:moveTo>
                  <a:cubicBezTo>
                    <a:pt x="71438" y="6668"/>
                    <a:pt x="134302" y="39053"/>
                    <a:pt x="180975" y="89535"/>
                  </a:cubicBezTo>
                </a:path>
              </a:pathLst>
            </a:custGeom>
            <a:noFill/>
            <a:ln w="28575" cap="flat">
              <a:solidFill>
                <a:schemeClr val="bg1"/>
              </a:solidFill>
              <a:prstDash val="solid"/>
              <a:miter/>
            </a:ln>
          </p:spPr>
          <p:txBody>
            <a:bodyPr rtlCol="0" anchor="ctr"/>
            <a:lstStyle/>
            <a:p>
              <a:endParaRPr lang="da-DK"/>
            </a:p>
          </p:txBody>
        </p:sp>
        <p:sp>
          <p:nvSpPr>
            <p:cNvPr id="28" name="Kombinationstegning 112">
              <a:extLst>
                <a:ext uri="{FF2B5EF4-FFF2-40B4-BE49-F238E27FC236}">
                  <a16:creationId xmlns:a16="http://schemas.microsoft.com/office/drawing/2014/main" id="{E116C42F-BCB1-4CE2-B9C0-633B57A3E85B}"/>
                </a:ext>
              </a:extLst>
            </p:cNvPr>
            <p:cNvSpPr/>
            <p:nvPr/>
          </p:nvSpPr>
          <p:spPr>
            <a:xfrm>
              <a:off x="5735002" y="2917507"/>
              <a:ext cx="254317" cy="383857"/>
            </a:xfrm>
            <a:custGeom>
              <a:avLst/>
              <a:gdLst>
                <a:gd name="connsiteX0" fmla="*/ 254317 w 254317"/>
                <a:gd name="connsiteY0" fmla="*/ 0 h 383857"/>
                <a:gd name="connsiteX1" fmla="*/ 0 w 254317"/>
                <a:gd name="connsiteY1" fmla="*/ 278130 h 383857"/>
                <a:gd name="connsiteX2" fmla="*/ 0 w 254317"/>
                <a:gd name="connsiteY2" fmla="*/ 383858 h 383857"/>
              </a:gdLst>
              <a:ahLst/>
              <a:cxnLst>
                <a:cxn ang="0">
                  <a:pos x="connsiteX0" y="connsiteY0"/>
                </a:cxn>
                <a:cxn ang="0">
                  <a:pos x="connsiteX1" y="connsiteY1"/>
                </a:cxn>
                <a:cxn ang="0">
                  <a:pos x="connsiteX2" y="connsiteY2"/>
                </a:cxn>
              </a:cxnLst>
              <a:rect l="l" t="t" r="r" b="b"/>
              <a:pathLst>
                <a:path w="254317" h="383857">
                  <a:moveTo>
                    <a:pt x="254317" y="0"/>
                  </a:moveTo>
                  <a:cubicBezTo>
                    <a:pt x="112395" y="12383"/>
                    <a:pt x="0" y="132398"/>
                    <a:pt x="0" y="278130"/>
                  </a:cubicBezTo>
                  <a:cubicBezTo>
                    <a:pt x="0" y="307658"/>
                    <a:pt x="0" y="354330"/>
                    <a:pt x="0" y="383858"/>
                  </a:cubicBezTo>
                </a:path>
              </a:pathLst>
            </a:custGeom>
            <a:noFill/>
            <a:ln w="28575" cap="flat">
              <a:solidFill>
                <a:schemeClr val="bg1"/>
              </a:solidFill>
              <a:prstDash val="solid"/>
              <a:miter/>
            </a:ln>
          </p:spPr>
          <p:txBody>
            <a:bodyPr rtlCol="0" anchor="ctr"/>
            <a:lstStyle/>
            <a:p>
              <a:endParaRPr lang="da-DK"/>
            </a:p>
          </p:txBody>
        </p:sp>
        <p:sp>
          <p:nvSpPr>
            <p:cNvPr id="29" name="Kombinationstegning 113">
              <a:extLst>
                <a:ext uri="{FF2B5EF4-FFF2-40B4-BE49-F238E27FC236}">
                  <a16:creationId xmlns:a16="http://schemas.microsoft.com/office/drawing/2014/main" id="{BB0B27DB-393B-4C7E-B687-73533974C32F}"/>
                </a:ext>
              </a:extLst>
            </p:cNvPr>
            <p:cNvSpPr/>
            <p:nvPr/>
          </p:nvSpPr>
          <p:spPr>
            <a:xfrm>
              <a:off x="6098857" y="3168967"/>
              <a:ext cx="65722" cy="9525"/>
            </a:xfrm>
            <a:custGeom>
              <a:avLst/>
              <a:gdLst>
                <a:gd name="connsiteX0" fmla="*/ 0 w 65722"/>
                <a:gd name="connsiteY0" fmla="*/ 0 h 9525"/>
                <a:gd name="connsiteX1" fmla="*/ 65722 w 65722"/>
                <a:gd name="connsiteY1" fmla="*/ 9525 h 9525"/>
              </a:gdLst>
              <a:ahLst/>
              <a:cxnLst>
                <a:cxn ang="0">
                  <a:pos x="connsiteX0" y="connsiteY0"/>
                </a:cxn>
                <a:cxn ang="0">
                  <a:pos x="connsiteX1" y="connsiteY1"/>
                </a:cxn>
              </a:cxnLst>
              <a:rect l="l" t="t" r="r" b="b"/>
              <a:pathLst>
                <a:path w="65722" h="9525">
                  <a:moveTo>
                    <a:pt x="0" y="0"/>
                  </a:moveTo>
                  <a:cubicBezTo>
                    <a:pt x="21908" y="3810"/>
                    <a:pt x="43815" y="7620"/>
                    <a:pt x="65722" y="9525"/>
                  </a:cubicBezTo>
                </a:path>
              </a:pathLst>
            </a:custGeom>
            <a:noFill/>
            <a:ln w="28575" cap="flat">
              <a:solidFill>
                <a:schemeClr val="bg1"/>
              </a:solidFill>
              <a:prstDash val="solid"/>
              <a:miter/>
            </a:ln>
          </p:spPr>
          <p:txBody>
            <a:bodyPr rtlCol="0" anchor="ctr"/>
            <a:lstStyle/>
            <a:p>
              <a:endParaRPr lang="da-DK"/>
            </a:p>
          </p:txBody>
        </p:sp>
        <p:sp>
          <p:nvSpPr>
            <p:cNvPr id="30" name="Kombinationstegning 114">
              <a:extLst>
                <a:ext uri="{FF2B5EF4-FFF2-40B4-BE49-F238E27FC236}">
                  <a16:creationId xmlns:a16="http://schemas.microsoft.com/office/drawing/2014/main" id="{30B5B1AE-D12A-4316-9382-B1FA5CD681BE}"/>
                </a:ext>
              </a:extLst>
            </p:cNvPr>
            <p:cNvSpPr/>
            <p:nvPr/>
          </p:nvSpPr>
          <p:spPr>
            <a:xfrm>
              <a:off x="5835967" y="3168967"/>
              <a:ext cx="120015" cy="12382"/>
            </a:xfrm>
            <a:custGeom>
              <a:avLst/>
              <a:gdLst>
                <a:gd name="connsiteX0" fmla="*/ 120015 w 120015"/>
                <a:gd name="connsiteY0" fmla="*/ 0 h 12382"/>
                <a:gd name="connsiteX1" fmla="*/ 0 w 120015"/>
                <a:gd name="connsiteY1" fmla="*/ 12382 h 12382"/>
              </a:gdLst>
              <a:ahLst/>
              <a:cxnLst>
                <a:cxn ang="0">
                  <a:pos x="connsiteX0" y="connsiteY0"/>
                </a:cxn>
                <a:cxn ang="0">
                  <a:pos x="connsiteX1" y="connsiteY1"/>
                </a:cxn>
              </a:cxnLst>
              <a:rect l="l" t="t" r="r" b="b"/>
              <a:pathLst>
                <a:path w="120015" h="12382">
                  <a:moveTo>
                    <a:pt x="120015" y="0"/>
                  </a:moveTo>
                  <a:cubicBezTo>
                    <a:pt x="80963" y="7620"/>
                    <a:pt x="40005" y="11430"/>
                    <a:pt x="0" y="12382"/>
                  </a:cubicBezTo>
                </a:path>
              </a:pathLst>
            </a:custGeom>
            <a:noFill/>
            <a:ln w="28575" cap="flat">
              <a:solidFill>
                <a:schemeClr val="bg1"/>
              </a:solidFill>
              <a:prstDash val="solid"/>
              <a:miter/>
            </a:ln>
          </p:spPr>
          <p:txBody>
            <a:bodyPr rtlCol="0" anchor="ctr"/>
            <a:lstStyle/>
            <a:p>
              <a:endParaRPr lang="da-DK"/>
            </a:p>
          </p:txBody>
        </p:sp>
        <p:sp>
          <p:nvSpPr>
            <p:cNvPr id="31" name="Kombinationstegning 115">
              <a:extLst>
                <a:ext uri="{FF2B5EF4-FFF2-40B4-BE49-F238E27FC236}">
                  <a16:creationId xmlns:a16="http://schemas.microsoft.com/office/drawing/2014/main" id="{4F018737-141F-481E-AB64-3216DB675D7A}"/>
                </a:ext>
              </a:extLst>
            </p:cNvPr>
            <p:cNvSpPr/>
            <p:nvPr/>
          </p:nvSpPr>
          <p:spPr>
            <a:xfrm>
              <a:off x="6856094" y="2559848"/>
              <a:ext cx="34290" cy="22379"/>
            </a:xfrm>
            <a:custGeom>
              <a:avLst/>
              <a:gdLst>
                <a:gd name="connsiteX0" fmla="*/ 0 w 34290"/>
                <a:gd name="connsiteY0" fmla="*/ 22379 h 22379"/>
                <a:gd name="connsiteX1" fmla="*/ 34290 w 34290"/>
                <a:gd name="connsiteY1" fmla="*/ 472 h 22379"/>
              </a:gdLst>
              <a:ahLst/>
              <a:cxnLst>
                <a:cxn ang="0">
                  <a:pos x="connsiteX0" y="connsiteY0"/>
                </a:cxn>
                <a:cxn ang="0">
                  <a:pos x="connsiteX1" y="connsiteY1"/>
                </a:cxn>
              </a:cxnLst>
              <a:rect l="l" t="t" r="r" b="b"/>
              <a:pathLst>
                <a:path w="34290" h="22379">
                  <a:moveTo>
                    <a:pt x="0" y="22379"/>
                  </a:moveTo>
                  <a:cubicBezTo>
                    <a:pt x="3810" y="8092"/>
                    <a:pt x="20003" y="-2386"/>
                    <a:pt x="34290" y="472"/>
                  </a:cubicBezTo>
                </a:path>
              </a:pathLst>
            </a:custGeom>
            <a:noFill/>
            <a:ln w="28575" cap="flat">
              <a:solidFill>
                <a:schemeClr val="bg1"/>
              </a:solidFill>
              <a:prstDash val="solid"/>
              <a:miter/>
            </a:ln>
          </p:spPr>
          <p:txBody>
            <a:bodyPr rtlCol="0" anchor="ctr"/>
            <a:lstStyle/>
            <a:p>
              <a:endParaRPr lang="da-DK"/>
            </a:p>
          </p:txBody>
        </p:sp>
        <p:sp>
          <p:nvSpPr>
            <p:cNvPr id="32" name="Kombinationstegning 130">
              <a:extLst>
                <a:ext uri="{FF2B5EF4-FFF2-40B4-BE49-F238E27FC236}">
                  <a16:creationId xmlns:a16="http://schemas.microsoft.com/office/drawing/2014/main" id="{6A71DCB4-B10B-45D1-9EFF-BF4B2A83EEFC}"/>
                </a:ext>
              </a:extLst>
            </p:cNvPr>
            <p:cNvSpPr/>
            <p:nvPr/>
          </p:nvSpPr>
          <p:spPr>
            <a:xfrm>
              <a:off x="4852987" y="3198494"/>
              <a:ext cx="253365" cy="247650"/>
            </a:xfrm>
            <a:custGeom>
              <a:avLst/>
              <a:gdLst>
                <a:gd name="connsiteX0" fmla="*/ 0 w 253365"/>
                <a:gd name="connsiteY0" fmla="*/ 0 h 247650"/>
                <a:gd name="connsiteX1" fmla="*/ 0 w 253365"/>
                <a:gd name="connsiteY1" fmla="*/ 200025 h 247650"/>
                <a:gd name="connsiteX2" fmla="*/ 23813 w 253365"/>
                <a:gd name="connsiteY2" fmla="*/ 223838 h 247650"/>
                <a:gd name="connsiteX3" fmla="*/ 253365 w 253365"/>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53365" h="247650">
                  <a:moveTo>
                    <a:pt x="0" y="0"/>
                  </a:moveTo>
                  <a:lnTo>
                    <a:pt x="0" y="200025"/>
                  </a:lnTo>
                  <a:cubicBezTo>
                    <a:pt x="0" y="213360"/>
                    <a:pt x="6667" y="220980"/>
                    <a:pt x="23813" y="223838"/>
                  </a:cubicBezTo>
                  <a:cubicBezTo>
                    <a:pt x="41910" y="226695"/>
                    <a:pt x="253365" y="247650"/>
                    <a:pt x="253365" y="247650"/>
                  </a:cubicBezTo>
                </a:path>
              </a:pathLst>
            </a:custGeom>
            <a:noFill/>
            <a:ln w="28575" cap="flat">
              <a:solidFill>
                <a:schemeClr val="bg1"/>
              </a:solidFill>
              <a:prstDash val="solid"/>
              <a:miter/>
            </a:ln>
          </p:spPr>
          <p:txBody>
            <a:bodyPr rtlCol="0" anchor="ctr"/>
            <a:lstStyle/>
            <a:p>
              <a:endParaRPr lang="da-DK"/>
            </a:p>
          </p:txBody>
        </p:sp>
        <p:sp>
          <p:nvSpPr>
            <p:cNvPr id="33" name="Kombinationstegning 131">
              <a:extLst>
                <a:ext uri="{FF2B5EF4-FFF2-40B4-BE49-F238E27FC236}">
                  <a16:creationId xmlns:a16="http://schemas.microsoft.com/office/drawing/2014/main" id="{C90A2F3A-D9C2-4A33-9A4F-DDF35D5EA3B3}"/>
                </a:ext>
              </a:extLst>
            </p:cNvPr>
            <p:cNvSpPr/>
            <p:nvPr/>
          </p:nvSpPr>
          <p:spPr>
            <a:xfrm>
              <a:off x="4671060" y="2946082"/>
              <a:ext cx="377189" cy="648652"/>
            </a:xfrm>
            <a:custGeom>
              <a:avLst/>
              <a:gdLst>
                <a:gd name="connsiteX0" fmla="*/ 245745 w 377189"/>
                <a:gd name="connsiteY0" fmla="*/ 84773 h 648652"/>
                <a:gd name="connsiteX1" fmla="*/ 302895 w 377189"/>
                <a:gd name="connsiteY1" fmla="*/ 177165 h 648652"/>
                <a:gd name="connsiteX2" fmla="*/ 350520 w 377189"/>
                <a:gd name="connsiteY2" fmla="*/ 108585 h 648652"/>
                <a:gd name="connsiteX3" fmla="*/ 251460 w 377189"/>
                <a:gd name="connsiteY3" fmla="*/ 0 h 648652"/>
                <a:gd name="connsiteX4" fmla="*/ 220027 w 377189"/>
                <a:gd name="connsiteY4" fmla="*/ 43815 h 648652"/>
                <a:gd name="connsiteX5" fmla="*/ 0 w 377189"/>
                <a:gd name="connsiteY5" fmla="*/ 310515 h 648652"/>
                <a:gd name="connsiteX6" fmla="*/ 0 w 377189"/>
                <a:gd name="connsiteY6" fmla="*/ 542925 h 648652"/>
                <a:gd name="connsiteX7" fmla="*/ 75248 w 377189"/>
                <a:gd name="connsiteY7" fmla="*/ 622935 h 648652"/>
                <a:gd name="connsiteX8" fmla="*/ 377190 w 377189"/>
                <a:gd name="connsiteY8" fmla="*/ 648653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89" h="648652">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28575" cap="flat">
              <a:solidFill>
                <a:schemeClr val="bg1"/>
              </a:solidFill>
              <a:prstDash val="solid"/>
              <a:miter/>
            </a:ln>
          </p:spPr>
          <p:txBody>
            <a:bodyPr rtlCol="0" anchor="ctr"/>
            <a:lstStyle/>
            <a:p>
              <a:endParaRPr lang="da-DK"/>
            </a:p>
          </p:txBody>
        </p:sp>
        <p:sp>
          <p:nvSpPr>
            <p:cNvPr id="34" name="Kombinationstegning 132">
              <a:extLst>
                <a:ext uri="{FF2B5EF4-FFF2-40B4-BE49-F238E27FC236}">
                  <a16:creationId xmlns:a16="http://schemas.microsoft.com/office/drawing/2014/main" id="{CC6F4582-FDBF-4534-AAB2-707FA3504DCA}"/>
                </a:ext>
              </a:extLst>
            </p:cNvPr>
            <p:cNvSpPr/>
            <p:nvPr/>
          </p:nvSpPr>
          <p:spPr>
            <a:xfrm>
              <a:off x="5057775" y="2952750"/>
              <a:ext cx="200025" cy="447675"/>
            </a:xfrm>
            <a:custGeom>
              <a:avLst/>
              <a:gdLst>
                <a:gd name="connsiteX0" fmla="*/ 52388 w 200025"/>
                <a:gd name="connsiteY0" fmla="*/ 110490 h 447675"/>
                <a:gd name="connsiteX1" fmla="*/ 40005 w 200025"/>
                <a:gd name="connsiteY1" fmla="*/ 167640 h 447675"/>
                <a:gd name="connsiteX2" fmla="*/ 0 w 200025"/>
                <a:gd name="connsiteY2" fmla="*/ 98107 h 447675"/>
                <a:gd name="connsiteX3" fmla="*/ 33338 w 200025"/>
                <a:gd name="connsiteY3" fmla="*/ 0 h 447675"/>
                <a:gd name="connsiteX4" fmla="*/ 60008 w 200025"/>
                <a:gd name="connsiteY4" fmla="*/ 61913 h 447675"/>
                <a:gd name="connsiteX5" fmla="*/ 60008 w 200025"/>
                <a:gd name="connsiteY5" fmla="*/ 61913 h 447675"/>
                <a:gd name="connsiteX6" fmla="*/ 200025 w 200025"/>
                <a:gd name="connsiteY6" fmla="*/ 304800 h 447675"/>
                <a:gd name="connsiteX7" fmla="*/ 200025 w 200025"/>
                <a:gd name="connsiteY7"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447675">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28575" cap="flat">
              <a:solidFill>
                <a:schemeClr val="bg1"/>
              </a:solidFill>
              <a:prstDash val="solid"/>
              <a:miter/>
            </a:ln>
          </p:spPr>
          <p:txBody>
            <a:bodyPr rtlCol="0" anchor="ctr"/>
            <a:lstStyle/>
            <a:p>
              <a:endParaRPr lang="da-DK"/>
            </a:p>
          </p:txBody>
        </p:sp>
        <p:sp>
          <p:nvSpPr>
            <p:cNvPr id="35" name="Kombinationstegning 133">
              <a:extLst>
                <a:ext uri="{FF2B5EF4-FFF2-40B4-BE49-F238E27FC236}">
                  <a16:creationId xmlns:a16="http://schemas.microsoft.com/office/drawing/2014/main" id="{186A1966-CDF9-4FF3-993E-5823F43FC0EE}"/>
                </a:ext>
              </a:extLst>
            </p:cNvPr>
            <p:cNvSpPr/>
            <p:nvPr/>
          </p:nvSpPr>
          <p:spPr>
            <a:xfrm>
              <a:off x="4862512" y="2660332"/>
              <a:ext cx="423862" cy="280987"/>
            </a:xfrm>
            <a:custGeom>
              <a:avLst/>
              <a:gdLst>
                <a:gd name="connsiteX0" fmla="*/ 423863 w 423862"/>
                <a:gd name="connsiteY0" fmla="*/ 0 h 280987"/>
                <a:gd name="connsiteX1" fmla="*/ 423863 w 423862"/>
                <a:gd name="connsiteY1" fmla="*/ 29527 h 280987"/>
                <a:gd name="connsiteX2" fmla="*/ 181927 w 423862"/>
                <a:gd name="connsiteY2" fmla="*/ 280987 h 280987"/>
                <a:gd name="connsiteX3" fmla="*/ 175260 w 423862"/>
                <a:gd name="connsiteY3" fmla="*/ 280987 h 280987"/>
                <a:gd name="connsiteX4" fmla="*/ 0 w 423862"/>
                <a:gd name="connsiteY4" fmla="*/ 202883 h 2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 h="280987">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28575" cap="flat">
              <a:solidFill>
                <a:schemeClr val="bg1"/>
              </a:solidFill>
              <a:prstDash val="solid"/>
              <a:miter/>
            </a:ln>
          </p:spPr>
          <p:txBody>
            <a:bodyPr rtlCol="0" anchor="ctr"/>
            <a:lstStyle/>
            <a:p>
              <a:endParaRPr lang="da-DK"/>
            </a:p>
          </p:txBody>
        </p:sp>
        <p:sp>
          <p:nvSpPr>
            <p:cNvPr id="36" name="Kombinationstegning 134">
              <a:extLst>
                <a:ext uri="{FF2B5EF4-FFF2-40B4-BE49-F238E27FC236}">
                  <a16:creationId xmlns:a16="http://schemas.microsoft.com/office/drawing/2014/main" id="{EAD6D1D4-E3B3-434C-883F-81317D1689B9}"/>
                </a:ext>
              </a:extLst>
            </p:cNvPr>
            <p:cNvSpPr/>
            <p:nvPr/>
          </p:nvSpPr>
          <p:spPr>
            <a:xfrm>
              <a:off x="5177790" y="2678430"/>
              <a:ext cx="61912" cy="70484"/>
            </a:xfrm>
            <a:custGeom>
              <a:avLst/>
              <a:gdLst>
                <a:gd name="connsiteX0" fmla="*/ 0 w 61912"/>
                <a:gd name="connsiteY0" fmla="*/ 0 h 70484"/>
                <a:gd name="connsiteX1" fmla="*/ 26670 w 61912"/>
                <a:gd name="connsiteY1" fmla="*/ 0 h 70484"/>
                <a:gd name="connsiteX2" fmla="*/ 61913 w 61912"/>
                <a:gd name="connsiteY2" fmla="*/ 35242 h 70484"/>
                <a:gd name="connsiteX3" fmla="*/ 61913 w 61912"/>
                <a:gd name="connsiteY3" fmla="*/ 35242 h 70484"/>
                <a:gd name="connsiteX4" fmla="*/ 26670 w 61912"/>
                <a:gd name="connsiteY4" fmla="*/ 70485 h 70484"/>
                <a:gd name="connsiteX5" fmla="*/ 0 w 61912"/>
                <a:gd name="connsiteY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2" h="70484">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28575" cap="flat">
              <a:solidFill>
                <a:schemeClr val="bg1"/>
              </a:solidFill>
              <a:prstDash val="solid"/>
              <a:miter/>
            </a:ln>
          </p:spPr>
          <p:txBody>
            <a:bodyPr rtlCol="0" anchor="ctr"/>
            <a:lstStyle/>
            <a:p>
              <a:endParaRPr lang="da-DK"/>
            </a:p>
          </p:txBody>
        </p:sp>
        <p:grpSp>
          <p:nvGrpSpPr>
            <p:cNvPr id="37" name="Grafik 3">
              <a:extLst>
                <a:ext uri="{FF2B5EF4-FFF2-40B4-BE49-F238E27FC236}">
                  <a16:creationId xmlns:a16="http://schemas.microsoft.com/office/drawing/2014/main" id="{B9F9D7A7-90AB-4E87-827E-7EF98DAA97DA}"/>
                </a:ext>
              </a:extLst>
            </p:cNvPr>
            <p:cNvGrpSpPr/>
            <p:nvPr/>
          </p:nvGrpSpPr>
          <p:grpSpPr>
            <a:xfrm>
              <a:off x="4701539" y="2267330"/>
              <a:ext cx="607694" cy="511257"/>
              <a:chOff x="4701539" y="2267330"/>
              <a:chExt cx="607694" cy="511257"/>
            </a:xfrm>
            <a:noFill/>
          </p:grpSpPr>
          <p:sp>
            <p:nvSpPr>
              <p:cNvPr id="64" name="Kombinationstegning 136">
                <a:extLst>
                  <a:ext uri="{FF2B5EF4-FFF2-40B4-BE49-F238E27FC236}">
                    <a16:creationId xmlns:a16="http://schemas.microsoft.com/office/drawing/2014/main" id="{A51DE2C0-CE58-418E-B66C-BA2515EE72C6}"/>
                  </a:ext>
                </a:extLst>
              </p:cNvPr>
              <p:cNvSpPr/>
              <p:nvPr/>
            </p:nvSpPr>
            <p:spPr>
              <a:xfrm>
                <a:off x="4965382" y="2458402"/>
                <a:ext cx="307657" cy="43814"/>
              </a:xfrm>
              <a:custGeom>
                <a:avLst/>
                <a:gdLst>
                  <a:gd name="connsiteX0" fmla="*/ 307658 w 307657"/>
                  <a:gd name="connsiteY0" fmla="*/ 43815 h 43814"/>
                  <a:gd name="connsiteX1" fmla="*/ 0 w 307657"/>
                  <a:gd name="connsiteY1" fmla="*/ 0 h 43814"/>
                </a:gdLst>
                <a:ahLst/>
                <a:cxnLst>
                  <a:cxn ang="0">
                    <a:pos x="connsiteX0" y="connsiteY0"/>
                  </a:cxn>
                  <a:cxn ang="0">
                    <a:pos x="connsiteX1" y="connsiteY1"/>
                  </a:cxn>
                </a:cxnLst>
                <a:rect l="l" t="t" r="r" b="b"/>
                <a:pathLst>
                  <a:path w="307657" h="43814">
                    <a:moveTo>
                      <a:pt x="307658" y="43815"/>
                    </a:moveTo>
                    <a:cubicBezTo>
                      <a:pt x="176213" y="-21908"/>
                      <a:pt x="92392" y="64770"/>
                      <a:pt x="0" y="0"/>
                    </a:cubicBezTo>
                  </a:path>
                </a:pathLst>
              </a:custGeom>
              <a:noFill/>
              <a:ln w="28575" cap="flat">
                <a:solidFill>
                  <a:schemeClr val="bg1"/>
                </a:solidFill>
                <a:prstDash val="solid"/>
                <a:miter/>
              </a:ln>
            </p:spPr>
            <p:txBody>
              <a:bodyPr rtlCol="0" anchor="ctr"/>
              <a:lstStyle/>
              <a:p>
                <a:endParaRPr lang="da-DK"/>
              </a:p>
            </p:txBody>
          </p:sp>
          <p:sp>
            <p:nvSpPr>
              <p:cNvPr id="65" name="Kombinationstegning 137">
                <a:extLst>
                  <a:ext uri="{FF2B5EF4-FFF2-40B4-BE49-F238E27FC236}">
                    <a16:creationId xmlns:a16="http://schemas.microsoft.com/office/drawing/2014/main" id="{C78B8171-DFF2-4862-A51E-DEF5E9943C0F}"/>
                  </a:ext>
                </a:extLst>
              </p:cNvPr>
              <p:cNvSpPr/>
              <p:nvPr/>
            </p:nvSpPr>
            <p:spPr>
              <a:xfrm>
                <a:off x="4701539" y="2267330"/>
                <a:ext cx="607694" cy="511257"/>
              </a:xfrm>
              <a:custGeom>
                <a:avLst/>
                <a:gdLst>
                  <a:gd name="connsiteX0" fmla="*/ 227648 w 607694"/>
                  <a:gd name="connsiteY0" fmla="*/ 215837 h 511257"/>
                  <a:gd name="connsiteX1" fmla="*/ 203835 w 607694"/>
                  <a:gd name="connsiteY1" fmla="*/ 441579 h 511257"/>
                  <a:gd name="connsiteX2" fmla="*/ 151448 w 607694"/>
                  <a:gd name="connsiteY2" fmla="*/ 503492 h 511257"/>
                  <a:gd name="connsiteX3" fmla="*/ 0 w 607694"/>
                  <a:gd name="connsiteY3" fmla="*/ 508254 h 511257"/>
                  <a:gd name="connsiteX4" fmla="*/ 20955 w 607694"/>
                  <a:gd name="connsiteY4" fmla="*/ 212979 h 511257"/>
                  <a:gd name="connsiteX5" fmla="*/ 246698 w 607694"/>
                  <a:gd name="connsiteY5" fmla="*/ 7239 h 511257"/>
                  <a:gd name="connsiteX6" fmla="*/ 607695 w 607694"/>
                  <a:gd name="connsiteY6" fmla="*/ 227267 h 5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4" h="511257">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28575" cap="flat">
                <a:solidFill>
                  <a:schemeClr val="bg1"/>
                </a:solidFill>
                <a:prstDash val="solid"/>
                <a:miter/>
              </a:ln>
            </p:spPr>
            <p:txBody>
              <a:bodyPr rtlCol="0" anchor="ctr"/>
              <a:lstStyle/>
              <a:p>
                <a:endParaRPr lang="da-DK" dirty="0"/>
              </a:p>
            </p:txBody>
          </p:sp>
        </p:grpSp>
        <p:sp>
          <p:nvSpPr>
            <p:cNvPr id="38" name="Kombinationstegning 138">
              <a:extLst>
                <a:ext uri="{FF2B5EF4-FFF2-40B4-BE49-F238E27FC236}">
                  <a16:creationId xmlns:a16="http://schemas.microsoft.com/office/drawing/2014/main" id="{BEDE1050-A380-47F0-B7B6-DA3B9C345FAE}"/>
                </a:ext>
              </a:extLst>
            </p:cNvPr>
            <p:cNvSpPr/>
            <p:nvPr/>
          </p:nvSpPr>
          <p:spPr>
            <a:xfrm>
              <a:off x="4859655" y="2621280"/>
              <a:ext cx="186689" cy="9525"/>
            </a:xfrm>
            <a:custGeom>
              <a:avLst/>
              <a:gdLst>
                <a:gd name="connsiteX0" fmla="*/ 186690 w 186689"/>
                <a:gd name="connsiteY0" fmla="*/ 0 h 9525"/>
                <a:gd name="connsiteX1" fmla="*/ 0 w 186689"/>
                <a:gd name="connsiteY1" fmla="*/ 0 h 9525"/>
              </a:gdLst>
              <a:ahLst/>
              <a:cxnLst>
                <a:cxn ang="0">
                  <a:pos x="connsiteX0" y="connsiteY0"/>
                </a:cxn>
                <a:cxn ang="0">
                  <a:pos x="connsiteX1" y="connsiteY1"/>
                </a:cxn>
              </a:cxnLst>
              <a:rect l="l" t="t" r="r" b="b"/>
              <a:pathLst>
                <a:path w="186689" h="9525">
                  <a:moveTo>
                    <a:pt x="186690" y="0"/>
                  </a:moveTo>
                  <a:lnTo>
                    <a:pt x="0" y="0"/>
                  </a:lnTo>
                </a:path>
              </a:pathLst>
            </a:custGeom>
            <a:ln w="28575" cap="flat">
              <a:solidFill>
                <a:schemeClr val="bg1"/>
              </a:solidFill>
              <a:prstDash val="solid"/>
              <a:miter/>
            </a:ln>
          </p:spPr>
          <p:txBody>
            <a:bodyPr rtlCol="0" anchor="ctr"/>
            <a:lstStyle/>
            <a:p>
              <a:endParaRPr lang="da-DK"/>
            </a:p>
          </p:txBody>
        </p:sp>
        <p:sp>
          <p:nvSpPr>
            <p:cNvPr id="39" name="Kombinationstegning 139">
              <a:extLst>
                <a:ext uri="{FF2B5EF4-FFF2-40B4-BE49-F238E27FC236}">
                  <a16:creationId xmlns:a16="http://schemas.microsoft.com/office/drawing/2014/main" id="{6E4379C4-6F09-40FE-A68A-47E48711CDAB}"/>
                </a:ext>
              </a:extLst>
            </p:cNvPr>
            <p:cNvSpPr/>
            <p:nvPr/>
          </p:nvSpPr>
          <p:spPr>
            <a:xfrm>
              <a:off x="5037527" y="2762250"/>
              <a:ext cx="142167" cy="97155"/>
            </a:xfrm>
            <a:custGeom>
              <a:avLst/>
              <a:gdLst>
                <a:gd name="connsiteX0" fmla="*/ 23105 w 142167"/>
                <a:gd name="connsiteY0" fmla="*/ 97155 h 97155"/>
                <a:gd name="connsiteX1" fmla="*/ 15485 w 142167"/>
                <a:gd name="connsiteY1" fmla="*/ 0 h 97155"/>
                <a:gd name="connsiteX2" fmla="*/ 142167 w 142167"/>
                <a:gd name="connsiteY2" fmla="*/ 43815 h 97155"/>
              </a:gdLst>
              <a:ahLst/>
              <a:cxnLst>
                <a:cxn ang="0">
                  <a:pos x="connsiteX0" y="connsiteY0"/>
                </a:cxn>
                <a:cxn ang="0">
                  <a:pos x="connsiteX1" y="connsiteY1"/>
                </a:cxn>
                <a:cxn ang="0">
                  <a:pos x="connsiteX2" y="connsiteY2"/>
                </a:cxn>
              </a:cxnLst>
              <a:rect l="l" t="t" r="r" b="b"/>
              <a:pathLst>
                <a:path w="142167" h="97155">
                  <a:moveTo>
                    <a:pt x="23105" y="97155"/>
                  </a:moveTo>
                  <a:cubicBezTo>
                    <a:pt x="-9280" y="81915"/>
                    <a:pt x="-3565" y="30480"/>
                    <a:pt x="15485" y="0"/>
                  </a:cubicBezTo>
                  <a:cubicBezTo>
                    <a:pt x="25010" y="57150"/>
                    <a:pt x="96447" y="83820"/>
                    <a:pt x="142167" y="43815"/>
                  </a:cubicBezTo>
                </a:path>
              </a:pathLst>
            </a:custGeom>
            <a:noFill/>
            <a:ln w="28575" cap="flat">
              <a:solidFill>
                <a:schemeClr val="bg1"/>
              </a:solidFill>
              <a:prstDash val="solid"/>
              <a:miter/>
            </a:ln>
          </p:spPr>
          <p:txBody>
            <a:bodyPr rtlCol="0" anchor="ctr"/>
            <a:lstStyle/>
            <a:p>
              <a:endParaRPr lang="da-DK"/>
            </a:p>
          </p:txBody>
        </p:sp>
        <p:sp>
          <p:nvSpPr>
            <p:cNvPr id="40" name="Kombinationstegning 140">
              <a:extLst>
                <a:ext uri="{FF2B5EF4-FFF2-40B4-BE49-F238E27FC236}">
                  <a16:creationId xmlns:a16="http://schemas.microsoft.com/office/drawing/2014/main" id="{1AF9F5EE-6E87-4979-A343-31209846FCE5}"/>
                </a:ext>
              </a:extLst>
            </p:cNvPr>
            <p:cNvSpPr/>
            <p:nvPr/>
          </p:nvSpPr>
          <p:spPr>
            <a:xfrm>
              <a:off x="5030152" y="3100387"/>
              <a:ext cx="14287" cy="217169"/>
            </a:xfrm>
            <a:custGeom>
              <a:avLst/>
              <a:gdLst>
                <a:gd name="connsiteX0" fmla="*/ 0 w 14287"/>
                <a:gd name="connsiteY0" fmla="*/ 0 h 217169"/>
                <a:gd name="connsiteX1" fmla="*/ 13335 w 14287"/>
                <a:gd name="connsiteY1" fmla="*/ 120968 h 217169"/>
                <a:gd name="connsiteX2" fmla="*/ 14288 w 14287"/>
                <a:gd name="connsiteY2" fmla="*/ 217170 h 217169"/>
              </a:gdLst>
              <a:ahLst/>
              <a:cxnLst>
                <a:cxn ang="0">
                  <a:pos x="connsiteX0" y="connsiteY0"/>
                </a:cxn>
                <a:cxn ang="0">
                  <a:pos x="connsiteX1" y="connsiteY1"/>
                </a:cxn>
                <a:cxn ang="0">
                  <a:pos x="connsiteX2" y="connsiteY2"/>
                </a:cxn>
              </a:cxnLst>
              <a:rect l="l" t="t" r="r" b="b"/>
              <a:pathLst>
                <a:path w="14287" h="217169">
                  <a:moveTo>
                    <a:pt x="0" y="0"/>
                  </a:moveTo>
                  <a:cubicBezTo>
                    <a:pt x="9525" y="39053"/>
                    <a:pt x="14288" y="80010"/>
                    <a:pt x="13335" y="120968"/>
                  </a:cubicBezTo>
                  <a:cubicBezTo>
                    <a:pt x="12383" y="153353"/>
                    <a:pt x="8573" y="185738"/>
                    <a:pt x="14288" y="217170"/>
                  </a:cubicBezTo>
                </a:path>
              </a:pathLst>
            </a:custGeom>
            <a:noFill/>
            <a:ln w="28575" cap="flat">
              <a:solidFill>
                <a:schemeClr val="bg1"/>
              </a:solidFill>
              <a:prstDash val="solid"/>
              <a:miter/>
            </a:ln>
          </p:spPr>
          <p:txBody>
            <a:bodyPr rtlCol="0" anchor="ctr"/>
            <a:lstStyle/>
            <a:p>
              <a:endParaRPr lang="da-DK"/>
            </a:p>
          </p:txBody>
        </p:sp>
        <p:sp>
          <p:nvSpPr>
            <p:cNvPr id="41" name="Kombinationstegning 151">
              <a:extLst>
                <a:ext uri="{FF2B5EF4-FFF2-40B4-BE49-F238E27FC236}">
                  <a16:creationId xmlns:a16="http://schemas.microsoft.com/office/drawing/2014/main" id="{8DACE856-711A-4AB3-8D1D-E4A305C7F2D8}"/>
                </a:ext>
              </a:extLst>
            </p:cNvPr>
            <p:cNvSpPr/>
            <p:nvPr/>
          </p:nvSpPr>
          <p:spPr>
            <a:xfrm>
              <a:off x="5939790" y="2700337"/>
              <a:ext cx="59054" cy="29527"/>
            </a:xfrm>
            <a:custGeom>
              <a:avLst/>
              <a:gdLst>
                <a:gd name="connsiteX0" fmla="*/ 0 w 59054"/>
                <a:gd name="connsiteY0" fmla="*/ 0 h 29527"/>
                <a:gd name="connsiteX1" fmla="*/ 29527 w 59054"/>
                <a:gd name="connsiteY1" fmla="*/ 29528 h 29527"/>
                <a:gd name="connsiteX2" fmla="*/ 29527 w 59054"/>
                <a:gd name="connsiteY2" fmla="*/ 29528 h 29527"/>
                <a:gd name="connsiteX3" fmla="*/ 59055 w 59054"/>
                <a:gd name="connsiteY3" fmla="*/ 0 h 29527"/>
              </a:gdLst>
              <a:ahLst/>
              <a:cxnLst>
                <a:cxn ang="0">
                  <a:pos x="connsiteX0" y="connsiteY0"/>
                </a:cxn>
                <a:cxn ang="0">
                  <a:pos x="connsiteX1" y="connsiteY1"/>
                </a:cxn>
                <a:cxn ang="0">
                  <a:pos x="connsiteX2" y="connsiteY2"/>
                </a:cxn>
                <a:cxn ang="0">
                  <a:pos x="connsiteX3" y="connsiteY3"/>
                </a:cxn>
              </a:cxnLst>
              <a:rect l="l" t="t" r="r" b="b"/>
              <a:pathLst>
                <a:path w="59054" h="29527">
                  <a:moveTo>
                    <a:pt x="0" y="0"/>
                  </a:moveTo>
                  <a:cubicBezTo>
                    <a:pt x="0" y="16193"/>
                    <a:pt x="13335" y="29528"/>
                    <a:pt x="29527" y="29528"/>
                  </a:cubicBezTo>
                  <a:lnTo>
                    <a:pt x="29527" y="29528"/>
                  </a:lnTo>
                  <a:cubicBezTo>
                    <a:pt x="45720" y="29528"/>
                    <a:pt x="59055" y="16193"/>
                    <a:pt x="59055" y="0"/>
                  </a:cubicBezTo>
                </a:path>
              </a:pathLst>
            </a:custGeom>
            <a:noFill/>
            <a:ln w="28575" cap="flat">
              <a:solidFill>
                <a:schemeClr val="bg1"/>
              </a:solidFill>
              <a:prstDash val="solid"/>
              <a:miter/>
            </a:ln>
          </p:spPr>
          <p:txBody>
            <a:bodyPr rtlCol="0" anchor="ctr"/>
            <a:lstStyle/>
            <a:p>
              <a:endParaRPr lang="da-DK"/>
            </a:p>
          </p:txBody>
        </p:sp>
        <p:sp>
          <p:nvSpPr>
            <p:cNvPr id="42" name="Kombinationstegning 152">
              <a:extLst>
                <a:ext uri="{FF2B5EF4-FFF2-40B4-BE49-F238E27FC236}">
                  <a16:creationId xmlns:a16="http://schemas.microsoft.com/office/drawing/2014/main" id="{8D194D2F-36DF-4205-864D-BE8BAB67E59C}"/>
                </a:ext>
              </a:extLst>
            </p:cNvPr>
            <p:cNvSpPr/>
            <p:nvPr/>
          </p:nvSpPr>
          <p:spPr>
            <a:xfrm>
              <a:off x="5932170" y="2631757"/>
              <a:ext cx="5715" cy="5715"/>
            </a:xfrm>
            <a:custGeom>
              <a:avLst/>
              <a:gdLst>
                <a:gd name="connsiteX0" fmla="*/ 5715 w 5715"/>
                <a:gd name="connsiteY0" fmla="*/ 2858 h 5715"/>
                <a:gd name="connsiteX1" fmla="*/ 2857 w 5715"/>
                <a:gd name="connsiteY1" fmla="*/ 5715 h 5715"/>
                <a:gd name="connsiteX2" fmla="*/ 0 w 5715"/>
                <a:gd name="connsiteY2" fmla="*/ 2858 h 5715"/>
                <a:gd name="connsiteX3" fmla="*/ 2857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43" name="Kombinationstegning 153">
              <a:extLst>
                <a:ext uri="{FF2B5EF4-FFF2-40B4-BE49-F238E27FC236}">
                  <a16:creationId xmlns:a16="http://schemas.microsoft.com/office/drawing/2014/main" id="{F5F35DFD-C2D0-4DEE-83D0-6654AB829BA2}"/>
                </a:ext>
              </a:extLst>
            </p:cNvPr>
            <p:cNvSpPr/>
            <p:nvPr/>
          </p:nvSpPr>
          <p:spPr>
            <a:xfrm>
              <a:off x="5995987"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44" name="Kombinationstegning 154">
              <a:extLst>
                <a:ext uri="{FF2B5EF4-FFF2-40B4-BE49-F238E27FC236}">
                  <a16:creationId xmlns:a16="http://schemas.microsoft.com/office/drawing/2014/main" id="{F9699602-F6FB-4368-AA84-4FD2B4F1493A}"/>
                </a:ext>
              </a:extLst>
            </p:cNvPr>
            <p:cNvSpPr/>
            <p:nvPr/>
          </p:nvSpPr>
          <p:spPr>
            <a:xfrm>
              <a:off x="5813107" y="2565082"/>
              <a:ext cx="388620" cy="296227"/>
            </a:xfrm>
            <a:custGeom>
              <a:avLst/>
              <a:gdLst>
                <a:gd name="connsiteX0" fmla="*/ 388620 w 388620"/>
                <a:gd name="connsiteY0" fmla="*/ 176212 h 296227"/>
                <a:gd name="connsiteX1" fmla="*/ 206692 w 388620"/>
                <a:gd name="connsiteY1" fmla="*/ 296227 h 296227"/>
                <a:gd name="connsiteX2" fmla="*/ 200977 w 388620"/>
                <a:gd name="connsiteY2" fmla="*/ 296227 h 296227"/>
                <a:gd name="connsiteX3" fmla="*/ 0 w 388620"/>
                <a:gd name="connsiteY3" fmla="*/ 86677 h 296227"/>
                <a:gd name="connsiteX4" fmla="*/ 0 w 388620"/>
                <a:gd name="connsiteY4" fmla="*/ 0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296227">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28575" cap="flat">
              <a:solidFill>
                <a:schemeClr val="bg1"/>
              </a:solidFill>
              <a:prstDash val="solid"/>
              <a:miter/>
            </a:ln>
          </p:spPr>
          <p:txBody>
            <a:bodyPr rtlCol="0" anchor="ctr"/>
            <a:lstStyle/>
            <a:p>
              <a:endParaRPr lang="da-DK"/>
            </a:p>
          </p:txBody>
        </p:sp>
        <p:sp>
          <p:nvSpPr>
            <p:cNvPr id="45" name="Kombinationstegning 155">
              <a:extLst>
                <a:ext uri="{FF2B5EF4-FFF2-40B4-BE49-F238E27FC236}">
                  <a16:creationId xmlns:a16="http://schemas.microsoft.com/office/drawing/2014/main" id="{1032CF0D-0F24-4CAF-BA08-A6B65B756E31}"/>
                </a:ext>
              </a:extLst>
            </p:cNvPr>
            <p:cNvSpPr/>
            <p:nvPr/>
          </p:nvSpPr>
          <p:spPr>
            <a:xfrm>
              <a:off x="5975032" y="2748915"/>
              <a:ext cx="101917" cy="43814"/>
            </a:xfrm>
            <a:custGeom>
              <a:avLst/>
              <a:gdLst>
                <a:gd name="connsiteX0" fmla="*/ 0 w 101917"/>
                <a:gd name="connsiteY0" fmla="*/ 32385 h 43814"/>
                <a:gd name="connsiteX1" fmla="*/ 59055 w 101917"/>
                <a:gd name="connsiteY1" fmla="*/ 40957 h 43814"/>
                <a:gd name="connsiteX2" fmla="*/ 101917 w 101917"/>
                <a:gd name="connsiteY2" fmla="*/ 0 h 43814"/>
              </a:gdLst>
              <a:ahLst/>
              <a:cxnLst>
                <a:cxn ang="0">
                  <a:pos x="connsiteX0" y="connsiteY0"/>
                </a:cxn>
                <a:cxn ang="0">
                  <a:pos x="connsiteX1" y="connsiteY1"/>
                </a:cxn>
                <a:cxn ang="0">
                  <a:pos x="connsiteX2" y="connsiteY2"/>
                </a:cxn>
              </a:cxnLst>
              <a:rect l="l" t="t" r="r" b="b"/>
              <a:pathLst>
                <a:path w="101917" h="43814">
                  <a:moveTo>
                    <a:pt x="0" y="32385"/>
                  </a:moveTo>
                  <a:cubicBezTo>
                    <a:pt x="13335" y="43815"/>
                    <a:pt x="42863" y="46672"/>
                    <a:pt x="59055" y="40957"/>
                  </a:cubicBezTo>
                  <a:cubicBezTo>
                    <a:pt x="80010" y="33338"/>
                    <a:pt x="94297" y="20003"/>
                    <a:pt x="101917" y="0"/>
                  </a:cubicBezTo>
                </a:path>
              </a:pathLst>
            </a:custGeom>
            <a:noFill/>
            <a:ln w="28575" cap="flat">
              <a:solidFill>
                <a:schemeClr val="bg1"/>
              </a:solidFill>
              <a:prstDash val="solid"/>
              <a:miter/>
            </a:ln>
          </p:spPr>
          <p:txBody>
            <a:bodyPr rtlCol="0" anchor="ctr"/>
            <a:lstStyle/>
            <a:p>
              <a:endParaRPr lang="da-DK"/>
            </a:p>
          </p:txBody>
        </p:sp>
        <p:sp>
          <p:nvSpPr>
            <p:cNvPr id="46" name="Kombinationstegning 156">
              <a:extLst>
                <a:ext uri="{FF2B5EF4-FFF2-40B4-BE49-F238E27FC236}">
                  <a16:creationId xmlns:a16="http://schemas.microsoft.com/office/drawing/2014/main" id="{2987390C-A4B7-4D1F-AB92-3EEDE0B4897E}"/>
                </a:ext>
              </a:extLst>
            </p:cNvPr>
            <p:cNvSpPr/>
            <p:nvPr/>
          </p:nvSpPr>
          <p:spPr>
            <a:xfrm>
              <a:off x="6004557" y="3015615"/>
              <a:ext cx="18100" cy="205740"/>
            </a:xfrm>
            <a:custGeom>
              <a:avLst/>
              <a:gdLst>
                <a:gd name="connsiteX0" fmla="*/ 18100 w 18100"/>
                <a:gd name="connsiteY0" fmla="*/ 0 h 205740"/>
                <a:gd name="connsiteX1" fmla="*/ 8575 w 18100"/>
                <a:gd name="connsiteY1" fmla="*/ 205740 h 205740"/>
              </a:gdLst>
              <a:ahLst/>
              <a:cxnLst>
                <a:cxn ang="0">
                  <a:pos x="connsiteX0" y="connsiteY0"/>
                </a:cxn>
                <a:cxn ang="0">
                  <a:pos x="connsiteX1" y="connsiteY1"/>
                </a:cxn>
              </a:cxnLst>
              <a:rect l="l" t="t" r="r" b="b"/>
              <a:pathLst>
                <a:path w="18100" h="205740">
                  <a:moveTo>
                    <a:pt x="18100" y="0"/>
                  </a:moveTo>
                  <a:cubicBezTo>
                    <a:pt x="18100" y="74295"/>
                    <a:pt x="-15237" y="113347"/>
                    <a:pt x="8575" y="205740"/>
                  </a:cubicBezTo>
                </a:path>
              </a:pathLst>
            </a:custGeom>
            <a:noFill/>
            <a:ln w="28575" cap="flat">
              <a:solidFill>
                <a:schemeClr val="bg1"/>
              </a:solidFill>
              <a:prstDash val="solid"/>
              <a:miter/>
            </a:ln>
          </p:spPr>
          <p:txBody>
            <a:bodyPr rtlCol="0" anchor="ctr"/>
            <a:lstStyle/>
            <a:p>
              <a:endParaRPr lang="da-DK"/>
            </a:p>
          </p:txBody>
        </p:sp>
        <p:sp>
          <p:nvSpPr>
            <p:cNvPr id="47" name="Kombinationstegning 157">
              <a:extLst>
                <a:ext uri="{FF2B5EF4-FFF2-40B4-BE49-F238E27FC236}">
                  <a16:creationId xmlns:a16="http://schemas.microsoft.com/office/drawing/2014/main" id="{43F7E020-32B4-4314-A1E3-AA2BC2D489DC}"/>
                </a:ext>
              </a:extLst>
            </p:cNvPr>
            <p:cNvSpPr/>
            <p:nvPr/>
          </p:nvSpPr>
          <p:spPr>
            <a:xfrm>
              <a:off x="6948487" y="2551517"/>
              <a:ext cx="89534" cy="43092"/>
            </a:xfrm>
            <a:custGeom>
              <a:avLst/>
              <a:gdLst>
                <a:gd name="connsiteX0" fmla="*/ 0 w 89534"/>
                <a:gd name="connsiteY0" fmla="*/ 7850 h 43092"/>
                <a:gd name="connsiteX1" fmla="*/ 26670 w 89534"/>
                <a:gd name="connsiteY1" fmla="*/ 230 h 43092"/>
                <a:gd name="connsiteX2" fmla="*/ 53340 w 89534"/>
                <a:gd name="connsiteY2" fmla="*/ 8803 h 43092"/>
                <a:gd name="connsiteX3" fmla="*/ 76200 w 89534"/>
                <a:gd name="connsiteY3" fmla="*/ 21185 h 43092"/>
                <a:gd name="connsiteX4" fmla="*/ 89535 w 89534"/>
                <a:gd name="connsiteY4" fmla="*/ 43092 h 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43092">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28575" cap="flat">
              <a:solidFill>
                <a:schemeClr val="bg1"/>
              </a:solidFill>
              <a:prstDash val="solid"/>
              <a:miter/>
            </a:ln>
          </p:spPr>
          <p:txBody>
            <a:bodyPr rtlCol="0" anchor="ctr"/>
            <a:lstStyle/>
            <a:p>
              <a:endParaRPr lang="da-DK"/>
            </a:p>
          </p:txBody>
        </p:sp>
        <p:sp>
          <p:nvSpPr>
            <p:cNvPr id="48" name="Kombinationstegning 158">
              <a:extLst>
                <a:ext uri="{FF2B5EF4-FFF2-40B4-BE49-F238E27FC236}">
                  <a16:creationId xmlns:a16="http://schemas.microsoft.com/office/drawing/2014/main" id="{FAB7FC0A-0FEE-47EF-8EBA-FA65A5958E9D}"/>
                </a:ext>
              </a:extLst>
            </p:cNvPr>
            <p:cNvSpPr/>
            <p:nvPr/>
          </p:nvSpPr>
          <p:spPr>
            <a:xfrm>
              <a:off x="5893117" y="2567940"/>
              <a:ext cx="46672" cy="10477"/>
            </a:xfrm>
            <a:custGeom>
              <a:avLst/>
              <a:gdLst>
                <a:gd name="connsiteX0" fmla="*/ 0 w 46672"/>
                <a:gd name="connsiteY0" fmla="*/ 10477 h 10477"/>
                <a:gd name="connsiteX1" fmla="*/ 46673 w 46672"/>
                <a:gd name="connsiteY1" fmla="*/ 0 h 10477"/>
              </a:gdLst>
              <a:ahLst/>
              <a:cxnLst>
                <a:cxn ang="0">
                  <a:pos x="connsiteX0" y="connsiteY0"/>
                </a:cxn>
                <a:cxn ang="0">
                  <a:pos x="connsiteX1" y="connsiteY1"/>
                </a:cxn>
              </a:cxnLst>
              <a:rect l="l" t="t" r="r" b="b"/>
              <a:pathLst>
                <a:path w="46672" h="10477">
                  <a:moveTo>
                    <a:pt x="0" y="10477"/>
                  </a:moveTo>
                  <a:cubicBezTo>
                    <a:pt x="14288" y="2857"/>
                    <a:pt x="30480" y="0"/>
                    <a:pt x="46673" y="0"/>
                  </a:cubicBezTo>
                </a:path>
              </a:pathLst>
            </a:custGeom>
            <a:noFill/>
            <a:ln w="28575" cap="flat">
              <a:solidFill>
                <a:schemeClr val="bg1"/>
              </a:solidFill>
              <a:prstDash val="solid"/>
              <a:miter/>
            </a:ln>
          </p:spPr>
          <p:txBody>
            <a:bodyPr rtlCol="0" anchor="ctr"/>
            <a:lstStyle/>
            <a:p>
              <a:endParaRPr lang="da-DK"/>
            </a:p>
          </p:txBody>
        </p:sp>
        <p:sp>
          <p:nvSpPr>
            <p:cNvPr id="49" name="Kombinationstegning 159">
              <a:extLst>
                <a:ext uri="{FF2B5EF4-FFF2-40B4-BE49-F238E27FC236}">
                  <a16:creationId xmlns:a16="http://schemas.microsoft.com/office/drawing/2014/main" id="{B064763D-0ADF-4D0D-8435-23B046FE788B}"/>
                </a:ext>
              </a:extLst>
            </p:cNvPr>
            <p:cNvSpPr/>
            <p:nvPr/>
          </p:nvSpPr>
          <p:spPr>
            <a:xfrm>
              <a:off x="6014084" y="2577320"/>
              <a:ext cx="18097" cy="9669"/>
            </a:xfrm>
            <a:custGeom>
              <a:avLst/>
              <a:gdLst>
                <a:gd name="connsiteX0" fmla="*/ 0 w 18097"/>
                <a:gd name="connsiteY0" fmla="*/ 145 h 9669"/>
                <a:gd name="connsiteX1" fmla="*/ 18098 w 18097"/>
                <a:gd name="connsiteY1" fmla="*/ 9670 h 9669"/>
              </a:gdLst>
              <a:ahLst/>
              <a:cxnLst>
                <a:cxn ang="0">
                  <a:pos x="connsiteX0" y="connsiteY0"/>
                </a:cxn>
                <a:cxn ang="0">
                  <a:pos x="connsiteX1" y="connsiteY1"/>
                </a:cxn>
              </a:cxnLst>
              <a:rect l="l" t="t" r="r" b="b"/>
              <a:pathLst>
                <a:path w="18097" h="9669">
                  <a:moveTo>
                    <a:pt x="0" y="145"/>
                  </a:moveTo>
                  <a:cubicBezTo>
                    <a:pt x="7620" y="-808"/>
                    <a:pt x="15240" y="3002"/>
                    <a:pt x="18098" y="9670"/>
                  </a:cubicBezTo>
                </a:path>
              </a:pathLst>
            </a:custGeom>
            <a:noFill/>
            <a:ln w="28575" cap="flat">
              <a:solidFill>
                <a:schemeClr val="bg1"/>
              </a:solidFill>
              <a:prstDash val="solid"/>
              <a:miter/>
            </a:ln>
          </p:spPr>
          <p:txBody>
            <a:bodyPr rtlCol="0" anchor="ctr"/>
            <a:lstStyle/>
            <a:p>
              <a:endParaRPr lang="da-DK"/>
            </a:p>
          </p:txBody>
        </p:sp>
        <p:sp>
          <p:nvSpPr>
            <p:cNvPr id="50" name="Kombinationstegning 160">
              <a:extLst>
                <a:ext uri="{FF2B5EF4-FFF2-40B4-BE49-F238E27FC236}">
                  <a16:creationId xmlns:a16="http://schemas.microsoft.com/office/drawing/2014/main" id="{304AA27E-4D0A-4E9E-9D9E-56F5502C97CC}"/>
                </a:ext>
              </a:extLst>
            </p:cNvPr>
            <p:cNvSpPr/>
            <p:nvPr/>
          </p:nvSpPr>
          <p:spPr>
            <a:xfrm>
              <a:off x="6967208" y="3382327"/>
              <a:ext cx="159019" cy="206371"/>
            </a:xfrm>
            <a:custGeom>
              <a:avLst/>
              <a:gdLst>
                <a:gd name="connsiteX0" fmla="*/ 156539 w 159019"/>
                <a:gd name="connsiteY0" fmla="*/ 82867 h 206371"/>
                <a:gd name="connsiteX1" fmla="*/ 79386 w 159019"/>
                <a:gd name="connsiteY1" fmla="*/ 0 h 206371"/>
                <a:gd name="connsiteX2" fmla="*/ 26999 w 159019"/>
                <a:gd name="connsiteY2" fmla="*/ 35242 h 206371"/>
                <a:gd name="connsiteX3" fmla="*/ 36524 w 159019"/>
                <a:gd name="connsiteY3" fmla="*/ 67628 h 206371"/>
                <a:gd name="connsiteX4" fmla="*/ 2234 w 159019"/>
                <a:gd name="connsiteY4" fmla="*/ 123825 h 206371"/>
                <a:gd name="connsiteX5" fmla="*/ 10806 w 159019"/>
                <a:gd name="connsiteY5" fmla="*/ 175260 h 206371"/>
                <a:gd name="connsiteX6" fmla="*/ 98436 w 159019"/>
                <a:gd name="connsiteY6" fmla="*/ 204788 h 206371"/>
                <a:gd name="connsiteX7" fmla="*/ 156539 w 159019"/>
                <a:gd name="connsiteY7" fmla="*/ 82867 h 2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9" h="206371">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28575" cap="flat">
              <a:solidFill>
                <a:schemeClr val="bg1"/>
              </a:solidFill>
              <a:prstDash val="solid"/>
              <a:miter/>
            </a:ln>
          </p:spPr>
          <p:txBody>
            <a:bodyPr rtlCol="0" anchor="ctr"/>
            <a:lstStyle/>
            <a:p>
              <a:endParaRPr lang="da-DK"/>
            </a:p>
          </p:txBody>
        </p:sp>
        <p:sp>
          <p:nvSpPr>
            <p:cNvPr id="51" name="Kombinationstegning 162">
              <a:extLst>
                <a:ext uri="{FF2B5EF4-FFF2-40B4-BE49-F238E27FC236}">
                  <a16:creationId xmlns:a16="http://schemas.microsoft.com/office/drawing/2014/main" id="{6DFF5B2D-1296-4FBF-AB28-DB16F02C429E}"/>
                </a:ext>
              </a:extLst>
            </p:cNvPr>
            <p:cNvSpPr/>
            <p:nvPr/>
          </p:nvSpPr>
          <p:spPr>
            <a:xfrm>
              <a:off x="5070157" y="2561272"/>
              <a:ext cx="104775" cy="91440"/>
            </a:xfrm>
            <a:custGeom>
              <a:avLst/>
              <a:gdLst>
                <a:gd name="connsiteX0" fmla="*/ 104775 w 104775"/>
                <a:gd name="connsiteY0" fmla="*/ 45720 h 91440"/>
                <a:gd name="connsiteX1" fmla="*/ 52388 w 104775"/>
                <a:gd name="connsiteY1" fmla="*/ 91440 h 91440"/>
                <a:gd name="connsiteX2" fmla="*/ 0 w 104775"/>
                <a:gd name="connsiteY2" fmla="*/ 45720 h 91440"/>
                <a:gd name="connsiteX3" fmla="*/ 52388 w 104775"/>
                <a:gd name="connsiteY3" fmla="*/ 0 h 91440"/>
                <a:gd name="connsiteX4" fmla="*/ 104775 w 104775"/>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144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28575" cap="flat">
              <a:solidFill>
                <a:schemeClr val="bg1"/>
              </a:solidFill>
              <a:prstDash val="solid"/>
              <a:miter/>
            </a:ln>
          </p:spPr>
          <p:txBody>
            <a:bodyPr rtlCol="0" anchor="ctr"/>
            <a:lstStyle/>
            <a:p>
              <a:endParaRPr lang="da-DK"/>
            </a:p>
          </p:txBody>
        </p:sp>
        <p:sp>
          <p:nvSpPr>
            <p:cNvPr id="52" name="Kombinationstegning 163">
              <a:extLst>
                <a:ext uri="{FF2B5EF4-FFF2-40B4-BE49-F238E27FC236}">
                  <a16:creationId xmlns:a16="http://schemas.microsoft.com/office/drawing/2014/main" id="{F2F9158B-863B-4665-B1DE-98E82B85967D}"/>
                </a:ext>
              </a:extLst>
            </p:cNvPr>
            <p:cNvSpPr/>
            <p:nvPr/>
          </p:nvSpPr>
          <p:spPr>
            <a:xfrm>
              <a:off x="5192077" y="2557462"/>
              <a:ext cx="91440" cy="91440"/>
            </a:xfrm>
            <a:custGeom>
              <a:avLst/>
              <a:gdLst>
                <a:gd name="connsiteX0" fmla="*/ 91440 w 91440"/>
                <a:gd name="connsiteY0" fmla="*/ 45720 h 91440"/>
                <a:gd name="connsiteX1" fmla="*/ 45720 w 91440"/>
                <a:gd name="connsiteY1" fmla="*/ 91440 h 91440"/>
                <a:gd name="connsiteX2" fmla="*/ 0 w 91440"/>
                <a:gd name="connsiteY2" fmla="*/ 45720 h 91440"/>
                <a:gd name="connsiteX3" fmla="*/ 45720 w 91440"/>
                <a:gd name="connsiteY3" fmla="*/ 0 h 91440"/>
                <a:gd name="connsiteX4" fmla="*/ 91440 w 91440"/>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9144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28575" cap="flat">
              <a:solidFill>
                <a:schemeClr val="bg1"/>
              </a:solidFill>
              <a:prstDash val="solid"/>
              <a:miter/>
            </a:ln>
          </p:spPr>
          <p:txBody>
            <a:bodyPr rtlCol="0" anchor="ctr"/>
            <a:lstStyle/>
            <a:p>
              <a:endParaRPr lang="da-DK"/>
            </a:p>
          </p:txBody>
        </p:sp>
        <p:sp>
          <p:nvSpPr>
            <p:cNvPr id="53" name="Kombinationstegning 164">
              <a:extLst>
                <a:ext uri="{FF2B5EF4-FFF2-40B4-BE49-F238E27FC236}">
                  <a16:creationId xmlns:a16="http://schemas.microsoft.com/office/drawing/2014/main" id="{7B188356-EBD8-446A-BBAB-B5B2F95BC6AC}"/>
                </a:ext>
              </a:extLst>
            </p:cNvPr>
            <p:cNvSpPr/>
            <p:nvPr/>
          </p:nvSpPr>
          <p:spPr>
            <a:xfrm>
              <a:off x="5081386" y="3450056"/>
              <a:ext cx="256643" cy="198512"/>
            </a:xfrm>
            <a:custGeom>
              <a:avLst/>
              <a:gdLst>
                <a:gd name="connsiteX0" fmla="*/ 255471 w 256643"/>
                <a:gd name="connsiteY0" fmla="*/ 102769 h 198512"/>
                <a:gd name="connsiteX1" fmla="*/ 215466 w 256643"/>
                <a:gd name="connsiteY1" fmla="*/ 109436 h 198512"/>
                <a:gd name="connsiteX2" fmla="*/ 164031 w 256643"/>
                <a:gd name="connsiteY2" fmla="*/ 93244 h 198512"/>
                <a:gd name="connsiteX3" fmla="*/ 174508 w 256643"/>
                <a:gd name="connsiteY3" fmla="*/ 138011 h 198512"/>
                <a:gd name="connsiteX4" fmla="*/ 111643 w 256643"/>
                <a:gd name="connsiteY4" fmla="*/ 143726 h 198512"/>
                <a:gd name="connsiteX5" fmla="*/ 114501 w 256643"/>
                <a:gd name="connsiteY5" fmla="*/ 188494 h 198512"/>
                <a:gd name="connsiteX6" fmla="*/ 55446 w 256643"/>
                <a:gd name="connsiteY6" fmla="*/ 194209 h 198512"/>
                <a:gd name="connsiteX7" fmla="*/ 13536 w 256643"/>
                <a:gd name="connsiteY7" fmla="*/ 60859 h 198512"/>
                <a:gd name="connsiteX8" fmla="*/ 167841 w 256643"/>
                <a:gd name="connsiteY8" fmla="*/ 14186 h 198512"/>
                <a:gd name="connsiteX9" fmla="*/ 216418 w 256643"/>
                <a:gd name="connsiteY9" fmla="*/ 46571 h 198512"/>
                <a:gd name="connsiteX10" fmla="*/ 255471 w 256643"/>
                <a:gd name="connsiteY10" fmla="*/ 102769 h 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43" h="198512">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28575" cap="flat">
              <a:solidFill>
                <a:schemeClr val="bg1"/>
              </a:solidFill>
              <a:prstDash val="solid"/>
              <a:miter/>
            </a:ln>
          </p:spPr>
          <p:txBody>
            <a:bodyPr rtlCol="0" anchor="ctr"/>
            <a:lstStyle/>
            <a:p>
              <a:endParaRPr lang="da-DK"/>
            </a:p>
          </p:txBody>
        </p:sp>
        <p:sp>
          <p:nvSpPr>
            <p:cNvPr id="54" name="Kombinationstegning 165">
              <a:extLst>
                <a:ext uri="{FF2B5EF4-FFF2-40B4-BE49-F238E27FC236}">
                  <a16:creationId xmlns:a16="http://schemas.microsoft.com/office/drawing/2014/main" id="{7776FE1F-703D-4951-A530-EA3C7070F839}"/>
                </a:ext>
              </a:extLst>
            </p:cNvPr>
            <p:cNvSpPr/>
            <p:nvPr/>
          </p:nvSpPr>
          <p:spPr>
            <a:xfrm>
              <a:off x="4565332" y="3187065"/>
              <a:ext cx="111442" cy="405765"/>
            </a:xfrm>
            <a:custGeom>
              <a:avLst/>
              <a:gdLst>
                <a:gd name="connsiteX0" fmla="*/ 111442 w 111442"/>
                <a:gd name="connsiteY0" fmla="*/ 0 h 405765"/>
                <a:gd name="connsiteX1" fmla="*/ 104775 w 111442"/>
                <a:gd name="connsiteY1" fmla="*/ 0 h 405765"/>
                <a:gd name="connsiteX2" fmla="*/ 0 w 111442"/>
                <a:gd name="connsiteY2" fmla="*/ 104775 h 405765"/>
                <a:gd name="connsiteX3" fmla="*/ 0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111442" y="0"/>
                  </a:moveTo>
                  <a:lnTo>
                    <a:pt x="104775" y="0"/>
                  </a:lnTo>
                  <a:cubicBezTo>
                    <a:pt x="46672" y="0"/>
                    <a:pt x="0" y="46672"/>
                    <a:pt x="0" y="104775"/>
                  </a:cubicBezTo>
                  <a:lnTo>
                    <a:pt x="0" y="405765"/>
                  </a:lnTo>
                </a:path>
              </a:pathLst>
            </a:custGeom>
            <a:noFill/>
            <a:ln w="28575" cap="flat">
              <a:solidFill>
                <a:schemeClr val="bg1"/>
              </a:solidFill>
              <a:prstDash val="solid"/>
              <a:miter/>
            </a:ln>
          </p:spPr>
          <p:txBody>
            <a:bodyPr rtlCol="0" anchor="ctr"/>
            <a:lstStyle/>
            <a:p>
              <a:endParaRPr lang="da-DK"/>
            </a:p>
          </p:txBody>
        </p:sp>
        <p:sp>
          <p:nvSpPr>
            <p:cNvPr id="55" name="Kombinationstegning 166">
              <a:extLst>
                <a:ext uri="{FF2B5EF4-FFF2-40B4-BE49-F238E27FC236}">
                  <a16:creationId xmlns:a16="http://schemas.microsoft.com/office/drawing/2014/main" id="{2DBB6CB9-1CB3-4EE6-ABFF-FAFAEE17E5E8}"/>
                </a:ext>
              </a:extLst>
            </p:cNvPr>
            <p:cNvSpPr/>
            <p:nvPr/>
          </p:nvSpPr>
          <p:spPr>
            <a:xfrm>
              <a:off x="5635942" y="3098482"/>
              <a:ext cx="111442" cy="280035"/>
            </a:xfrm>
            <a:custGeom>
              <a:avLst/>
              <a:gdLst>
                <a:gd name="connsiteX0" fmla="*/ 111442 w 111442"/>
                <a:gd name="connsiteY0" fmla="*/ 0 h 280035"/>
                <a:gd name="connsiteX1" fmla="*/ 104775 w 111442"/>
                <a:gd name="connsiteY1" fmla="*/ 0 h 280035"/>
                <a:gd name="connsiteX2" fmla="*/ 0 w 111442"/>
                <a:gd name="connsiteY2" fmla="*/ 104775 h 280035"/>
                <a:gd name="connsiteX3" fmla="*/ 0 w 111442"/>
                <a:gd name="connsiteY3" fmla="*/ 280035 h 280035"/>
              </a:gdLst>
              <a:ahLst/>
              <a:cxnLst>
                <a:cxn ang="0">
                  <a:pos x="connsiteX0" y="connsiteY0"/>
                </a:cxn>
                <a:cxn ang="0">
                  <a:pos x="connsiteX1" y="connsiteY1"/>
                </a:cxn>
                <a:cxn ang="0">
                  <a:pos x="connsiteX2" y="connsiteY2"/>
                </a:cxn>
                <a:cxn ang="0">
                  <a:pos x="connsiteX3" y="connsiteY3"/>
                </a:cxn>
              </a:cxnLst>
              <a:rect l="l" t="t" r="r" b="b"/>
              <a:pathLst>
                <a:path w="111442" h="280035">
                  <a:moveTo>
                    <a:pt x="111442" y="0"/>
                  </a:moveTo>
                  <a:lnTo>
                    <a:pt x="104775" y="0"/>
                  </a:lnTo>
                  <a:cubicBezTo>
                    <a:pt x="46673" y="0"/>
                    <a:pt x="0" y="46673"/>
                    <a:pt x="0" y="104775"/>
                  </a:cubicBezTo>
                  <a:lnTo>
                    <a:pt x="0" y="280035"/>
                  </a:lnTo>
                </a:path>
              </a:pathLst>
            </a:custGeom>
            <a:noFill/>
            <a:ln w="28575" cap="flat">
              <a:solidFill>
                <a:schemeClr val="bg1"/>
              </a:solidFill>
              <a:prstDash val="solid"/>
              <a:miter/>
            </a:ln>
          </p:spPr>
          <p:txBody>
            <a:bodyPr rtlCol="0" anchor="ctr"/>
            <a:lstStyle/>
            <a:p>
              <a:endParaRPr lang="da-DK"/>
            </a:p>
          </p:txBody>
        </p:sp>
        <p:sp>
          <p:nvSpPr>
            <p:cNvPr id="56" name="Kombinationstegning 167">
              <a:extLst>
                <a:ext uri="{FF2B5EF4-FFF2-40B4-BE49-F238E27FC236}">
                  <a16:creationId xmlns:a16="http://schemas.microsoft.com/office/drawing/2014/main" id="{890270B7-A35F-4684-9D07-020F73859CAA}"/>
                </a:ext>
              </a:extLst>
            </p:cNvPr>
            <p:cNvSpPr/>
            <p:nvPr/>
          </p:nvSpPr>
          <p:spPr>
            <a:xfrm>
              <a:off x="7423784" y="3243262"/>
              <a:ext cx="111442" cy="405765"/>
            </a:xfrm>
            <a:custGeom>
              <a:avLst/>
              <a:gdLst>
                <a:gd name="connsiteX0" fmla="*/ 0 w 111442"/>
                <a:gd name="connsiteY0" fmla="*/ 0 h 405765"/>
                <a:gd name="connsiteX1" fmla="*/ 6668 w 111442"/>
                <a:gd name="connsiteY1" fmla="*/ 0 h 405765"/>
                <a:gd name="connsiteX2" fmla="*/ 111443 w 111442"/>
                <a:gd name="connsiteY2" fmla="*/ 104775 h 405765"/>
                <a:gd name="connsiteX3" fmla="*/ 111443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0" y="0"/>
                  </a:moveTo>
                  <a:lnTo>
                    <a:pt x="6668" y="0"/>
                  </a:lnTo>
                  <a:cubicBezTo>
                    <a:pt x="64770" y="0"/>
                    <a:pt x="111443" y="46672"/>
                    <a:pt x="111443" y="104775"/>
                  </a:cubicBezTo>
                  <a:lnTo>
                    <a:pt x="111443" y="405765"/>
                  </a:lnTo>
                </a:path>
              </a:pathLst>
            </a:custGeom>
            <a:noFill/>
            <a:ln w="28575" cap="flat">
              <a:solidFill>
                <a:schemeClr val="bg1"/>
              </a:solidFill>
              <a:prstDash val="solid"/>
              <a:miter/>
            </a:ln>
          </p:spPr>
          <p:txBody>
            <a:bodyPr rtlCol="0" anchor="ctr"/>
            <a:lstStyle/>
            <a:p>
              <a:endParaRPr lang="da-DK"/>
            </a:p>
          </p:txBody>
        </p:sp>
        <p:sp>
          <p:nvSpPr>
            <p:cNvPr id="57" name="Kombinationstegning 168">
              <a:extLst>
                <a:ext uri="{FF2B5EF4-FFF2-40B4-BE49-F238E27FC236}">
                  <a16:creationId xmlns:a16="http://schemas.microsoft.com/office/drawing/2014/main" id="{37128640-5C6E-4F09-B5C4-CA313B26F1C2}"/>
                </a:ext>
              </a:extLst>
            </p:cNvPr>
            <p:cNvSpPr/>
            <p:nvPr/>
          </p:nvSpPr>
          <p:spPr>
            <a:xfrm>
              <a:off x="5085397" y="2506979"/>
              <a:ext cx="48577" cy="11429"/>
            </a:xfrm>
            <a:custGeom>
              <a:avLst/>
              <a:gdLst>
                <a:gd name="connsiteX0" fmla="*/ 0 w 48577"/>
                <a:gd name="connsiteY0" fmla="*/ 11430 h 11429"/>
                <a:gd name="connsiteX1" fmla="*/ 48578 w 48577"/>
                <a:gd name="connsiteY1" fmla="*/ 0 h 11429"/>
              </a:gdLst>
              <a:ahLst/>
              <a:cxnLst>
                <a:cxn ang="0">
                  <a:pos x="connsiteX0" y="connsiteY0"/>
                </a:cxn>
                <a:cxn ang="0">
                  <a:pos x="connsiteX1" y="connsiteY1"/>
                </a:cxn>
              </a:cxnLst>
              <a:rect l="l" t="t" r="r" b="b"/>
              <a:pathLst>
                <a:path w="48577" h="11429">
                  <a:moveTo>
                    <a:pt x="0" y="11430"/>
                  </a:moveTo>
                  <a:cubicBezTo>
                    <a:pt x="16193" y="6667"/>
                    <a:pt x="32385" y="2858"/>
                    <a:pt x="48578" y="0"/>
                  </a:cubicBezTo>
                </a:path>
              </a:pathLst>
            </a:custGeom>
            <a:noFill/>
            <a:ln w="28575" cap="flat">
              <a:solidFill>
                <a:schemeClr val="bg1"/>
              </a:solidFill>
              <a:prstDash val="solid"/>
              <a:miter/>
            </a:ln>
          </p:spPr>
          <p:txBody>
            <a:bodyPr rtlCol="0" anchor="ctr"/>
            <a:lstStyle/>
            <a:p>
              <a:endParaRPr lang="da-DK"/>
            </a:p>
          </p:txBody>
        </p:sp>
        <p:sp>
          <p:nvSpPr>
            <p:cNvPr id="58" name="Kombinationstegning 169">
              <a:extLst>
                <a:ext uri="{FF2B5EF4-FFF2-40B4-BE49-F238E27FC236}">
                  <a16:creationId xmlns:a16="http://schemas.microsoft.com/office/drawing/2014/main" id="{B77AC32B-3586-4E62-9284-767496E91596}"/>
                </a:ext>
              </a:extLst>
            </p:cNvPr>
            <p:cNvSpPr/>
            <p:nvPr/>
          </p:nvSpPr>
          <p:spPr>
            <a:xfrm>
              <a:off x="5220652" y="2514600"/>
              <a:ext cx="59054" cy="16192"/>
            </a:xfrm>
            <a:custGeom>
              <a:avLst/>
              <a:gdLst>
                <a:gd name="connsiteX0" fmla="*/ 0 w 59054"/>
                <a:gd name="connsiteY0" fmla="*/ 0 h 16192"/>
                <a:gd name="connsiteX1" fmla="*/ 59055 w 59054"/>
                <a:gd name="connsiteY1" fmla="*/ 16192 h 16192"/>
              </a:gdLst>
              <a:ahLst/>
              <a:cxnLst>
                <a:cxn ang="0">
                  <a:pos x="connsiteX0" y="connsiteY0"/>
                </a:cxn>
                <a:cxn ang="0">
                  <a:pos x="connsiteX1" y="connsiteY1"/>
                </a:cxn>
              </a:cxnLst>
              <a:rect l="l" t="t" r="r" b="b"/>
              <a:pathLst>
                <a:path w="59054" h="16192">
                  <a:moveTo>
                    <a:pt x="0" y="0"/>
                  </a:moveTo>
                  <a:cubicBezTo>
                    <a:pt x="20002" y="2858"/>
                    <a:pt x="40005" y="8572"/>
                    <a:pt x="59055" y="16192"/>
                  </a:cubicBezTo>
                </a:path>
              </a:pathLst>
            </a:custGeom>
            <a:noFill/>
            <a:ln w="28575" cap="flat">
              <a:solidFill>
                <a:schemeClr val="bg1"/>
              </a:solidFill>
              <a:prstDash val="solid"/>
              <a:miter/>
            </a:ln>
          </p:spPr>
          <p:txBody>
            <a:bodyPr rtlCol="0" anchor="ctr"/>
            <a:lstStyle/>
            <a:p>
              <a:endParaRPr lang="da-DK"/>
            </a:p>
          </p:txBody>
        </p:sp>
        <p:sp>
          <p:nvSpPr>
            <p:cNvPr id="59" name="Kombinationstegning 170">
              <a:extLst>
                <a:ext uri="{FF2B5EF4-FFF2-40B4-BE49-F238E27FC236}">
                  <a16:creationId xmlns:a16="http://schemas.microsoft.com/office/drawing/2014/main" id="{CA43EF7A-DB15-4ECD-B363-36D163CEDE46}"/>
                </a:ext>
              </a:extLst>
            </p:cNvPr>
            <p:cNvSpPr/>
            <p:nvPr/>
          </p:nvSpPr>
          <p:spPr>
            <a:xfrm>
              <a:off x="5800725" y="2446020"/>
              <a:ext cx="414337" cy="140970"/>
            </a:xfrm>
            <a:custGeom>
              <a:avLst/>
              <a:gdLst>
                <a:gd name="connsiteX0" fmla="*/ 414338 w 414337"/>
                <a:gd name="connsiteY0" fmla="*/ 140970 h 140970"/>
                <a:gd name="connsiteX1" fmla="*/ 221933 w 414337"/>
                <a:gd name="connsiteY1" fmla="*/ 0 h 140970"/>
                <a:gd name="connsiteX2" fmla="*/ 77153 w 414337"/>
                <a:gd name="connsiteY2" fmla="*/ 80010 h 140970"/>
                <a:gd name="connsiteX3" fmla="*/ 0 w 414337"/>
                <a:gd name="connsiteY3" fmla="*/ 64770 h 140970"/>
              </a:gdLst>
              <a:ahLst/>
              <a:cxnLst>
                <a:cxn ang="0">
                  <a:pos x="connsiteX0" y="connsiteY0"/>
                </a:cxn>
                <a:cxn ang="0">
                  <a:pos x="connsiteX1" y="connsiteY1"/>
                </a:cxn>
                <a:cxn ang="0">
                  <a:pos x="connsiteX2" y="connsiteY2"/>
                </a:cxn>
                <a:cxn ang="0">
                  <a:pos x="connsiteX3" y="connsiteY3"/>
                </a:cxn>
              </a:cxnLst>
              <a:rect l="l" t="t" r="r" b="b"/>
              <a:pathLst>
                <a:path w="414337" h="14097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28575" cap="flat">
              <a:solidFill>
                <a:schemeClr val="bg1"/>
              </a:solidFill>
              <a:prstDash val="solid"/>
              <a:miter/>
            </a:ln>
          </p:spPr>
          <p:txBody>
            <a:bodyPr rtlCol="0" anchor="ctr"/>
            <a:lstStyle/>
            <a:p>
              <a:endParaRPr lang="da-DK"/>
            </a:p>
          </p:txBody>
        </p:sp>
        <p:sp>
          <p:nvSpPr>
            <p:cNvPr id="60" name="Kombinationstegning 171">
              <a:extLst>
                <a:ext uri="{FF2B5EF4-FFF2-40B4-BE49-F238E27FC236}">
                  <a16:creationId xmlns:a16="http://schemas.microsoft.com/office/drawing/2014/main" id="{D646741F-A2CF-4E71-9FED-1B563B38CBA7}"/>
                </a:ext>
              </a:extLst>
            </p:cNvPr>
            <p:cNvSpPr/>
            <p:nvPr/>
          </p:nvSpPr>
          <p:spPr>
            <a:xfrm>
              <a:off x="6172200" y="2588895"/>
              <a:ext cx="78104" cy="111442"/>
            </a:xfrm>
            <a:custGeom>
              <a:avLst/>
              <a:gdLst>
                <a:gd name="connsiteX0" fmla="*/ 39053 w 78104"/>
                <a:gd name="connsiteY0" fmla="*/ 111442 h 111442"/>
                <a:gd name="connsiteX1" fmla="*/ 39053 w 78104"/>
                <a:gd name="connsiteY1" fmla="*/ 111442 h 111442"/>
                <a:gd name="connsiteX2" fmla="*/ 78105 w 78104"/>
                <a:gd name="connsiteY2" fmla="*/ 72390 h 111442"/>
                <a:gd name="connsiteX3" fmla="*/ 78105 w 78104"/>
                <a:gd name="connsiteY3" fmla="*/ 39052 h 111442"/>
                <a:gd name="connsiteX4" fmla="*/ 39053 w 78104"/>
                <a:gd name="connsiteY4" fmla="*/ 0 h 111442"/>
                <a:gd name="connsiteX5" fmla="*/ 39053 w 78104"/>
                <a:gd name="connsiteY5" fmla="*/ 0 h 111442"/>
                <a:gd name="connsiteX6" fmla="*/ 0 w 78104"/>
                <a:gd name="connsiteY6" fmla="*/ 3905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11442">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28575" cap="flat">
              <a:solidFill>
                <a:schemeClr val="bg1"/>
              </a:solidFill>
              <a:prstDash val="solid"/>
              <a:miter/>
            </a:ln>
          </p:spPr>
          <p:txBody>
            <a:bodyPr rtlCol="0" anchor="ctr"/>
            <a:lstStyle/>
            <a:p>
              <a:endParaRPr lang="da-DK"/>
            </a:p>
          </p:txBody>
        </p:sp>
        <p:sp>
          <p:nvSpPr>
            <p:cNvPr id="61" name="Kombinationstegning 172">
              <a:extLst>
                <a:ext uri="{FF2B5EF4-FFF2-40B4-BE49-F238E27FC236}">
                  <a16:creationId xmlns:a16="http://schemas.microsoft.com/office/drawing/2014/main" id="{2797E2E8-98C9-4A2A-A663-6D5206568859}"/>
                </a:ext>
              </a:extLst>
            </p:cNvPr>
            <p:cNvSpPr/>
            <p:nvPr/>
          </p:nvSpPr>
          <p:spPr>
            <a:xfrm>
              <a:off x="5760720" y="2278379"/>
              <a:ext cx="550545" cy="399097"/>
            </a:xfrm>
            <a:custGeom>
              <a:avLst/>
              <a:gdLst>
                <a:gd name="connsiteX0" fmla="*/ 521017 w 550545"/>
                <a:gd name="connsiteY0" fmla="*/ 399098 h 399097"/>
                <a:gd name="connsiteX1" fmla="*/ 550545 w 550545"/>
                <a:gd name="connsiteY1" fmla="*/ 275273 h 399097"/>
                <a:gd name="connsiteX2" fmla="*/ 275272 w 550545"/>
                <a:gd name="connsiteY2" fmla="*/ 0 h 399097"/>
                <a:gd name="connsiteX3" fmla="*/ 0 w 550545"/>
                <a:gd name="connsiteY3" fmla="*/ 275273 h 399097"/>
              </a:gdLst>
              <a:ahLst/>
              <a:cxnLst>
                <a:cxn ang="0">
                  <a:pos x="connsiteX0" y="connsiteY0"/>
                </a:cxn>
                <a:cxn ang="0">
                  <a:pos x="connsiteX1" y="connsiteY1"/>
                </a:cxn>
                <a:cxn ang="0">
                  <a:pos x="connsiteX2" y="connsiteY2"/>
                </a:cxn>
                <a:cxn ang="0">
                  <a:pos x="connsiteX3" y="connsiteY3"/>
                </a:cxn>
              </a:cxnLst>
              <a:rect l="l" t="t" r="r" b="b"/>
              <a:pathLst>
                <a:path w="550545" h="399097">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28575" cap="flat">
              <a:solidFill>
                <a:schemeClr val="bg1"/>
              </a:solidFill>
              <a:prstDash val="solid"/>
              <a:miter/>
            </a:ln>
          </p:spPr>
          <p:txBody>
            <a:bodyPr rtlCol="0" anchor="ctr"/>
            <a:lstStyle/>
            <a:p>
              <a:endParaRPr lang="da-DK"/>
            </a:p>
          </p:txBody>
        </p:sp>
        <p:sp>
          <p:nvSpPr>
            <p:cNvPr id="62" name="Kombinationstegning 173">
              <a:extLst>
                <a:ext uri="{FF2B5EF4-FFF2-40B4-BE49-F238E27FC236}">
                  <a16:creationId xmlns:a16="http://schemas.microsoft.com/office/drawing/2014/main" id="{5E8D0FDC-F560-426B-ADBB-55F23B1EF331}"/>
                </a:ext>
              </a:extLst>
            </p:cNvPr>
            <p:cNvSpPr/>
            <p:nvPr/>
          </p:nvSpPr>
          <p:spPr>
            <a:xfrm>
              <a:off x="6153150" y="2273755"/>
              <a:ext cx="121919" cy="85587"/>
            </a:xfrm>
            <a:custGeom>
              <a:avLst/>
              <a:gdLst>
                <a:gd name="connsiteX0" fmla="*/ 121920 w 121919"/>
                <a:gd name="connsiteY0" fmla="*/ 85587 h 85587"/>
                <a:gd name="connsiteX1" fmla="*/ 0 w 121919"/>
                <a:gd name="connsiteY1" fmla="*/ 1767 h 85587"/>
              </a:gdLst>
              <a:ahLst/>
              <a:cxnLst>
                <a:cxn ang="0">
                  <a:pos x="connsiteX0" y="connsiteY0"/>
                </a:cxn>
                <a:cxn ang="0">
                  <a:pos x="connsiteX1" y="connsiteY1"/>
                </a:cxn>
              </a:cxnLst>
              <a:rect l="l" t="t" r="r" b="b"/>
              <a:pathLst>
                <a:path w="121919" h="85587">
                  <a:moveTo>
                    <a:pt x="121920" y="85587"/>
                  </a:moveTo>
                  <a:cubicBezTo>
                    <a:pt x="111442" y="28437"/>
                    <a:pt x="57150" y="-8710"/>
                    <a:pt x="0" y="1767"/>
                  </a:cubicBezTo>
                </a:path>
              </a:pathLst>
            </a:custGeom>
            <a:noFill/>
            <a:ln w="28575" cap="flat">
              <a:solidFill>
                <a:schemeClr val="bg1"/>
              </a:solidFill>
              <a:prstDash val="solid"/>
              <a:miter/>
            </a:ln>
          </p:spPr>
          <p:txBody>
            <a:bodyPr rtlCol="0" anchor="ctr"/>
            <a:lstStyle/>
            <a:p>
              <a:endParaRPr lang="da-DK"/>
            </a:p>
          </p:txBody>
        </p:sp>
        <p:sp>
          <p:nvSpPr>
            <p:cNvPr id="63" name="Kombinationstegning 174">
              <a:extLst>
                <a:ext uri="{FF2B5EF4-FFF2-40B4-BE49-F238E27FC236}">
                  <a16:creationId xmlns:a16="http://schemas.microsoft.com/office/drawing/2014/main" id="{A15A457E-52A7-48EE-B0B9-2A20AE4D2287}"/>
                </a:ext>
              </a:extLst>
            </p:cNvPr>
            <p:cNvSpPr/>
            <p:nvPr/>
          </p:nvSpPr>
          <p:spPr>
            <a:xfrm>
              <a:off x="6174104" y="2286952"/>
              <a:ext cx="208597" cy="505777"/>
            </a:xfrm>
            <a:custGeom>
              <a:avLst/>
              <a:gdLst>
                <a:gd name="connsiteX0" fmla="*/ 52388 w 208597"/>
                <a:gd name="connsiteY0" fmla="*/ 0 h 505777"/>
                <a:gd name="connsiteX1" fmla="*/ 179070 w 208597"/>
                <a:gd name="connsiteY1" fmla="*/ 126682 h 505777"/>
                <a:gd name="connsiteX2" fmla="*/ 179070 w 208597"/>
                <a:gd name="connsiteY2" fmla="*/ 410528 h 505777"/>
                <a:gd name="connsiteX3" fmla="*/ 208598 w 208597"/>
                <a:gd name="connsiteY3" fmla="*/ 505778 h 505777"/>
                <a:gd name="connsiteX4" fmla="*/ 0 w 208597"/>
                <a:gd name="connsiteY4" fmla="*/ 505778 h 50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505777">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28575" cap="flat">
              <a:solidFill>
                <a:schemeClr val="bg1"/>
              </a:solidFill>
              <a:prstDash val="solid"/>
              <a:miter/>
            </a:ln>
          </p:spPr>
          <p:txBody>
            <a:bodyPr rtlCol="0" anchor="ctr"/>
            <a:lstStyle/>
            <a:p>
              <a:endParaRPr lang="da-DK"/>
            </a:p>
          </p:txBody>
        </p:sp>
      </p:grpSp>
    </p:spTree>
    <p:extLst>
      <p:ext uri="{BB962C8B-B14F-4D97-AF65-F5344CB8AC3E}">
        <p14:creationId xmlns:p14="http://schemas.microsoft.com/office/powerpoint/2010/main" val="11789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AE4A0-3618-664F-146F-2BCF697CA1C4}"/>
              </a:ext>
            </a:extLst>
          </p:cNvPr>
          <p:cNvSpPr>
            <a:spLocks noGrp="1"/>
          </p:cNvSpPr>
          <p:nvPr>
            <p:ph type="title"/>
          </p:nvPr>
        </p:nvSpPr>
        <p:spPr/>
        <p:txBody>
          <a:bodyPr/>
          <a:lstStyle/>
          <a:p>
            <a:r>
              <a:rPr lang="da-DK" dirty="0">
                <a:solidFill>
                  <a:schemeClr val="accent3"/>
                </a:solidFill>
              </a:rPr>
              <a:t>3. Psykologisk tryghed</a:t>
            </a:r>
          </a:p>
        </p:txBody>
      </p:sp>
      <p:sp>
        <p:nvSpPr>
          <p:cNvPr id="6" name="Pladsholder til indhold 4">
            <a:extLst>
              <a:ext uri="{FF2B5EF4-FFF2-40B4-BE49-F238E27FC236}">
                <a16:creationId xmlns:a16="http://schemas.microsoft.com/office/drawing/2014/main" id="{C0440889-FFB2-B559-48C2-DCB0FAA80C5E}"/>
              </a:ext>
            </a:extLst>
          </p:cNvPr>
          <p:cNvSpPr>
            <a:spLocks noGrp="1"/>
          </p:cNvSpPr>
          <p:nvPr>
            <p:ph sz="half" idx="1"/>
          </p:nvPr>
        </p:nvSpPr>
        <p:spPr>
          <a:xfrm>
            <a:off x="431799" y="1330324"/>
            <a:ext cx="6959017" cy="4495709"/>
          </a:xfrm>
        </p:spPr>
        <p:txBody>
          <a:bodyPr/>
          <a:lstStyle/>
          <a:p>
            <a:pPr>
              <a:buFont typeface="Arial" panose="020B0604020202020204" pitchFamily="34" charset="0"/>
              <a:buChar char="•"/>
            </a:pPr>
            <a:r>
              <a:rPr lang="da-DK" sz="2000" dirty="0"/>
              <a:t>Psykologisk tryghed er mange ting. </a:t>
            </a:r>
          </a:p>
          <a:p>
            <a:pPr>
              <a:buFont typeface="Arial" panose="020B0604020202020204" pitchFamily="34" charset="0"/>
              <a:buChar char="•"/>
            </a:pPr>
            <a:endParaRPr lang="da-DK" sz="2000" dirty="0"/>
          </a:p>
          <a:p>
            <a:pPr>
              <a:buFont typeface="Arial" panose="020B0604020202020204" pitchFamily="34" charset="0"/>
              <a:buChar char="•"/>
            </a:pPr>
            <a:r>
              <a:rPr lang="da-DK" sz="2000" dirty="0"/>
              <a:t>En psykologisk tryg arbejdsplads er et sted, hvor medarbejderne tør sige deres mening og fejle uden frygt for hån, ydmygelse eller negative konsekvenser.</a:t>
            </a:r>
          </a:p>
          <a:p>
            <a:pPr>
              <a:buFont typeface="Arial" panose="020B0604020202020204" pitchFamily="34" charset="0"/>
              <a:buChar char="•"/>
            </a:pPr>
            <a:endParaRPr lang="da-DK" sz="2000" dirty="0"/>
          </a:p>
          <a:p>
            <a:pPr marL="0" indent="0">
              <a:buNone/>
            </a:pPr>
            <a:r>
              <a:rPr lang="da-DK" sz="2000" b="1" dirty="0"/>
              <a:t>Tal sammen i grupper (20 min.)</a:t>
            </a:r>
          </a:p>
          <a:p>
            <a:pPr marL="0" indent="0">
              <a:buNone/>
            </a:pPr>
            <a:endParaRPr lang="da-DK" sz="2000" b="1" dirty="0"/>
          </a:p>
          <a:p>
            <a:pPr>
              <a:buFont typeface="Arial" panose="020B0604020202020204" pitchFamily="34" charset="0"/>
              <a:buChar char="•"/>
            </a:pPr>
            <a:r>
              <a:rPr lang="da-DK" sz="2000" dirty="0"/>
              <a:t>Hvordan ser det ud hos jer?</a:t>
            </a:r>
          </a:p>
          <a:p>
            <a:pPr marL="0" indent="0">
              <a:buNone/>
            </a:pPr>
            <a:r>
              <a:rPr lang="da-DK" sz="2000" dirty="0"/>
              <a:t> – brug det printede skema til at komme i gang med snakken.</a:t>
            </a:r>
          </a:p>
          <a:p>
            <a:pPr>
              <a:buFont typeface="Arial" panose="020B0604020202020204" pitchFamily="34" charset="0"/>
              <a:buChar char="•"/>
            </a:pPr>
            <a:endParaRPr lang="da-DK" sz="2000" dirty="0"/>
          </a:p>
          <a:p>
            <a:pPr>
              <a:buFont typeface="Arial" panose="020B0604020202020204" pitchFamily="34" charset="0"/>
              <a:buChar char="•"/>
            </a:pPr>
            <a:endParaRPr lang="da-DK" sz="2000" dirty="0"/>
          </a:p>
          <a:p>
            <a:pPr>
              <a:buFont typeface="Arial" panose="020B0604020202020204" pitchFamily="34" charset="0"/>
              <a:buChar char="•"/>
            </a:pPr>
            <a:endParaRPr lang="da-DK" sz="2600" dirty="0"/>
          </a:p>
        </p:txBody>
      </p:sp>
      <p:pic>
        <p:nvPicPr>
          <p:cNvPr id="4" name="Billede 3">
            <a:extLst>
              <a:ext uri="{FF2B5EF4-FFF2-40B4-BE49-F238E27FC236}">
                <a16:creationId xmlns:a16="http://schemas.microsoft.com/office/drawing/2014/main" id="{6D82482C-ADBE-42FB-8F4E-50550AED55C1}"/>
              </a:ext>
            </a:extLst>
          </p:cNvPr>
          <p:cNvPicPr>
            <a:picLocks noChangeAspect="1"/>
          </p:cNvPicPr>
          <p:nvPr/>
        </p:nvPicPr>
        <p:blipFill>
          <a:blip r:embed="rId3"/>
          <a:stretch>
            <a:fillRect/>
          </a:stretch>
        </p:blipFill>
        <p:spPr>
          <a:xfrm rot="1008232">
            <a:off x="7450724" y="2233865"/>
            <a:ext cx="4249369" cy="2390270"/>
          </a:xfrm>
          <a:prstGeom prst="rect">
            <a:avLst/>
          </a:prstGeom>
        </p:spPr>
      </p:pic>
    </p:spTree>
    <p:extLst>
      <p:ext uri="{BB962C8B-B14F-4D97-AF65-F5344CB8AC3E}">
        <p14:creationId xmlns:p14="http://schemas.microsoft.com/office/powerpoint/2010/main" val="20655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D40C9-69E1-4C52-9208-5BAD215A8866}"/>
              </a:ext>
            </a:extLst>
          </p:cNvPr>
          <p:cNvSpPr/>
          <p:nvPr/>
        </p:nvSpPr>
        <p:spPr>
          <a:xfrm>
            <a:off x="8795978" y="0"/>
            <a:ext cx="3396022" cy="68580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prstClr val="white"/>
              </a:solidFill>
              <a:effectLst/>
              <a:uLnTx/>
              <a:uFillTx/>
              <a:latin typeface="Raleway"/>
              <a:ea typeface="+mn-ea"/>
              <a:cs typeface="+mn-cs"/>
            </a:endParaRPr>
          </a:p>
        </p:txBody>
      </p:sp>
      <p:sp>
        <p:nvSpPr>
          <p:cNvPr id="4" name="Titel 3">
            <a:extLst>
              <a:ext uri="{FF2B5EF4-FFF2-40B4-BE49-F238E27FC236}">
                <a16:creationId xmlns:a16="http://schemas.microsoft.com/office/drawing/2014/main" id="{72A9B918-3362-39F7-56E5-DCC98DEBC7F0}"/>
              </a:ext>
            </a:extLst>
          </p:cNvPr>
          <p:cNvSpPr>
            <a:spLocks noGrp="1"/>
          </p:cNvSpPr>
          <p:nvPr>
            <p:ph type="title"/>
          </p:nvPr>
        </p:nvSpPr>
        <p:spPr/>
        <p:txBody>
          <a:bodyPr/>
          <a:lstStyle/>
          <a:p>
            <a:r>
              <a:rPr lang="da-DK" dirty="0">
                <a:solidFill>
                  <a:schemeClr val="accent3"/>
                </a:solidFill>
              </a:rPr>
              <a:t>4. Hvad ønsker vi fremadrettet?</a:t>
            </a:r>
          </a:p>
        </p:txBody>
      </p:sp>
      <p:sp>
        <p:nvSpPr>
          <p:cNvPr id="2" name="Pladsholder til indhold 1">
            <a:extLst>
              <a:ext uri="{FF2B5EF4-FFF2-40B4-BE49-F238E27FC236}">
                <a16:creationId xmlns:a16="http://schemas.microsoft.com/office/drawing/2014/main" id="{AB0E5C4E-B3CB-E508-02C0-3F6D59DE3F85}"/>
              </a:ext>
            </a:extLst>
          </p:cNvPr>
          <p:cNvSpPr>
            <a:spLocks noGrp="1"/>
          </p:cNvSpPr>
          <p:nvPr>
            <p:ph sz="half" idx="1"/>
          </p:nvPr>
        </p:nvSpPr>
        <p:spPr>
          <a:xfrm>
            <a:off x="432000" y="1806411"/>
            <a:ext cx="5484199" cy="4197350"/>
          </a:xfrm>
        </p:spPr>
        <p:txBody>
          <a:bodyPr/>
          <a:lstStyle/>
          <a:p>
            <a:pPr marL="0" indent="0">
              <a:buNone/>
            </a:pPr>
            <a:r>
              <a:rPr lang="da-DK" sz="2000" b="1" dirty="0"/>
              <a:t>Del jeres oplevelser i par (10 min.)</a:t>
            </a:r>
          </a:p>
          <a:p>
            <a:pPr>
              <a:buFont typeface="Arial" panose="020B0604020202020204" pitchFamily="34" charset="0"/>
              <a:buChar char="•"/>
            </a:pPr>
            <a:endParaRPr lang="da-DK" sz="1800" dirty="0"/>
          </a:p>
        </p:txBody>
      </p:sp>
      <p:pic>
        <p:nvPicPr>
          <p:cNvPr id="8" name="Grafik 7">
            <a:extLst>
              <a:ext uri="{FF2B5EF4-FFF2-40B4-BE49-F238E27FC236}">
                <a16:creationId xmlns:a16="http://schemas.microsoft.com/office/drawing/2014/main" id="{F19117B9-147F-40C2-8192-8167937CF3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7667" y="854238"/>
            <a:ext cx="3072644" cy="5149523"/>
          </a:xfrm>
          <a:prstGeom prst="rect">
            <a:avLst/>
          </a:prstGeom>
        </p:spPr>
      </p:pic>
      <p:graphicFrame>
        <p:nvGraphicFramePr>
          <p:cNvPr id="10" name="Tabel 9">
            <a:extLst>
              <a:ext uri="{FF2B5EF4-FFF2-40B4-BE49-F238E27FC236}">
                <a16:creationId xmlns:a16="http://schemas.microsoft.com/office/drawing/2014/main" id="{6416A74E-F7BC-4E5A-A561-1FAE0F265269}"/>
              </a:ext>
            </a:extLst>
          </p:cNvPr>
          <p:cNvGraphicFramePr>
            <a:graphicFrameLocks noGrp="1"/>
          </p:cNvGraphicFramePr>
          <p:nvPr>
            <p:extLst>
              <p:ext uri="{D42A27DB-BD31-4B8C-83A1-F6EECF244321}">
                <p14:modId xmlns:p14="http://schemas.microsoft.com/office/powerpoint/2010/main" val="1854350397"/>
              </p:ext>
            </p:extLst>
          </p:nvPr>
        </p:nvGraphicFramePr>
        <p:xfrm>
          <a:off x="432000" y="2628591"/>
          <a:ext cx="8127999" cy="2067560"/>
        </p:xfrm>
        <a:graphic>
          <a:graphicData uri="http://schemas.openxmlformats.org/drawingml/2006/table">
            <a:tbl>
              <a:tblPr firstRow="1" bandRow="1"/>
              <a:tblGrid>
                <a:gridCol w="2709333">
                  <a:extLst>
                    <a:ext uri="{9D8B030D-6E8A-4147-A177-3AD203B41FA5}">
                      <a16:colId xmlns:a16="http://schemas.microsoft.com/office/drawing/2014/main" val="155211776"/>
                    </a:ext>
                  </a:extLst>
                </a:gridCol>
                <a:gridCol w="2709333">
                  <a:extLst>
                    <a:ext uri="{9D8B030D-6E8A-4147-A177-3AD203B41FA5}">
                      <a16:colId xmlns:a16="http://schemas.microsoft.com/office/drawing/2014/main" val="1427281825"/>
                    </a:ext>
                  </a:extLst>
                </a:gridCol>
                <a:gridCol w="2709333">
                  <a:extLst>
                    <a:ext uri="{9D8B030D-6E8A-4147-A177-3AD203B41FA5}">
                      <a16:colId xmlns:a16="http://schemas.microsoft.com/office/drawing/2014/main" val="3464414117"/>
                    </a:ext>
                  </a:extLst>
                </a:gridCol>
              </a:tblGrid>
              <a:tr h="37084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endParaRPr lang="da-DK"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lvl="0">
                        <a:lnSpc>
                          <a:spcPct val="115000"/>
                        </a:lnSpc>
                        <a:spcAft>
                          <a:spcPts val="0"/>
                        </a:spcAft>
                      </a:pPr>
                      <a:r>
                        <a:rPr lang="da-DK" sz="1400" dirty="0">
                          <a:latin typeface="+mn-lt"/>
                        </a:rPr>
                        <a:t> </a:t>
                      </a:r>
                    </a:p>
                    <a:p>
                      <a:pPr lvl="0">
                        <a:lnSpc>
                          <a:spcPct val="115000"/>
                        </a:lnSpc>
                        <a:spcAft>
                          <a:spcPts val="0"/>
                        </a:spcAft>
                      </a:pPr>
                      <a:r>
                        <a:rPr lang="da-DK" sz="1800" dirty="0">
                          <a:latin typeface="+mn-lt"/>
                        </a:rPr>
                        <a:t>Hvad ønsker vi?</a:t>
                      </a:r>
                    </a:p>
                    <a:p>
                      <a:pPr lvl="0">
                        <a:lnSpc>
                          <a:spcPct val="115000"/>
                        </a:lnSpc>
                        <a:spcAft>
                          <a:spcPts val="0"/>
                        </a:spcAft>
                      </a:pPr>
                      <a:r>
                        <a:rPr lang="da-DK" sz="1400" dirty="0">
                          <a:latin typeface="+mn-lt"/>
                        </a:rPr>
                        <a:t> </a:t>
                      </a:r>
                      <a:endParaRPr lang="da-DK" sz="1400" dirty="0">
                        <a:latin typeface="+mn-lt"/>
                        <a:ea typeface="Times New Roman"/>
                        <a:cs typeface="Times New Roman"/>
                      </a:endParaRPr>
                    </a:p>
                  </a:txBody>
                  <a:tcPr marL="60862" marR="6086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lvl="0">
                        <a:lnSpc>
                          <a:spcPct val="115000"/>
                        </a:lnSpc>
                        <a:spcAft>
                          <a:spcPts val="0"/>
                        </a:spcAft>
                      </a:pPr>
                      <a:r>
                        <a:rPr lang="da-DK" sz="1400" dirty="0">
                          <a:latin typeface="+mn-lt"/>
                        </a:rPr>
                        <a:t> </a:t>
                      </a:r>
                    </a:p>
                    <a:p>
                      <a:pPr lvl="0">
                        <a:lnSpc>
                          <a:spcPct val="115000"/>
                        </a:lnSpc>
                        <a:spcAft>
                          <a:spcPts val="0"/>
                        </a:spcAft>
                      </a:pPr>
                      <a:r>
                        <a:rPr lang="da-DK" sz="1800" dirty="0">
                          <a:latin typeface="+mn-lt"/>
                        </a:rPr>
                        <a:t>Hvad ønsker vi ikke?</a:t>
                      </a:r>
                      <a:endParaRPr lang="da-DK" sz="1800" dirty="0">
                        <a:latin typeface="+mn-lt"/>
                        <a:ea typeface="Times New Roman"/>
                        <a:cs typeface="Times New Roman"/>
                      </a:endParaRPr>
                    </a:p>
                  </a:txBody>
                  <a:tcPr marL="60862" marR="6086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910192003"/>
                  </a:ext>
                </a:extLst>
              </a:tr>
              <a:tr h="37084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da-DK" sz="1800" b="1" kern="1200" dirty="0">
                          <a:solidFill>
                            <a:schemeClr val="lt1"/>
                          </a:solidFill>
                          <a:latin typeface="+mn-lt"/>
                          <a:ea typeface="+mn-ea"/>
                          <a:cs typeface="+mn-cs"/>
                        </a:rPr>
                        <a:t>Hvad har vi?</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da-DK" dirty="0">
                          <a:latin typeface="+mn-lt"/>
                        </a:rPr>
                        <a:t>1. Hvad ønsker vi at bevare?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da-DK" dirty="0">
                          <a:latin typeface="+mn-lt"/>
                        </a:rPr>
                        <a:t>2. Hvad ønsker vi at fjerne?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54544437"/>
                  </a:ext>
                </a:extLst>
              </a:tr>
              <a:tr h="37084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da-DK" sz="1800" b="1" kern="1200" dirty="0">
                          <a:solidFill>
                            <a:schemeClr val="lt1"/>
                          </a:solidFill>
                          <a:latin typeface="+mn-lt"/>
                          <a:ea typeface="+mn-ea"/>
                          <a:cs typeface="+mn-cs"/>
                        </a:rPr>
                        <a:t>Hvad har vi ikke?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da-DK" dirty="0">
                          <a:latin typeface="+mn-lt"/>
                        </a:rPr>
                        <a:t>3. Hvad ønsker vi at opnå?</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da-DK" dirty="0">
                          <a:latin typeface="+mn-lt"/>
                        </a:rPr>
                        <a:t>4. Hvad ønsker vi at undgå?</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115948176"/>
                  </a:ext>
                </a:extLst>
              </a:tr>
            </a:tbl>
          </a:graphicData>
        </a:graphic>
      </p:graphicFrame>
      <p:pic>
        <p:nvPicPr>
          <p:cNvPr id="3" name="Billede 2">
            <a:extLst>
              <a:ext uri="{FF2B5EF4-FFF2-40B4-BE49-F238E27FC236}">
                <a16:creationId xmlns:a16="http://schemas.microsoft.com/office/drawing/2014/main" id="{5DD93607-C1D6-4835-B381-86BF2AC57637}"/>
              </a:ext>
            </a:extLst>
          </p:cNvPr>
          <p:cNvPicPr>
            <a:picLocks noChangeAspect="1"/>
          </p:cNvPicPr>
          <p:nvPr/>
        </p:nvPicPr>
        <p:blipFill>
          <a:blip r:embed="rId5"/>
          <a:stretch>
            <a:fillRect/>
          </a:stretch>
        </p:blipFill>
        <p:spPr>
          <a:xfrm>
            <a:off x="11363726" y="6488242"/>
            <a:ext cx="396274" cy="103641"/>
          </a:xfrm>
          <a:prstGeom prst="rect">
            <a:avLst/>
          </a:prstGeom>
        </p:spPr>
      </p:pic>
    </p:spTree>
    <p:extLst>
      <p:ext uri="{BB962C8B-B14F-4D97-AF65-F5344CB8AC3E}">
        <p14:creationId xmlns:p14="http://schemas.microsoft.com/office/powerpoint/2010/main" val="363692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0" y="0"/>
            <a:ext cx="4080510" cy="6858000"/>
          </a:xfrm>
          <a:prstGeom prst="rect">
            <a:avLst/>
          </a:prstGeom>
          <a:solidFill>
            <a:schemeClr val="accent3"/>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965EE912-AD0B-3C43-9E78-3035D1E10C8C}"/>
              </a:ext>
            </a:extLst>
          </p:cNvPr>
          <p:cNvSpPr>
            <a:spLocks noGrp="1"/>
          </p:cNvSpPr>
          <p:nvPr>
            <p:ph type="title"/>
          </p:nvPr>
        </p:nvSpPr>
        <p:spPr>
          <a:xfrm>
            <a:off x="4862832" y="1087688"/>
            <a:ext cx="6497320" cy="1350700"/>
          </a:xfrm>
        </p:spPr>
        <p:txBody>
          <a:bodyPr/>
          <a:lstStyle/>
          <a:p>
            <a:pPr algn="ctr"/>
            <a:r>
              <a:rPr lang="da-DK" sz="4000" b="0" dirty="0">
                <a:solidFill>
                  <a:schemeClr val="accent3"/>
                </a:solidFill>
              </a:rPr>
              <a:t>Hvad tager du med fra mødet i dag?</a:t>
            </a:r>
          </a:p>
        </p:txBody>
      </p:sp>
      <p:pic>
        <p:nvPicPr>
          <p:cNvPr id="3" name="Grafik 2">
            <a:extLst>
              <a:ext uri="{FF2B5EF4-FFF2-40B4-BE49-F238E27FC236}">
                <a16:creationId xmlns:a16="http://schemas.microsoft.com/office/drawing/2014/main" id="{1DACE7C6-FA95-46E6-8E05-D9EDE5C79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539" y="737787"/>
            <a:ext cx="3072644" cy="5149523"/>
          </a:xfrm>
          <a:prstGeom prst="rect">
            <a:avLst/>
          </a:prstGeom>
        </p:spPr>
      </p:pic>
      <p:sp>
        <p:nvSpPr>
          <p:cNvPr id="4" name="Rektangel 3">
            <a:extLst>
              <a:ext uri="{FF2B5EF4-FFF2-40B4-BE49-F238E27FC236}">
                <a16:creationId xmlns:a16="http://schemas.microsoft.com/office/drawing/2014/main" id="{14C15C6B-D3FB-4E4C-8BEB-25E5559931FE}"/>
              </a:ext>
            </a:extLst>
          </p:cNvPr>
          <p:cNvSpPr/>
          <p:nvPr/>
        </p:nvSpPr>
        <p:spPr>
          <a:xfrm>
            <a:off x="5237871" y="2274838"/>
            <a:ext cx="3703530" cy="2308324"/>
          </a:xfrm>
          <a:prstGeom prst="rect">
            <a:avLst/>
          </a:prstGeom>
        </p:spPr>
        <p:txBody>
          <a:bodyPr wrap="square">
            <a:spAutoFit/>
          </a:bodyPr>
          <a:lstStyle/>
          <a:p>
            <a:endParaRPr lang="da-DK" dirty="0"/>
          </a:p>
          <a:p>
            <a:pPr marL="285750" indent="-285750">
              <a:buFont typeface="Arial" panose="020B0604020202020204" pitchFamily="34" charset="0"/>
              <a:buChar char="•"/>
            </a:pPr>
            <a:r>
              <a:rPr lang="da-DK" dirty="0"/>
              <a:t>Hvor starter vi?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Har vi en aftale?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Hvem gør hvad?</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Hvornår skal der gøres noget?</a:t>
            </a:r>
          </a:p>
        </p:txBody>
      </p:sp>
    </p:spTree>
    <p:extLst>
      <p:ext uri="{BB962C8B-B14F-4D97-AF65-F5344CB8AC3E}">
        <p14:creationId xmlns:p14="http://schemas.microsoft.com/office/powerpoint/2010/main" val="32300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2</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95181"/>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Sådan er mødepakken sat op</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38384"/>
            <a:ext cx="11526225" cy="4185761"/>
          </a:xfrm>
          <a:prstGeom prst="rect">
            <a:avLst/>
          </a:prstGeom>
          <a:noFill/>
        </p:spPr>
        <p:txBody>
          <a:bodyPr wrap="square" lIns="0" tIns="0" rIns="0" bIns="0" rtlCol="0">
            <a:spAutoFit/>
          </a:bodyPr>
          <a:lstStyle/>
          <a:p>
            <a:r>
              <a:rPr lang="da-DK" dirty="0">
                <a:solidFill>
                  <a:schemeClr val="tx1">
                    <a:lumMod val="65000"/>
                    <a:lumOff val="35000"/>
                  </a:schemeClr>
                </a:solidFill>
              </a:rPr>
              <a:t>Mødepakken er opdelt efter tre moduler. Vi anbefaler, at mødet holdes som et langt ét møde af ca. 2 timers varighed - men det er også muligt at dele mødet op efter modulerne. Ét modul tager mellem 20 og 45 minutter. </a:t>
            </a:r>
          </a:p>
          <a:p>
            <a:endParaRPr lang="da-DK" dirty="0">
              <a:solidFill>
                <a:schemeClr val="tx1">
                  <a:lumMod val="65000"/>
                  <a:lumOff val="35000"/>
                </a:schemeClr>
              </a:solidFill>
            </a:endParaRPr>
          </a:p>
          <a:p>
            <a:r>
              <a:rPr lang="da-DK" dirty="0">
                <a:solidFill>
                  <a:schemeClr val="tx1">
                    <a:lumMod val="65000"/>
                    <a:lumOff val="35000"/>
                  </a:schemeClr>
                </a:solidFill>
              </a:rPr>
              <a:t>Deler du mødet op, kan du med fordel indlede møderne med introduktionen (slide nr. 12) og afslutte med opsamlingen (slide nr. 18). Begynd evt. møderne med at opsummere vigtige punkter fra forrige møde. </a:t>
            </a:r>
          </a:p>
          <a:p>
            <a:endParaRPr lang="da-DK" dirty="0">
              <a:solidFill>
                <a:schemeClr val="tx1">
                  <a:lumMod val="65000"/>
                  <a:lumOff val="35000"/>
                </a:schemeClr>
              </a:solidFill>
            </a:endParaRPr>
          </a:p>
          <a:p>
            <a:r>
              <a:rPr lang="da-DK" dirty="0">
                <a:solidFill>
                  <a:schemeClr val="tx1">
                    <a:lumMod val="65000"/>
                    <a:lumOff val="35000"/>
                  </a:schemeClr>
                </a:solidFill>
              </a:rPr>
              <a:t>Oversigt over mødepakkens moduler: </a:t>
            </a: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sz="2000" dirty="0" err="1"/>
          </a:p>
        </p:txBody>
      </p:sp>
      <p:graphicFrame>
        <p:nvGraphicFramePr>
          <p:cNvPr id="9" name="Tabel 8">
            <a:extLst>
              <a:ext uri="{FF2B5EF4-FFF2-40B4-BE49-F238E27FC236}">
                <a16:creationId xmlns:a16="http://schemas.microsoft.com/office/drawing/2014/main" id="{D0AEC6EE-FEC5-4B05-8BAC-E58C44FA9578}"/>
              </a:ext>
            </a:extLst>
          </p:cNvPr>
          <p:cNvGraphicFramePr>
            <a:graphicFrameLocks noGrp="1"/>
          </p:cNvGraphicFramePr>
          <p:nvPr>
            <p:extLst>
              <p:ext uri="{D42A27DB-BD31-4B8C-83A1-F6EECF244321}">
                <p14:modId xmlns:p14="http://schemas.microsoft.com/office/powerpoint/2010/main" val="2979945850"/>
              </p:ext>
            </p:extLst>
          </p:nvPr>
        </p:nvGraphicFramePr>
        <p:xfrm>
          <a:off x="432000" y="3859083"/>
          <a:ext cx="11203275" cy="1280160"/>
        </p:xfrm>
        <a:graphic>
          <a:graphicData uri="http://schemas.openxmlformats.org/drawingml/2006/table">
            <a:tbl>
              <a:tblPr firstRow="1" bandRow="1">
                <a:tableStyleId>{5C22544A-7EE6-4342-B048-85BDC9FD1C3A}</a:tableStyleId>
              </a:tblPr>
              <a:tblGrid>
                <a:gridCol w="2240655">
                  <a:extLst>
                    <a:ext uri="{9D8B030D-6E8A-4147-A177-3AD203B41FA5}">
                      <a16:colId xmlns:a16="http://schemas.microsoft.com/office/drawing/2014/main" val="544813852"/>
                    </a:ext>
                  </a:extLst>
                </a:gridCol>
                <a:gridCol w="2240655">
                  <a:extLst>
                    <a:ext uri="{9D8B030D-6E8A-4147-A177-3AD203B41FA5}">
                      <a16:colId xmlns:a16="http://schemas.microsoft.com/office/drawing/2014/main" val="455194397"/>
                    </a:ext>
                  </a:extLst>
                </a:gridCol>
                <a:gridCol w="2240655">
                  <a:extLst>
                    <a:ext uri="{9D8B030D-6E8A-4147-A177-3AD203B41FA5}">
                      <a16:colId xmlns:a16="http://schemas.microsoft.com/office/drawing/2014/main" val="3255606483"/>
                    </a:ext>
                  </a:extLst>
                </a:gridCol>
                <a:gridCol w="2240655">
                  <a:extLst>
                    <a:ext uri="{9D8B030D-6E8A-4147-A177-3AD203B41FA5}">
                      <a16:colId xmlns:a16="http://schemas.microsoft.com/office/drawing/2014/main" val="402360869"/>
                    </a:ext>
                  </a:extLst>
                </a:gridCol>
                <a:gridCol w="2240655">
                  <a:extLst>
                    <a:ext uri="{9D8B030D-6E8A-4147-A177-3AD203B41FA5}">
                      <a16:colId xmlns:a16="http://schemas.microsoft.com/office/drawing/2014/main" val="2982569048"/>
                    </a:ext>
                  </a:extLst>
                </a:gridCol>
              </a:tblGrid>
              <a:tr h="640080">
                <a:tc>
                  <a:txBody>
                    <a:bodyPr/>
                    <a:lstStyle/>
                    <a:p>
                      <a:r>
                        <a:rPr lang="da-DK" dirty="0"/>
                        <a:t>1: Introduktion</a:t>
                      </a:r>
                    </a:p>
                  </a:txBody>
                  <a:tcPr>
                    <a:solidFill>
                      <a:schemeClr val="accent3"/>
                    </a:solidFill>
                  </a:tcPr>
                </a:tc>
                <a:tc>
                  <a:txBody>
                    <a:bodyPr/>
                    <a:lstStyle/>
                    <a:p>
                      <a:r>
                        <a:rPr lang="da-DK" dirty="0"/>
                        <a:t>2: Tal om jeres trivsel</a:t>
                      </a:r>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lt1"/>
                          </a:solidFill>
                          <a:latin typeface="+mn-lt"/>
                          <a:ea typeface="+mn-ea"/>
                          <a:cs typeface="+mn-cs"/>
                        </a:rPr>
                        <a:t>3: Psykologisk tryghed</a:t>
                      </a:r>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4: Hvad ønsker vi fremadrettet </a:t>
                      </a:r>
                    </a:p>
                  </a:txBody>
                  <a:tcPr>
                    <a:solidFill>
                      <a:schemeClr val="accent3"/>
                    </a:solidFill>
                  </a:tcPr>
                </a:tc>
                <a:tc>
                  <a:txBody>
                    <a:bodyPr/>
                    <a:lstStyle/>
                    <a:p>
                      <a:r>
                        <a:rPr lang="da-DK" dirty="0"/>
                        <a:t>Samlet tidsforbrug</a:t>
                      </a:r>
                    </a:p>
                  </a:txBody>
                  <a:tcPr>
                    <a:solidFill>
                      <a:schemeClr val="accent3"/>
                    </a:solidFill>
                  </a:tcPr>
                </a:tc>
                <a:extLst>
                  <a:ext uri="{0D108BD9-81ED-4DB2-BD59-A6C34878D82A}">
                    <a16:rowId xmlns:a16="http://schemas.microsoft.com/office/drawing/2014/main" val="3852034748"/>
                  </a:ext>
                </a:extLst>
              </a:tr>
              <a:tr h="640080">
                <a:tc>
                  <a:txBody>
                    <a:bodyPr/>
                    <a:lstStyle/>
                    <a:p>
                      <a:r>
                        <a:rPr lang="da-DK" dirty="0"/>
                        <a:t>10 min.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20-25 min. </a:t>
                      </a:r>
                    </a:p>
                    <a:p>
                      <a:endParaRPr lang="da-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kern="1200" dirty="0">
                          <a:solidFill>
                            <a:schemeClr val="dk1"/>
                          </a:solidFill>
                          <a:latin typeface="+mn-lt"/>
                          <a:ea typeface="+mn-ea"/>
                          <a:cs typeface="+mn-cs"/>
                        </a:rPr>
                        <a:t>40-45 min. </a:t>
                      </a:r>
                    </a:p>
                    <a:p>
                      <a:endParaRPr lang="da-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20-25 min. </a:t>
                      </a:r>
                    </a:p>
                    <a:p>
                      <a:endParaRPr lang="da-DK" dirty="0"/>
                    </a:p>
                  </a:txBody>
                  <a:tcPr/>
                </a:tc>
                <a:tc>
                  <a:txBody>
                    <a:bodyPr/>
                    <a:lstStyle/>
                    <a:p>
                      <a:r>
                        <a:rPr lang="da-DK" sz="1800" kern="1200" dirty="0">
                          <a:solidFill>
                            <a:schemeClr val="dk1"/>
                          </a:solidFill>
                          <a:latin typeface="+mn-lt"/>
                          <a:ea typeface="+mn-ea"/>
                          <a:cs typeface="+mn-cs"/>
                        </a:rPr>
                        <a:t>Ca. 2 timer </a:t>
                      </a:r>
                    </a:p>
                  </a:txBody>
                  <a:tcPr/>
                </a:tc>
                <a:extLst>
                  <a:ext uri="{0D108BD9-81ED-4DB2-BD59-A6C34878D82A}">
                    <a16:rowId xmlns:a16="http://schemas.microsoft.com/office/drawing/2014/main" val="869080937"/>
                  </a:ext>
                </a:extLst>
              </a:tr>
            </a:tbl>
          </a:graphicData>
        </a:graphic>
      </p:graphicFrame>
      <p:sp>
        <p:nvSpPr>
          <p:cNvPr id="7" name="Rutediagram: Proces 6">
            <a:extLst>
              <a:ext uri="{FF2B5EF4-FFF2-40B4-BE49-F238E27FC236}">
                <a16:creationId xmlns:a16="http://schemas.microsoft.com/office/drawing/2014/main" id="{619409EB-B5F7-429D-A165-014377557D7B}"/>
              </a:ext>
            </a:extLst>
          </p:cNvPr>
          <p:cNvSpPr/>
          <p:nvPr/>
        </p:nvSpPr>
        <p:spPr>
          <a:xfrm rot="5400000">
            <a:off x="6047764" y="-5941461"/>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B036A315-0D75-44D9-90D6-C306C234735C}"/>
              </a:ext>
            </a:extLst>
          </p:cNvPr>
          <p:cNvSpPr/>
          <p:nvPr/>
        </p:nvSpPr>
        <p:spPr>
          <a:xfrm>
            <a:off x="12082943" y="0"/>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78590CC9-3931-4287-8655-C232FBBDF507}"/>
              </a:ext>
            </a:extLst>
          </p:cNvPr>
          <p:cNvSpPr/>
          <p:nvPr/>
        </p:nvSpPr>
        <p:spPr>
          <a:xfrm rot="5400000">
            <a:off x="6047766" y="822823"/>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Proces 11">
            <a:extLst>
              <a:ext uri="{FF2B5EF4-FFF2-40B4-BE49-F238E27FC236}">
                <a16:creationId xmlns:a16="http://schemas.microsoft.com/office/drawing/2014/main" id="{6A0EC422-1812-45DB-84BA-F8DCA2B6155F}"/>
              </a:ext>
            </a:extLst>
          </p:cNvPr>
          <p:cNvSpPr/>
          <p:nvPr/>
        </p:nvSpPr>
        <p:spPr>
          <a:xfrm>
            <a:off x="0" y="1"/>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7432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F035F4-630D-4853-9D18-1C628790C1B8}"/>
              </a:ext>
            </a:extLst>
          </p:cNvPr>
          <p:cNvSpPr>
            <a:spLocks noGrp="1"/>
          </p:cNvSpPr>
          <p:nvPr>
            <p:ph idx="1"/>
          </p:nvPr>
        </p:nvSpPr>
        <p:spPr>
          <a:xfrm>
            <a:off x="432000" y="1467986"/>
            <a:ext cx="10769400" cy="4197600"/>
          </a:xfrm>
        </p:spPr>
        <p:txBody>
          <a:bodyPr/>
          <a:lstStyle/>
          <a:p>
            <a:pPr marL="0" indent="0">
              <a:buClr>
                <a:srgbClr val="660033"/>
              </a:buClr>
              <a:buNone/>
            </a:pPr>
            <a:r>
              <a:rPr lang="da-DK" sz="2000" dirty="0">
                <a:solidFill>
                  <a:schemeClr val="tx1">
                    <a:lumMod val="65000"/>
                    <a:lumOff val="35000"/>
                  </a:schemeClr>
                </a:solidFill>
              </a:rPr>
              <a:t>Spørgsmål til: </a:t>
            </a:r>
          </a:p>
          <a:p>
            <a:pPr marL="0" indent="0">
              <a:buClr>
                <a:srgbClr val="660033"/>
              </a:buClr>
              <a:buNone/>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2. modul: </a:t>
            </a:r>
          </a:p>
          <a:p>
            <a:pPr marL="0" indent="0">
              <a:buClr>
                <a:srgbClr val="660033"/>
              </a:buClr>
              <a:buNone/>
            </a:pPr>
            <a:r>
              <a:rPr lang="da-DK" sz="2000" dirty="0">
                <a:solidFill>
                  <a:schemeClr val="tx1">
                    <a:lumMod val="65000"/>
                    <a:lumOff val="35000"/>
                  </a:schemeClr>
                </a:solidFill>
              </a:rPr>
              <a:t>Tænk på en situation i dit arbejde, der giver dig trivsel.</a:t>
            </a:r>
          </a:p>
          <a:p>
            <a:pPr marL="457200" indent="-457200">
              <a:buClr>
                <a:srgbClr val="660033"/>
              </a:buClr>
              <a:buFont typeface="+mj-lt"/>
              <a:buAutoNum type="arabicPeriod"/>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3. modul: </a:t>
            </a:r>
          </a:p>
          <a:p>
            <a:pPr marL="0" indent="0">
              <a:buClr>
                <a:srgbClr val="660033"/>
              </a:buClr>
              <a:buNone/>
            </a:pPr>
            <a:r>
              <a:rPr lang="da-DK" sz="2000" dirty="0">
                <a:solidFill>
                  <a:schemeClr val="tx1">
                    <a:lumMod val="65000"/>
                    <a:lumOff val="35000"/>
                  </a:schemeClr>
                </a:solidFill>
              </a:rPr>
              <a:t>Tænk på situationer, hvor du oplever tryghed i forhold til dine kolleger og din leder. </a:t>
            </a:r>
          </a:p>
          <a:p>
            <a:pPr marL="457200" indent="-457200">
              <a:buClr>
                <a:srgbClr val="660033"/>
              </a:buClr>
              <a:buFont typeface="+mj-lt"/>
              <a:buAutoNum type="arabicPeriod"/>
            </a:pPr>
            <a:endParaRPr lang="da-DK" sz="2000" dirty="0">
              <a:solidFill>
                <a:schemeClr val="tx1">
                  <a:lumMod val="65000"/>
                  <a:lumOff val="35000"/>
                </a:schemeClr>
              </a:solidFill>
            </a:endParaRPr>
          </a:p>
          <a:p>
            <a:pPr marL="0" indent="0">
              <a:buClr>
                <a:srgbClr val="660033"/>
              </a:buClr>
              <a:buNone/>
            </a:pPr>
            <a:r>
              <a:rPr lang="da-DK" sz="2000" b="1" dirty="0">
                <a:solidFill>
                  <a:schemeClr val="tx1">
                    <a:lumMod val="65000"/>
                    <a:lumOff val="35000"/>
                  </a:schemeClr>
                </a:solidFill>
              </a:rPr>
              <a:t>4. modul: </a:t>
            </a:r>
          </a:p>
          <a:p>
            <a:pPr marL="0" indent="0">
              <a:buClr>
                <a:srgbClr val="660033"/>
              </a:buClr>
              <a:buNone/>
            </a:pPr>
            <a:r>
              <a:rPr lang="da-DK" sz="2000" dirty="0">
                <a:solidFill>
                  <a:schemeClr val="tx1">
                    <a:lumMod val="65000"/>
                    <a:lumOff val="35000"/>
                  </a:schemeClr>
                </a:solidFill>
              </a:rPr>
              <a:t>Tænk over, hvad du forestiller dig kunne forbedre jeres medarbejdertrivsel. </a:t>
            </a:r>
            <a:endParaRPr lang="da-DK" sz="2800" b="1" i="1" dirty="0">
              <a:solidFill>
                <a:schemeClr val="tx1">
                  <a:lumMod val="65000"/>
                  <a:lumOff val="35000"/>
                </a:schemeClr>
              </a:solidFill>
              <a:highlight>
                <a:srgbClr val="FFFF00"/>
              </a:highlight>
            </a:endParaRPr>
          </a:p>
          <a:p>
            <a:pPr marL="0" indent="0">
              <a:buNone/>
            </a:pPr>
            <a:endParaRPr lang="da-DK" sz="3200" dirty="0"/>
          </a:p>
        </p:txBody>
      </p:sp>
      <p:sp>
        <p:nvSpPr>
          <p:cNvPr id="3" name="Pladsholder til slidenummer 2">
            <a:extLst>
              <a:ext uri="{FF2B5EF4-FFF2-40B4-BE49-F238E27FC236}">
                <a16:creationId xmlns:a16="http://schemas.microsoft.com/office/drawing/2014/main" id="{E4208E42-BF42-495D-A19A-3CC0925C649C}"/>
              </a:ext>
            </a:extLst>
          </p:cNvPr>
          <p:cNvSpPr>
            <a:spLocks noGrp="1"/>
          </p:cNvSpPr>
          <p:nvPr>
            <p:ph type="sldNum" sz="quarter" idx="12"/>
          </p:nvPr>
        </p:nvSpPr>
        <p:spPr/>
        <p:txBody>
          <a:bodyPr/>
          <a:lstStyle/>
          <a:p>
            <a:r>
              <a:rPr lang="da-DK"/>
              <a:t>Side </a:t>
            </a:r>
            <a:fld id="{24C8C45C-947F-4981-8B3F-4F32E973C901}" type="slidenum">
              <a:rPr lang="da-DK" smtClean="0"/>
              <a:pPr/>
              <a:t>3</a:t>
            </a:fld>
            <a:endParaRPr lang="da-DK" dirty="0"/>
          </a:p>
        </p:txBody>
      </p:sp>
      <p:sp>
        <p:nvSpPr>
          <p:cNvPr id="4" name="Titel 3">
            <a:extLst>
              <a:ext uri="{FF2B5EF4-FFF2-40B4-BE49-F238E27FC236}">
                <a16:creationId xmlns:a16="http://schemas.microsoft.com/office/drawing/2014/main" id="{13045F81-ABB7-481A-9153-501391616F3A}"/>
              </a:ext>
            </a:extLst>
          </p:cNvPr>
          <p:cNvSpPr>
            <a:spLocks noGrp="1"/>
          </p:cNvSpPr>
          <p:nvPr>
            <p:ph type="title"/>
          </p:nvPr>
        </p:nvSpPr>
        <p:spPr>
          <a:xfrm>
            <a:off x="432000" y="584199"/>
            <a:ext cx="8398800" cy="650273"/>
          </a:xfrm>
        </p:spPr>
        <p:txBody>
          <a:bodyPr/>
          <a:lstStyle/>
          <a:p>
            <a:r>
              <a:rPr lang="da-DK" sz="2800" dirty="0">
                <a:solidFill>
                  <a:schemeClr val="tx1">
                    <a:lumMod val="65000"/>
                    <a:lumOff val="35000"/>
                  </a:schemeClr>
                </a:solidFill>
                <a:latin typeface="+mn-lt"/>
              </a:rPr>
              <a:t>Forberedelse til mødet om medarbejdertrivsel</a:t>
            </a:r>
            <a:endParaRPr lang="da-DK" sz="3200" dirty="0">
              <a:solidFill>
                <a:schemeClr val="tx1">
                  <a:lumMod val="65000"/>
                  <a:lumOff val="35000"/>
                </a:schemeClr>
              </a:solidFill>
              <a:latin typeface="+mn-lt"/>
            </a:endParaRPr>
          </a:p>
        </p:txBody>
      </p:sp>
      <p:sp>
        <p:nvSpPr>
          <p:cNvPr id="5" name="Rutediagram: Proces 4">
            <a:extLst>
              <a:ext uri="{FF2B5EF4-FFF2-40B4-BE49-F238E27FC236}">
                <a16:creationId xmlns:a16="http://schemas.microsoft.com/office/drawing/2014/main" id="{EF6A6DCA-A54C-48D5-B239-C2871D621BDC}"/>
              </a:ext>
            </a:extLst>
          </p:cNvPr>
          <p:cNvSpPr/>
          <p:nvPr/>
        </p:nvSpPr>
        <p:spPr>
          <a:xfrm rot="5400000">
            <a:off x="6047764" y="-5941461"/>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utediagram: Proces 5">
            <a:extLst>
              <a:ext uri="{FF2B5EF4-FFF2-40B4-BE49-F238E27FC236}">
                <a16:creationId xmlns:a16="http://schemas.microsoft.com/office/drawing/2014/main" id="{64442524-7D1B-4ECE-A091-212F23AAA519}"/>
              </a:ext>
            </a:extLst>
          </p:cNvPr>
          <p:cNvSpPr/>
          <p:nvPr/>
        </p:nvSpPr>
        <p:spPr>
          <a:xfrm>
            <a:off x="12082943" y="0"/>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3DA2BC0C-09C6-450F-AB96-E88E447CE2A9}"/>
              </a:ext>
            </a:extLst>
          </p:cNvPr>
          <p:cNvSpPr/>
          <p:nvPr/>
        </p:nvSpPr>
        <p:spPr>
          <a:xfrm rot="5400000">
            <a:off x="6047766" y="822823"/>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32EE7132-7770-4518-AFBF-6FB9EEA83FAA}"/>
              </a:ext>
            </a:extLst>
          </p:cNvPr>
          <p:cNvSpPr/>
          <p:nvPr/>
        </p:nvSpPr>
        <p:spPr>
          <a:xfrm>
            <a:off x="0" y="1"/>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7480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4</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51580" y="477333"/>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Hvad du kan gøre inden mødet</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52165" y="1255713"/>
            <a:ext cx="7786563" cy="473975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1400" b="1" dirty="0">
                <a:solidFill>
                  <a:schemeClr val="tx1">
                    <a:lumMod val="65000"/>
                    <a:lumOff val="35000"/>
                  </a:schemeClr>
                </a:solidFill>
              </a:rPr>
              <a:t>Læs op på medarbejdertrivsel:</a:t>
            </a:r>
            <a:r>
              <a:rPr lang="da-DK" sz="1400" dirty="0">
                <a:solidFill>
                  <a:schemeClr val="tx1">
                    <a:lumMod val="65000"/>
                    <a:lumOff val="35000"/>
                  </a:schemeClr>
                </a:solidFill>
              </a:rPr>
              <a:t> Orienter dig i mødepakken, og læs op på temaet. Du kan f.eks. orientere dig på Sundhedsstyrelsen hjemmeside, hvor du kan finde et </a:t>
            </a:r>
            <a:r>
              <a:rPr lang="da-DK" sz="1400" dirty="0" err="1">
                <a:solidFill>
                  <a:schemeClr val="accent3"/>
                </a:solidFill>
                <a:hlinkClick r:id="rId3">
                  <a:extLst>
                    <a:ext uri="{A12FA001-AC4F-418D-AE19-62706E023703}">
                      <ahyp:hlinkClr xmlns:ahyp="http://schemas.microsoft.com/office/drawing/2018/hyperlinkcolor" val="tx"/>
                    </a:ext>
                  </a:extLst>
                </a:hlinkClick>
              </a:rPr>
              <a:t>vidensindblik</a:t>
            </a:r>
            <a:r>
              <a:rPr lang="da-DK" sz="1400" dirty="0">
                <a:solidFill>
                  <a:schemeClr val="accent3"/>
                </a:solidFill>
                <a:hlinkClick r:id="rId3">
                  <a:extLst>
                    <a:ext uri="{A12FA001-AC4F-418D-AE19-62706E023703}">
                      <ahyp:hlinkClr xmlns:ahyp="http://schemas.microsoft.com/office/drawing/2018/hyperlinkcolor" val="tx"/>
                    </a:ext>
                  </a:extLst>
                </a:hlinkClick>
              </a:rPr>
              <a:t> om medarbejdertrivsel</a:t>
            </a:r>
            <a:r>
              <a:rPr lang="da-DK" sz="1400" dirty="0">
                <a:solidFill>
                  <a:schemeClr val="tx1">
                    <a:lumMod val="65000"/>
                    <a:lumOff val="35000"/>
                  </a:schemeClr>
                </a:solidFill>
              </a:rPr>
              <a:t> og et </a:t>
            </a:r>
            <a:r>
              <a:rPr lang="da-DK" sz="1400" dirty="0">
                <a:solidFill>
                  <a:schemeClr val="accent3"/>
                </a:solidFill>
                <a:hlinkClick r:id="rId4">
                  <a:extLst>
                    <a:ext uri="{A12FA001-AC4F-418D-AE19-62706E023703}">
                      <ahyp:hlinkClr xmlns:ahyp="http://schemas.microsoft.com/office/drawing/2018/hyperlinkcolor" val="tx"/>
                    </a:ext>
                  </a:extLst>
                </a:hlinkClick>
              </a:rPr>
              <a:t>webinar om temaet</a:t>
            </a:r>
            <a:r>
              <a:rPr lang="da-DK" sz="1400" dirty="0">
                <a:solidFill>
                  <a:schemeClr val="tx1">
                    <a:lumMod val="65000"/>
                    <a:lumOff val="35000"/>
                  </a:schemeClr>
                </a:solidFill>
              </a:rPr>
              <a:t>. </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Se noterne igennem</a:t>
            </a:r>
            <a:r>
              <a:rPr lang="da-DK" sz="1400" dirty="0">
                <a:solidFill>
                  <a:schemeClr val="tx1">
                    <a:lumMod val="65000"/>
                    <a:lumOff val="35000"/>
                  </a:schemeClr>
                </a:solidFill>
              </a:rPr>
              <a:t>: Løbende i mødepakken vil du kunne se noter. De er ment som støtte til dig som mødeleder. Tag gerne disse i brug, hvis de giver mening for dig.</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Tilpas præsentationen:</a:t>
            </a:r>
            <a:r>
              <a:rPr lang="da-DK" sz="1400" dirty="0">
                <a:solidFill>
                  <a:schemeClr val="tx1">
                    <a:lumMod val="65000"/>
                    <a:lumOff val="35000"/>
                  </a:schemeClr>
                </a:solidFill>
              </a:rPr>
              <a:t> </a:t>
            </a:r>
            <a:r>
              <a:rPr lang="da-DK" sz="1400" dirty="0">
                <a:solidFill>
                  <a:srgbClr val="616161"/>
                </a:solidFill>
              </a:rPr>
              <a:t>Slide 1-8 er til dig som mødeleder og skal ikke vises til mødet. Slide 9-18 kan </a:t>
            </a:r>
            <a:r>
              <a:rPr lang="da-DK" sz="1400" dirty="0">
                <a:solidFill>
                  <a:schemeClr val="tx1">
                    <a:lumMod val="65000"/>
                    <a:lumOff val="35000"/>
                  </a:schemeClr>
                </a:solidFill>
              </a:rPr>
              <a:t>vises på mødet. </a:t>
            </a:r>
          </a:p>
          <a:p>
            <a:pPr marL="342900" indent="-342900">
              <a:buFont typeface="Arial" panose="020B0604020202020204" pitchFamily="34" charset="0"/>
              <a:buChar char="•"/>
            </a:pPr>
            <a:endParaRPr lang="da-DK" sz="1400" b="1"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Mødedeltagelse:</a:t>
            </a:r>
            <a:r>
              <a:rPr lang="da-DK" sz="1400" dirty="0">
                <a:solidFill>
                  <a:schemeClr val="tx1">
                    <a:lumMod val="65000"/>
                    <a:lumOff val="35000"/>
                  </a:schemeClr>
                </a:solidFill>
              </a:rPr>
              <a:t> Inviter relevante mødedeltagere. Tænk over, om det giver mening, at forskellige faggrupper og vagtlag er med.</a:t>
            </a:r>
          </a:p>
          <a:p>
            <a:pPr marL="342900" indent="-342900">
              <a:buFont typeface="Arial" panose="020B0604020202020204" pitchFamily="34" charset="0"/>
              <a:buChar char="•"/>
            </a:pPr>
            <a:endParaRPr lang="da-DK" sz="1400" b="1"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Lokale og fordybelse: </a:t>
            </a:r>
            <a:r>
              <a:rPr lang="da-DK" sz="1400" dirty="0">
                <a:solidFill>
                  <a:schemeClr val="tx1">
                    <a:lumMod val="65000"/>
                    <a:lumOff val="35000"/>
                  </a:schemeClr>
                </a:solidFill>
              </a:rPr>
              <a:t>Book et uforstyrret lokale, hvor I kan trække jer tilbage til fuld fordybelse. Aftal f.eks., at der er andre, som har ansvar for at reagere ved alarmer/telefoner, der ringer.</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Mødedeltagernes forberedelse: </a:t>
            </a:r>
            <a:r>
              <a:rPr lang="da-DK" sz="1400" dirty="0">
                <a:solidFill>
                  <a:schemeClr val="tx1">
                    <a:lumMod val="65000"/>
                    <a:lumOff val="35000"/>
                  </a:schemeClr>
                </a:solidFill>
              </a:rPr>
              <a:t>Orienter mødedeltagerne om mødets formål og udlever refleksionsopgaverne (slide 3) forud for mødet. Det giver mødedeltagerne mulighed for at reflektere over, hvad medarbejdertrivsel betyder for arbejdet i ældreplejen. </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Print:</a:t>
            </a:r>
            <a:r>
              <a:rPr lang="da-DK" sz="1400" dirty="0">
                <a:solidFill>
                  <a:schemeClr val="tx1">
                    <a:lumMod val="65000"/>
                    <a:lumOff val="35000"/>
                  </a:schemeClr>
                </a:solidFill>
              </a:rPr>
              <a:t> Print slide 5 til deltagerne og del ud ifm. modul 3.</a:t>
            </a:r>
          </a:p>
        </p:txBody>
      </p:sp>
      <p:grpSp>
        <p:nvGrpSpPr>
          <p:cNvPr id="10" name="Grafik 3">
            <a:extLst>
              <a:ext uri="{FF2B5EF4-FFF2-40B4-BE49-F238E27FC236}">
                <a16:creationId xmlns:a16="http://schemas.microsoft.com/office/drawing/2014/main" id="{34099D33-6544-4389-90B4-C53DAFEECACB}"/>
              </a:ext>
            </a:extLst>
          </p:cNvPr>
          <p:cNvGrpSpPr/>
          <p:nvPr/>
        </p:nvGrpSpPr>
        <p:grpSpPr>
          <a:xfrm>
            <a:off x="8182464" y="2292042"/>
            <a:ext cx="3576483" cy="2476700"/>
            <a:chOff x="4565332" y="2239081"/>
            <a:chExt cx="2969894" cy="1953823"/>
          </a:xfrm>
          <a:noFill/>
        </p:grpSpPr>
        <p:grpSp>
          <p:nvGrpSpPr>
            <p:cNvPr id="11" name="Grafik 3">
              <a:extLst>
                <a:ext uri="{FF2B5EF4-FFF2-40B4-BE49-F238E27FC236}">
                  <a16:creationId xmlns:a16="http://schemas.microsoft.com/office/drawing/2014/main" id="{F50D16CD-D7BD-4EC2-9E8C-91EA14DF1A06}"/>
                </a:ext>
              </a:extLst>
            </p:cNvPr>
            <p:cNvGrpSpPr/>
            <p:nvPr/>
          </p:nvGrpSpPr>
          <p:grpSpPr>
            <a:xfrm>
              <a:off x="4632007" y="3366134"/>
              <a:ext cx="2823210" cy="826770"/>
              <a:chOff x="4632007" y="3366134"/>
              <a:chExt cx="2823210" cy="826770"/>
            </a:xfrm>
            <a:noFill/>
          </p:grpSpPr>
          <p:sp>
            <p:nvSpPr>
              <p:cNvPr id="84" name="Kombinationstegning 71">
                <a:extLst>
                  <a:ext uri="{FF2B5EF4-FFF2-40B4-BE49-F238E27FC236}">
                    <a16:creationId xmlns:a16="http://schemas.microsoft.com/office/drawing/2014/main" id="{3CAA8435-937E-4415-84C6-1E8C9DAFBBAA}"/>
                  </a:ext>
                </a:extLst>
              </p:cNvPr>
              <p:cNvSpPr/>
              <p:nvPr/>
            </p:nvSpPr>
            <p:spPr>
              <a:xfrm>
                <a:off x="4632007" y="3566159"/>
                <a:ext cx="2823210" cy="550545"/>
              </a:xfrm>
              <a:custGeom>
                <a:avLst/>
                <a:gdLst>
                  <a:gd name="connsiteX0" fmla="*/ 2661285 w 2823210"/>
                  <a:gd name="connsiteY0" fmla="*/ 0 h 550545"/>
                  <a:gd name="connsiteX1" fmla="*/ 2823210 w 2823210"/>
                  <a:gd name="connsiteY1" fmla="*/ 175260 h 550545"/>
                  <a:gd name="connsiteX2" fmla="*/ 1411605 w 2823210"/>
                  <a:gd name="connsiteY2" fmla="*/ 550545 h 550545"/>
                  <a:gd name="connsiteX3" fmla="*/ 0 w 2823210"/>
                  <a:gd name="connsiteY3" fmla="*/ 175260 h 550545"/>
                  <a:gd name="connsiteX4" fmla="*/ 119063 w 2823210"/>
                  <a:gd name="connsiteY4" fmla="*/ 2476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550545">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19050" cap="flat">
                <a:solidFill>
                  <a:schemeClr val="accent3"/>
                </a:solidFill>
                <a:prstDash val="solid"/>
                <a:miter/>
              </a:ln>
            </p:spPr>
            <p:txBody>
              <a:bodyPr rtlCol="0" anchor="ctr"/>
              <a:lstStyle/>
              <a:p>
                <a:endParaRPr lang="da-DK"/>
              </a:p>
            </p:txBody>
          </p:sp>
          <p:sp>
            <p:nvSpPr>
              <p:cNvPr id="85" name="Kombinationstegning 72">
                <a:extLst>
                  <a:ext uri="{FF2B5EF4-FFF2-40B4-BE49-F238E27FC236}">
                    <a16:creationId xmlns:a16="http://schemas.microsoft.com/office/drawing/2014/main" id="{33D813FB-A57F-496F-AB35-2C0D6A914B14}"/>
                  </a:ext>
                </a:extLst>
              </p:cNvPr>
              <p:cNvSpPr/>
              <p:nvPr/>
            </p:nvSpPr>
            <p:spPr>
              <a:xfrm>
                <a:off x="6637972" y="3400425"/>
                <a:ext cx="329565" cy="57150"/>
              </a:xfrm>
              <a:custGeom>
                <a:avLst/>
                <a:gdLst>
                  <a:gd name="connsiteX0" fmla="*/ 0 w 329565"/>
                  <a:gd name="connsiteY0" fmla="*/ 0 h 57150"/>
                  <a:gd name="connsiteX1" fmla="*/ 329565 w 329565"/>
                  <a:gd name="connsiteY1" fmla="*/ 57150 h 57150"/>
                </a:gdLst>
                <a:ahLst/>
                <a:cxnLst>
                  <a:cxn ang="0">
                    <a:pos x="connsiteX0" y="connsiteY0"/>
                  </a:cxn>
                  <a:cxn ang="0">
                    <a:pos x="connsiteX1" y="connsiteY1"/>
                  </a:cxn>
                </a:cxnLst>
                <a:rect l="l" t="t" r="r" b="b"/>
                <a:pathLst>
                  <a:path w="329565" h="57150">
                    <a:moveTo>
                      <a:pt x="0" y="0"/>
                    </a:moveTo>
                    <a:cubicBezTo>
                      <a:pt x="120015" y="15240"/>
                      <a:pt x="231458" y="34290"/>
                      <a:pt x="329565" y="57150"/>
                    </a:cubicBezTo>
                  </a:path>
                </a:pathLst>
              </a:custGeom>
              <a:noFill/>
              <a:ln w="19050" cap="flat">
                <a:solidFill>
                  <a:schemeClr val="accent3"/>
                </a:solidFill>
                <a:prstDash val="solid"/>
                <a:miter/>
              </a:ln>
            </p:spPr>
            <p:txBody>
              <a:bodyPr rtlCol="0" anchor="ctr"/>
              <a:lstStyle/>
              <a:p>
                <a:endParaRPr lang="da-DK"/>
              </a:p>
            </p:txBody>
          </p:sp>
          <p:sp>
            <p:nvSpPr>
              <p:cNvPr id="86" name="Kombinationstegning 73">
                <a:extLst>
                  <a:ext uri="{FF2B5EF4-FFF2-40B4-BE49-F238E27FC236}">
                    <a16:creationId xmlns:a16="http://schemas.microsoft.com/office/drawing/2014/main" id="{96FFD558-1F6B-45DC-AF60-C204C252C377}"/>
                  </a:ext>
                </a:extLst>
              </p:cNvPr>
              <p:cNvSpPr/>
              <p:nvPr/>
            </p:nvSpPr>
            <p:spPr>
              <a:xfrm>
                <a:off x="5377815" y="3366134"/>
                <a:ext cx="888682" cy="43815"/>
              </a:xfrm>
              <a:custGeom>
                <a:avLst/>
                <a:gdLst>
                  <a:gd name="connsiteX0" fmla="*/ 0 w 888682"/>
                  <a:gd name="connsiteY0" fmla="*/ 43815 h 43815"/>
                  <a:gd name="connsiteX1" fmla="*/ 665797 w 888682"/>
                  <a:gd name="connsiteY1" fmla="*/ 0 h 43815"/>
                  <a:gd name="connsiteX2" fmla="*/ 888682 w 888682"/>
                  <a:gd name="connsiteY2" fmla="*/ 4763 h 43815"/>
                </a:gdLst>
                <a:ahLst/>
                <a:cxnLst>
                  <a:cxn ang="0">
                    <a:pos x="connsiteX0" y="connsiteY0"/>
                  </a:cxn>
                  <a:cxn ang="0">
                    <a:pos x="connsiteX1" y="connsiteY1"/>
                  </a:cxn>
                  <a:cxn ang="0">
                    <a:pos x="connsiteX2" y="connsiteY2"/>
                  </a:cxn>
                </a:cxnLst>
                <a:rect l="l" t="t" r="r" b="b"/>
                <a:pathLst>
                  <a:path w="888682" h="43815">
                    <a:moveTo>
                      <a:pt x="0" y="43815"/>
                    </a:moveTo>
                    <a:cubicBezTo>
                      <a:pt x="198120" y="15240"/>
                      <a:pt x="424815" y="0"/>
                      <a:pt x="665797" y="0"/>
                    </a:cubicBezTo>
                    <a:cubicBezTo>
                      <a:pt x="741997" y="0"/>
                      <a:pt x="816293" y="1905"/>
                      <a:pt x="888682" y="4763"/>
                    </a:cubicBezTo>
                  </a:path>
                </a:pathLst>
              </a:custGeom>
              <a:noFill/>
              <a:ln w="19050" cap="flat">
                <a:solidFill>
                  <a:schemeClr val="accent3"/>
                </a:solidFill>
                <a:prstDash val="solid"/>
                <a:miter/>
              </a:ln>
            </p:spPr>
            <p:txBody>
              <a:bodyPr rtlCol="0" anchor="ctr"/>
              <a:lstStyle/>
              <a:p>
                <a:endParaRPr lang="da-DK"/>
              </a:p>
            </p:txBody>
          </p:sp>
          <p:sp>
            <p:nvSpPr>
              <p:cNvPr id="87" name="Kombinationstegning 74">
                <a:extLst>
                  <a:ext uri="{FF2B5EF4-FFF2-40B4-BE49-F238E27FC236}">
                    <a16:creationId xmlns:a16="http://schemas.microsoft.com/office/drawing/2014/main" id="{54012F10-6004-4C81-9405-AC43103F385C}"/>
                  </a:ext>
                </a:extLst>
              </p:cNvPr>
              <p:cNvSpPr/>
              <p:nvPr/>
            </p:nvSpPr>
            <p:spPr>
              <a:xfrm>
                <a:off x="4632007" y="3742372"/>
                <a:ext cx="2823210" cy="450532"/>
              </a:xfrm>
              <a:custGeom>
                <a:avLst/>
                <a:gdLst>
                  <a:gd name="connsiteX0" fmla="*/ 0 w 2823210"/>
                  <a:gd name="connsiteY0" fmla="*/ 13335 h 450532"/>
                  <a:gd name="connsiteX1" fmla="*/ 0 w 2823210"/>
                  <a:gd name="connsiteY1" fmla="*/ 75247 h 450532"/>
                  <a:gd name="connsiteX2" fmla="*/ 1411605 w 2823210"/>
                  <a:gd name="connsiteY2" fmla="*/ 450533 h 450532"/>
                  <a:gd name="connsiteX3" fmla="*/ 2823210 w 2823210"/>
                  <a:gd name="connsiteY3" fmla="*/ 75247 h 450532"/>
                  <a:gd name="connsiteX4" fmla="*/ 2823210 w 2823210"/>
                  <a:gd name="connsiteY4" fmla="*/ 0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450532">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19050" cap="flat">
                <a:solidFill>
                  <a:schemeClr val="accent3"/>
                </a:solidFill>
                <a:prstDash val="solid"/>
                <a:miter/>
              </a:ln>
            </p:spPr>
            <p:txBody>
              <a:bodyPr rtlCol="0" anchor="ctr"/>
              <a:lstStyle/>
              <a:p>
                <a:endParaRPr lang="da-DK"/>
              </a:p>
            </p:txBody>
          </p:sp>
        </p:grpSp>
        <p:grpSp>
          <p:nvGrpSpPr>
            <p:cNvPr id="12" name="Grafik 3">
              <a:extLst>
                <a:ext uri="{FF2B5EF4-FFF2-40B4-BE49-F238E27FC236}">
                  <a16:creationId xmlns:a16="http://schemas.microsoft.com/office/drawing/2014/main" id="{06DAD09A-3038-405B-B9FB-726990D981C4}"/>
                </a:ext>
              </a:extLst>
            </p:cNvPr>
            <p:cNvGrpSpPr/>
            <p:nvPr/>
          </p:nvGrpSpPr>
          <p:grpSpPr>
            <a:xfrm>
              <a:off x="6864562" y="2974657"/>
              <a:ext cx="567794" cy="572898"/>
              <a:chOff x="6864562" y="2974657"/>
              <a:chExt cx="567794" cy="572898"/>
            </a:xfrm>
            <a:noFill/>
          </p:grpSpPr>
          <p:sp>
            <p:nvSpPr>
              <p:cNvPr id="82" name="Kombinationstegning 76">
                <a:extLst>
                  <a:ext uri="{FF2B5EF4-FFF2-40B4-BE49-F238E27FC236}">
                    <a16:creationId xmlns:a16="http://schemas.microsoft.com/office/drawing/2014/main" id="{5C7D6C20-0397-4429-A716-93990682B6CE}"/>
                  </a:ext>
                </a:extLst>
              </p:cNvPr>
              <p:cNvSpPr/>
              <p:nvPr/>
            </p:nvSpPr>
            <p:spPr>
              <a:xfrm>
                <a:off x="7160894" y="2974657"/>
                <a:ext cx="271462" cy="572898"/>
              </a:xfrm>
              <a:custGeom>
                <a:avLst/>
                <a:gdLst>
                  <a:gd name="connsiteX0" fmla="*/ 8573 w 271462"/>
                  <a:gd name="connsiteY0" fmla="*/ 0 h 572898"/>
                  <a:gd name="connsiteX1" fmla="*/ 262890 w 271462"/>
                  <a:gd name="connsiteY1" fmla="*/ 278130 h 572898"/>
                  <a:gd name="connsiteX2" fmla="*/ 266700 w 271462"/>
                  <a:gd name="connsiteY2" fmla="*/ 379095 h 572898"/>
                  <a:gd name="connsiteX3" fmla="*/ 271463 w 271462"/>
                  <a:gd name="connsiteY3" fmla="*/ 482918 h 572898"/>
                  <a:gd name="connsiteX4" fmla="*/ 233363 w 271462"/>
                  <a:gd name="connsiteY4" fmla="*/ 551498 h 572898"/>
                  <a:gd name="connsiteX5" fmla="*/ 175260 w 271462"/>
                  <a:gd name="connsiteY5" fmla="*/ 563880 h 572898"/>
                  <a:gd name="connsiteX6" fmla="*/ 110490 w 271462"/>
                  <a:gd name="connsiteY6" fmla="*/ 568643 h 572898"/>
                  <a:gd name="connsiteX7" fmla="*/ 0 w 271462"/>
                  <a:gd name="connsiteY7" fmla="*/ 572453 h 5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2" h="572898">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19050" cap="flat">
                <a:solidFill>
                  <a:schemeClr val="accent3"/>
                </a:solidFill>
                <a:prstDash val="solid"/>
                <a:miter/>
              </a:ln>
            </p:spPr>
            <p:txBody>
              <a:bodyPr rtlCol="0" anchor="ctr"/>
              <a:lstStyle/>
              <a:p>
                <a:endParaRPr lang="da-DK"/>
              </a:p>
            </p:txBody>
          </p:sp>
          <p:sp>
            <p:nvSpPr>
              <p:cNvPr id="83" name="Kombinationstegning 77">
                <a:extLst>
                  <a:ext uri="{FF2B5EF4-FFF2-40B4-BE49-F238E27FC236}">
                    <a16:creationId xmlns:a16="http://schemas.microsoft.com/office/drawing/2014/main" id="{25FDFBCD-E2AC-4129-9ADA-415E45C85E9D}"/>
                  </a:ext>
                </a:extLst>
              </p:cNvPr>
              <p:cNvSpPr/>
              <p:nvPr/>
            </p:nvSpPr>
            <p:spPr>
              <a:xfrm>
                <a:off x="6864562" y="2993707"/>
                <a:ext cx="154409" cy="448627"/>
              </a:xfrm>
              <a:custGeom>
                <a:avLst/>
                <a:gdLst>
                  <a:gd name="connsiteX0" fmla="*/ 23917 w 154409"/>
                  <a:gd name="connsiteY0" fmla="*/ 448628 h 448627"/>
                  <a:gd name="connsiteX1" fmla="*/ 7725 w 154409"/>
                  <a:gd name="connsiteY1" fmla="*/ 344805 h 448627"/>
                  <a:gd name="connsiteX2" fmla="*/ 105 w 154409"/>
                  <a:gd name="connsiteY2" fmla="*/ 282893 h 448627"/>
                  <a:gd name="connsiteX3" fmla="*/ 10582 w 154409"/>
                  <a:gd name="connsiteY3" fmla="*/ 220980 h 448627"/>
                  <a:gd name="connsiteX4" fmla="*/ 154409 w 154409"/>
                  <a:gd name="connsiteY4" fmla="*/ 0 h 44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09" h="448627">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19050" cap="flat">
                <a:solidFill>
                  <a:schemeClr val="accent3"/>
                </a:solidFill>
                <a:prstDash val="solid"/>
                <a:miter/>
              </a:ln>
            </p:spPr>
            <p:txBody>
              <a:bodyPr rtlCol="0" anchor="ctr"/>
              <a:lstStyle/>
              <a:p>
                <a:endParaRPr lang="da-DK"/>
              </a:p>
            </p:txBody>
          </p:sp>
        </p:grpSp>
        <p:sp>
          <p:nvSpPr>
            <p:cNvPr id="13" name="Kombinationstegning 78">
              <a:extLst>
                <a:ext uri="{FF2B5EF4-FFF2-40B4-BE49-F238E27FC236}">
                  <a16:creationId xmlns:a16="http://schemas.microsoft.com/office/drawing/2014/main" id="{DD4F7A05-6B54-4085-A73A-3F98362AE0EF}"/>
                </a:ext>
              </a:extLst>
            </p:cNvPr>
            <p:cNvSpPr/>
            <p:nvPr/>
          </p:nvSpPr>
          <p:spPr>
            <a:xfrm>
              <a:off x="6729193" y="2239081"/>
              <a:ext cx="683296" cy="612703"/>
            </a:xfrm>
            <a:custGeom>
              <a:avLst/>
              <a:gdLst>
                <a:gd name="connsiteX0" fmla="*/ 587912 w 683296"/>
                <a:gd name="connsiteY0" fmla="*/ 612704 h 612703"/>
                <a:gd name="connsiteX1" fmla="*/ 683162 w 683296"/>
                <a:gd name="connsiteY1" fmla="*/ 506976 h 612703"/>
                <a:gd name="connsiteX2" fmla="*/ 636489 w 683296"/>
                <a:gd name="connsiteY2" fmla="*/ 427919 h 612703"/>
                <a:gd name="connsiteX3" fmla="*/ 663159 w 683296"/>
                <a:gd name="connsiteY3" fmla="*/ 363149 h 612703"/>
                <a:gd name="connsiteX4" fmla="*/ 606962 w 683296"/>
                <a:gd name="connsiteY4" fmla="*/ 288854 h 612703"/>
                <a:gd name="connsiteX5" fmla="*/ 634584 w 683296"/>
                <a:gd name="connsiteY5" fmla="*/ 223131 h 612703"/>
                <a:gd name="connsiteX6" fmla="*/ 546954 w 683296"/>
                <a:gd name="connsiteY6" fmla="*/ 144074 h 612703"/>
                <a:gd name="connsiteX7" fmla="*/ 516474 w 683296"/>
                <a:gd name="connsiteY7" fmla="*/ 151694 h 612703"/>
                <a:gd name="connsiteX8" fmla="*/ 311687 w 683296"/>
                <a:gd name="connsiteY8" fmla="*/ 246 h 612703"/>
                <a:gd name="connsiteX9" fmla="*/ 131664 w 683296"/>
                <a:gd name="connsiteY9" fmla="*/ 136454 h 612703"/>
                <a:gd name="connsiteX10" fmla="*/ 123091 w 683296"/>
                <a:gd name="connsiteY10" fmla="*/ 136454 h 612703"/>
                <a:gd name="connsiteX11" fmla="*/ 219 w 683296"/>
                <a:gd name="connsiteY11" fmla="*/ 273614 h 612703"/>
                <a:gd name="connsiteX12" fmla="*/ 33556 w 683296"/>
                <a:gd name="connsiteY12" fmla="*/ 368864 h 6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296" h="612703">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19050" cap="flat">
              <a:solidFill>
                <a:schemeClr val="accent3"/>
              </a:solidFill>
              <a:prstDash val="solid"/>
              <a:miter/>
            </a:ln>
          </p:spPr>
          <p:txBody>
            <a:bodyPr rtlCol="0" anchor="ctr"/>
            <a:lstStyle/>
            <a:p>
              <a:endParaRPr lang="da-DK"/>
            </a:p>
          </p:txBody>
        </p:sp>
        <p:grpSp>
          <p:nvGrpSpPr>
            <p:cNvPr id="14" name="Grafik 3">
              <a:extLst>
                <a:ext uri="{FF2B5EF4-FFF2-40B4-BE49-F238E27FC236}">
                  <a16:creationId xmlns:a16="http://schemas.microsoft.com/office/drawing/2014/main" id="{4EB5C5FA-40B4-4EAE-AF92-EF70E844C72D}"/>
                </a:ext>
              </a:extLst>
            </p:cNvPr>
            <p:cNvGrpSpPr/>
            <p:nvPr/>
          </p:nvGrpSpPr>
          <p:grpSpPr>
            <a:xfrm>
              <a:off x="6809422" y="2470784"/>
              <a:ext cx="447675" cy="450844"/>
              <a:chOff x="6809422" y="2470784"/>
              <a:chExt cx="447675" cy="450844"/>
            </a:xfrm>
            <a:noFill/>
          </p:grpSpPr>
          <p:sp>
            <p:nvSpPr>
              <p:cNvPr id="80" name="Kombinationstegning 81">
                <a:extLst>
                  <a:ext uri="{FF2B5EF4-FFF2-40B4-BE49-F238E27FC236}">
                    <a16:creationId xmlns:a16="http://schemas.microsoft.com/office/drawing/2014/main" id="{26463D30-A949-4A3A-8FBB-20D3110C339A}"/>
                  </a:ext>
                </a:extLst>
              </p:cNvPr>
              <p:cNvSpPr/>
              <p:nvPr/>
            </p:nvSpPr>
            <p:spPr>
              <a:xfrm>
                <a:off x="6810375" y="2470784"/>
                <a:ext cx="422909" cy="142875"/>
              </a:xfrm>
              <a:custGeom>
                <a:avLst/>
                <a:gdLst>
                  <a:gd name="connsiteX0" fmla="*/ 0 w 422909"/>
                  <a:gd name="connsiteY0" fmla="*/ 89535 h 142875"/>
                  <a:gd name="connsiteX1" fmla="*/ 109538 w 422909"/>
                  <a:gd name="connsiteY1" fmla="*/ 0 h 142875"/>
                  <a:gd name="connsiteX2" fmla="*/ 257175 w 422909"/>
                  <a:gd name="connsiteY2" fmla="*/ 100965 h 142875"/>
                  <a:gd name="connsiteX3" fmla="*/ 333375 w 422909"/>
                  <a:gd name="connsiteY3" fmla="*/ 75248 h 142875"/>
                  <a:gd name="connsiteX4" fmla="*/ 422910 w 422909"/>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9" h="142875">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19050" cap="flat">
                <a:solidFill>
                  <a:schemeClr val="accent3"/>
                </a:solidFill>
                <a:prstDash val="solid"/>
                <a:miter/>
              </a:ln>
            </p:spPr>
            <p:txBody>
              <a:bodyPr rtlCol="0" anchor="ctr"/>
              <a:lstStyle/>
              <a:p>
                <a:endParaRPr lang="da-DK"/>
              </a:p>
            </p:txBody>
          </p:sp>
          <p:sp>
            <p:nvSpPr>
              <p:cNvPr id="81" name="Kombinationstegning 82">
                <a:extLst>
                  <a:ext uri="{FF2B5EF4-FFF2-40B4-BE49-F238E27FC236}">
                    <a16:creationId xmlns:a16="http://schemas.microsoft.com/office/drawing/2014/main" id="{AE82B5CF-8B9B-4309-B8E6-AE4FB4968814}"/>
                  </a:ext>
                </a:extLst>
              </p:cNvPr>
              <p:cNvSpPr/>
              <p:nvPr/>
            </p:nvSpPr>
            <p:spPr>
              <a:xfrm>
                <a:off x="6809422" y="2598420"/>
                <a:ext cx="447675" cy="323209"/>
              </a:xfrm>
              <a:custGeom>
                <a:avLst/>
                <a:gdLst>
                  <a:gd name="connsiteX0" fmla="*/ 447675 w 447675"/>
                  <a:gd name="connsiteY0" fmla="*/ 177165 h 323209"/>
                  <a:gd name="connsiteX1" fmla="*/ 250508 w 447675"/>
                  <a:gd name="connsiteY1" fmla="*/ 322898 h 323209"/>
                  <a:gd name="connsiteX2" fmla="*/ 243840 w 447675"/>
                  <a:gd name="connsiteY2" fmla="*/ 322898 h 323209"/>
                  <a:gd name="connsiteX3" fmla="*/ 4763 w 447675"/>
                  <a:gd name="connsiteY3" fmla="*/ 98108 h 323209"/>
                  <a:gd name="connsiteX4" fmla="*/ 0 w 447675"/>
                  <a:gd name="connsiteY4" fmla="*/ 0 h 32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323209">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19050" cap="flat">
                <a:solidFill>
                  <a:schemeClr val="accent3"/>
                </a:solidFill>
                <a:prstDash val="solid"/>
                <a:miter/>
              </a:ln>
            </p:spPr>
            <p:txBody>
              <a:bodyPr rtlCol="0" anchor="ctr"/>
              <a:lstStyle/>
              <a:p>
                <a:endParaRPr lang="da-DK"/>
              </a:p>
            </p:txBody>
          </p:sp>
        </p:grpSp>
        <p:sp>
          <p:nvSpPr>
            <p:cNvPr id="15" name="Kombinationstegning 83">
              <a:extLst>
                <a:ext uri="{FF2B5EF4-FFF2-40B4-BE49-F238E27FC236}">
                  <a16:creationId xmlns:a16="http://schemas.microsoft.com/office/drawing/2014/main" id="{E0048AEC-7F2F-4821-80B8-45A7EE41849E}"/>
                </a:ext>
              </a:extLst>
            </p:cNvPr>
            <p:cNvSpPr/>
            <p:nvPr/>
          </p:nvSpPr>
          <p:spPr>
            <a:xfrm>
              <a:off x="6871289" y="2687002"/>
              <a:ext cx="49575" cy="67672"/>
            </a:xfrm>
            <a:custGeom>
              <a:avLst/>
              <a:gdLst>
                <a:gd name="connsiteX0" fmla="*/ 45765 w 49575"/>
                <a:gd name="connsiteY0" fmla="*/ 0 h 67672"/>
                <a:gd name="connsiteX1" fmla="*/ 31478 w 49575"/>
                <a:gd name="connsiteY1" fmla="*/ 953 h 67672"/>
                <a:gd name="connsiteX2" fmla="*/ 45 w 49575"/>
                <a:gd name="connsiteY2" fmla="*/ 36195 h 67672"/>
                <a:gd name="connsiteX3" fmla="*/ 45 w 49575"/>
                <a:gd name="connsiteY3" fmla="*/ 36195 h 67672"/>
                <a:gd name="connsiteX4" fmla="*/ 35288 w 49575"/>
                <a:gd name="connsiteY4" fmla="*/ 67628 h 67672"/>
                <a:gd name="connsiteX5" fmla="*/ 49575 w 49575"/>
                <a:gd name="connsiteY5" fmla="*/ 66675 h 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75" h="67672">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19050" cap="flat">
              <a:solidFill>
                <a:schemeClr val="accent3"/>
              </a:solidFill>
              <a:prstDash val="solid"/>
              <a:miter/>
            </a:ln>
          </p:spPr>
          <p:txBody>
            <a:bodyPr rtlCol="0" anchor="ctr"/>
            <a:lstStyle/>
            <a:p>
              <a:endParaRPr lang="da-DK"/>
            </a:p>
          </p:txBody>
        </p:sp>
        <p:sp>
          <p:nvSpPr>
            <p:cNvPr id="16" name="Kombinationstegning 84">
              <a:extLst>
                <a:ext uri="{FF2B5EF4-FFF2-40B4-BE49-F238E27FC236}">
                  <a16:creationId xmlns:a16="http://schemas.microsoft.com/office/drawing/2014/main" id="{6D18954A-4BCA-44A1-AABF-9BF665B70237}"/>
                </a:ext>
              </a:extLst>
            </p:cNvPr>
            <p:cNvSpPr/>
            <p:nvPr/>
          </p:nvSpPr>
          <p:spPr>
            <a:xfrm>
              <a:off x="6889432" y="263556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19050" cap="flat">
              <a:solidFill>
                <a:schemeClr val="accent3"/>
              </a:solidFill>
              <a:prstDash val="solid"/>
              <a:miter/>
            </a:ln>
          </p:spPr>
          <p:txBody>
            <a:bodyPr rtlCol="0" anchor="ctr"/>
            <a:lstStyle/>
            <a:p>
              <a:endParaRPr lang="da-DK"/>
            </a:p>
          </p:txBody>
        </p:sp>
        <p:sp>
          <p:nvSpPr>
            <p:cNvPr id="17" name="Kombinationstegning 85">
              <a:extLst>
                <a:ext uri="{FF2B5EF4-FFF2-40B4-BE49-F238E27FC236}">
                  <a16:creationId xmlns:a16="http://schemas.microsoft.com/office/drawing/2014/main" id="{591E5427-63B9-40C1-A4E8-68962B97C129}"/>
                </a:ext>
              </a:extLst>
            </p:cNvPr>
            <p:cNvSpPr/>
            <p:nvPr/>
          </p:nvSpPr>
          <p:spPr>
            <a:xfrm>
              <a:off x="6961822"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19050" cap="flat">
              <a:solidFill>
                <a:schemeClr val="accent3"/>
              </a:solidFill>
              <a:prstDash val="solid"/>
              <a:miter/>
            </a:ln>
          </p:spPr>
          <p:txBody>
            <a:bodyPr rtlCol="0" anchor="ctr"/>
            <a:lstStyle/>
            <a:p>
              <a:endParaRPr lang="da-DK"/>
            </a:p>
          </p:txBody>
        </p:sp>
        <p:sp>
          <p:nvSpPr>
            <p:cNvPr id="18" name="Kombinationstegning 87">
              <a:extLst>
                <a:ext uri="{FF2B5EF4-FFF2-40B4-BE49-F238E27FC236}">
                  <a16:creationId xmlns:a16="http://schemas.microsoft.com/office/drawing/2014/main" id="{251C4A40-AEA0-4427-A094-CB83E9894C27}"/>
                </a:ext>
              </a:extLst>
            </p:cNvPr>
            <p:cNvSpPr/>
            <p:nvPr/>
          </p:nvSpPr>
          <p:spPr>
            <a:xfrm>
              <a:off x="7208388" y="2603051"/>
              <a:ext cx="90750" cy="126813"/>
            </a:xfrm>
            <a:custGeom>
              <a:avLst/>
              <a:gdLst>
                <a:gd name="connsiteX0" fmla="*/ 48709 w 90750"/>
                <a:gd name="connsiteY0" fmla="*/ 126814 h 126813"/>
                <a:gd name="connsiteX1" fmla="*/ 48709 w 90750"/>
                <a:gd name="connsiteY1" fmla="*/ 126814 h 126813"/>
                <a:gd name="connsiteX2" fmla="*/ 90619 w 90750"/>
                <a:gd name="connsiteY2" fmla="*/ 80141 h 126813"/>
                <a:gd name="connsiteX3" fmla="*/ 88714 w 90750"/>
                <a:gd name="connsiteY3" fmla="*/ 42041 h 126813"/>
                <a:gd name="connsiteX4" fmla="*/ 42042 w 90750"/>
                <a:gd name="connsiteY4" fmla="*/ 131 h 126813"/>
                <a:gd name="connsiteX5" fmla="*/ 42042 w 90750"/>
                <a:gd name="connsiteY5" fmla="*/ 131 h 126813"/>
                <a:gd name="connsiteX6" fmla="*/ 131 w 90750"/>
                <a:gd name="connsiteY6" fmla="*/ 46804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50" h="126813">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19050" cap="flat">
              <a:solidFill>
                <a:schemeClr val="accent3"/>
              </a:solidFill>
              <a:prstDash val="solid"/>
              <a:miter/>
            </a:ln>
          </p:spPr>
          <p:txBody>
            <a:bodyPr rtlCol="0" anchor="ctr"/>
            <a:lstStyle/>
            <a:p>
              <a:endParaRPr lang="da-DK"/>
            </a:p>
          </p:txBody>
        </p:sp>
        <p:sp>
          <p:nvSpPr>
            <p:cNvPr id="19" name="Kombinationstegning 88">
              <a:extLst>
                <a:ext uri="{FF2B5EF4-FFF2-40B4-BE49-F238E27FC236}">
                  <a16:creationId xmlns:a16="http://schemas.microsoft.com/office/drawing/2014/main" id="{2A97ADB9-A101-40A1-812E-36C82BA6FB84}"/>
                </a:ext>
              </a:extLst>
            </p:cNvPr>
            <p:cNvSpPr/>
            <p:nvPr/>
          </p:nvSpPr>
          <p:spPr>
            <a:xfrm>
              <a:off x="6201727" y="3042284"/>
              <a:ext cx="441959" cy="450532"/>
            </a:xfrm>
            <a:custGeom>
              <a:avLst/>
              <a:gdLst>
                <a:gd name="connsiteX0" fmla="*/ 400050 w 441959"/>
                <a:gd name="connsiteY0" fmla="*/ 184785 h 450532"/>
                <a:gd name="connsiteX1" fmla="*/ 354330 w 441959"/>
                <a:gd name="connsiteY1" fmla="*/ 0 h 450532"/>
                <a:gd name="connsiteX2" fmla="*/ 0 w 441959"/>
                <a:gd name="connsiteY2" fmla="*/ 36195 h 450532"/>
                <a:gd name="connsiteX3" fmla="*/ 86678 w 441959"/>
                <a:gd name="connsiteY3" fmla="*/ 450533 h 450532"/>
                <a:gd name="connsiteX4" fmla="*/ 441960 w 441959"/>
                <a:gd name="connsiteY4" fmla="*/ 407670 h 450532"/>
                <a:gd name="connsiteX5" fmla="*/ 414338 w 441959"/>
                <a:gd name="connsiteY5" fmla="*/ 246697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59" h="450532">
                  <a:moveTo>
                    <a:pt x="400050" y="184785"/>
                  </a:moveTo>
                  <a:lnTo>
                    <a:pt x="354330" y="0"/>
                  </a:lnTo>
                  <a:lnTo>
                    <a:pt x="0" y="36195"/>
                  </a:lnTo>
                  <a:lnTo>
                    <a:pt x="86678" y="450533"/>
                  </a:lnTo>
                  <a:lnTo>
                    <a:pt x="441960" y="407670"/>
                  </a:lnTo>
                  <a:lnTo>
                    <a:pt x="414338" y="246697"/>
                  </a:lnTo>
                </a:path>
              </a:pathLst>
            </a:custGeom>
            <a:noFill/>
            <a:ln w="19050" cap="flat">
              <a:solidFill>
                <a:schemeClr val="accent3"/>
              </a:solidFill>
              <a:prstDash val="solid"/>
              <a:miter/>
            </a:ln>
          </p:spPr>
          <p:txBody>
            <a:bodyPr rtlCol="0" anchor="ctr"/>
            <a:lstStyle/>
            <a:p>
              <a:endParaRPr lang="da-DK"/>
            </a:p>
          </p:txBody>
        </p:sp>
        <p:sp>
          <p:nvSpPr>
            <p:cNvPr id="20" name="Kombinationstegning 89">
              <a:extLst>
                <a:ext uri="{FF2B5EF4-FFF2-40B4-BE49-F238E27FC236}">
                  <a16:creationId xmlns:a16="http://schemas.microsoft.com/office/drawing/2014/main" id="{C70B5F67-D375-45CB-8EFB-96DAD502C2F9}"/>
                </a:ext>
              </a:extLst>
            </p:cNvPr>
            <p:cNvSpPr/>
            <p:nvPr/>
          </p:nvSpPr>
          <p:spPr>
            <a:xfrm>
              <a:off x="7025296" y="3094672"/>
              <a:ext cx="20346" cy="229552"/>
            </a:xfrm>
            <a:custGeom>
              <a:avLst/>
              <a:gdLst>
                <a:gd name="connsiteX0" fmla="*/ 20346 w 20346"/>
                <a:gd name="connsiteY0" fmla="*/ 0 h 229552"/>
                <a:gd name="connsiteX1" fmla="*/ 18441 w 20346"/>
                <a:gd name="connsiteY1" fmla="*/ 18097 h 229552"/>
                <a:gd name="connsiteX2" fmla="*/ 10821 w 20346"/>
                <a:gd name="connsiteY2" fmla="*/ 60960 h 229552"/>
                <a:gd name="connsiteX3" fmla="*/ 344 w 20346"/>
                <a:gd name="connsiteY3" fmla="*/ 138113 h 229552"/>
                <a:gd name="connsiteX4" fmla="*/ 4154 w 20346"/>
                <a:gd name="connsiteY4" fmla="*/ 229553 h 2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229552">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19050" cap="flat">
              <a:solidFill>
                <a:schemeClr val="accent3"/>
              </a:solidFill>
              <a:prstDash val="solid"/>
              <a:miter/>
            </a:ln>
          </p:spPr>
          <p:txBody>
            <a:bodyPr rtlCol="0" anchor="ctr"/>
            <a:lstStyle/>
            <a:p>
              <a:endParaRPr lang="da-DK"/>
            </a:p>
          </p:txBody>
        </p:sp>
        <p:sp>
          <p:nvSpPr>
            <p:cNvPr id="21" name="Kombinationstegning 90">
              <a:extLst>
                <a:ext uri="{FF2B5EF4-FFF2-40B4-BE49-F238E27FC236}">
                  <a16:creationId xmlns:a16="http://schemas.microsoft.com/office/drawing/2014/main" id="{D0A35551-EA01-4758-8FB3-07EBF51BDD71}"/>
                </a:ext>
              </a:extLst>
            </p:cNvPr>
            <p:cNvSpPr/>
            <p:nvPr/>
          </p:nvSpPr>
          <p:spPr>
            <a:xfrm>
              <a:off x="7117080" y="3226117"/>
              <a:ext cx="120014" cy="12382"/>
            </a:xfrm>
            <a:custGeom>
              <a:avLst/>
              <a:gdLst>
                <a:gd name="connsiteX0" fmla="*/ 0 w 120014"/>
                <a:gd name="connsiteY0" fmla="*/ 0 h 12382"/>
                <a:gd name="connsiteX1" fmla="*/ 120015 w 120014"/>
                <a:gd name="connsiteY1" fmla="*/ 12382 h 12382"/>
              </a:gdLst>
              <a:ahLst/>
              <a:cxnLst>
                <a:cxn ang="0">
                  <a:pos x="connsiteX0" y="connsiteY0"/>
                </a:cxn>
                <a:cxn ang="0">
                  <a:pos x="connsiteX1" y="connsiteY1"/>
                </a:cxn>
              </a:cxnLst>
              <a:rect l="l" t="t" r="r" b="b"/>
              <a:pathLst>
                <a:path w="120014" h="12382">
                  <a:moveTo>
                    <a:pt x="0" y="0"/>
                  </a:moveTo>
                  <a:cubicBezTo>
                    <a:pt x="39052" y="7620"/>
                    <a:pt x="80010" y="11430"/>
                    <a:pt x="120015" y="12382"/>
                  </a:cubicBezTo>
                </a:path>
              </a:pathLst>
            </a:custGeom>
            <a:noFill/>
            <a:ln w="19050" cap="flat">
              <a:solidFill>
                <a:schemeClr val="accent3"/>
              </a:solidFill>
              <a:prstDash val="solid"/>
              <a:miter/>
            </a:ln>
          </p:spPr>
          <p:txBody>
            <a:bodyPr rtlCol="0" anchor="ctr"/>
            <a:lstStyle/>
            <a:p>
              <a:endParaRPr lang="da-DK"/>
            </a:p>
          </p:txBody>
        </p:sp>
        <p:sp>
          <p:nvSpPr>
            <p:cNvPr id="22" name="Kombinationstegning 91">
              <a:extLst>
                <a:ext uri="{FF2B5EF4-FFF2-40B4-BE49-F238E27FC236}">
                  <a16:creationId xmlns:a16="http://schemas.microsoft.com/office/drawing/2014/main" id="{7BC814DF-79FE-49B0-8607-04E3CE67097D}"/>
                </a:ext>
              </a:extLst>
            </p:cNvPr>
            <p:cNvSpPr/>
            <p:nvPr/>
          </p:nvSpPr>
          <p:spPr>
            <a:xfrm>
              <a:off x="6558617" y="3214721"/>
              <a:ext cx="151710" cy="149050"/>
            </a:xfrm>
            <a:custGeom>
              <a:avLst/>
              <a:gdLst>
                <a:gd name="connsiteX0" fmla="*/ 120312 w 151710"/>
                <a:gd name="connsiteY0" fmla="*/ 12348 h 149050"/>
                <a:gd name="connsiteX1" fmla="*/ 150792 w 151710"/>
                <a:gd name="connsiteY1" fmla="*/ 86644 h 149050"/>
                <a:gd name="connsiteX2" fmla="*/ 143172 w 151710"/>
                <a:gd name="connsiteY2" fmla="*/ 113313 h 149050"/>
                <a:gd name="connsiteX3" fmla="*/ 126980 w 151710"/>
                <a:gd name="connsiteY3" fmla="*/ 139984 h 149050"/>
                <a:gd name="connsiteX4" fmla="*/ 70782 w 151710"/>
                <a:gd name="connsiteY4" fmla="*/ 121886 h 149050"/>
                <a:gd name="connsiteX5" fmla="*/ 65067 w 151710"/>
                <a:gd name="connsiteY5" fmla="*/ 85691 h 149050"/>
                <a:gd name="connsiteX6" fmla="*/ 14585 w 151710"/>
                <a:gd name="connsiteY6" fmla="*/ 73309 h 149050"/>
                <a:gd name="connsiteX7" fmla="*/ 3155 w 151710"/>
                <a:gd name="connsiteY7" fmla="*/ 61878 h 149050"/>
                <a:gd name="connsiteX8" fmla="*/ 297 w 151710"/>
                <a:gd name="connsiteY8" fmla="*/ 55211 h 149050"/>
                <a:gd name="connsiteX9" fmla="*/ 12680 w 151710"/>
                <a:gd name="connsiteY9" fmla="*/ 25684 h 149050"/>
                <a:gd name="connsiteX10" fmla="*/ 31730 w 151710"/>
                <a:gd name="connsiteY10" fmla="*/ 17111 h 149050"/>
                <a:gd name="connsiteX11" fmla="*/ 74592 w 151710"/>
                <a:gd name="connsiteY11" fmla="*/ 919 h 149050"/>
                <a:gd name="connsiteX12" fmla="*/ 120312 w 151710"/>
                <a:gd name="connsiteY12" fmla="*/ 12348 h 1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10" h="14905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19050" cap="flat">
              <a:solidFill>
                <a:schemeClr val="accent3"/>
              </a:solidFill>
              <a:prstDash val="solid"/>
              <a:miter/>
            </a:ln>
          </p:spPr>
          <p:txBody>
            <a:bodyPr rtlCol="0" anchor="ctr"/>
            <a:lstStyle/>
            <a:p>
              <a:endParaRPr lang="da-DK"/>
            </a:p>
          </p:txBody>
        </p:sp>
        <p:sp>
          <p:nvSpPr>
            <p:cNvPr id="23" name="Kombinationstegning 92">
              <a:extLst>
                <a:ext uri="{FF2B5EF4-FFF2-40B4-BE49-F238E27FC236}">
                  <a16:creationId xmlns:a16="http://schemas.microsoft.com/office/drawing/2014/main" id="{C2B4111A-F24B-4147-8DDB-CB154C0F1DC5}"/>
                </a:ext>
              </a:extLst>
            </p:cNvPr>
            <p:cNvSpPr/>
            <p:nvPr/>
          </p:nvSpPr>
          <p:spPr>
            <a:xfrm>
              <a:off x="6695122" y="3262312"/>
              <a:ext cx="147637" cy="116205"/>
            </a:xfrm>
            <a:custGeom>
              <a:avLst/>
              <a:gdLst>
                <a:gd name="connsiteX0" fmla="*/ 147638 w 147637"/>
                <a:gd name="connsiteY0" fmla="*/ 17145 h 116205"/>
                <a:gd name="connsiteX1" fmla="*/ 24765 w 147637"/>
                <a:gd name="connsiteY1" fmla="*/ 0 h 116205"/>
                <a:gd name="connsiteX2" fmla="*/ 0 w 147637"/>
                <a:gd name="connsiteY2" fmla="*/ 116205 h 116205"/>
              </a:gdLst>
              <a:ahLst/>
              <a:cxnLst>
                <a:cxn ang="0">
                  <a:pos x="connsiteX0" y="connsiteY0"/>
                </a:cxn>
                <a:cxn ang="0">
                  <a:pos x="connsiteX1" y="connsiteY1"/>
                </a:cxn>
                <a:cxn ang="0">
                  <a:pos x="connsiteX2" y="connsiteY2"/>
                </a:cxn>
              </a:cxnLst>
              <a:rect l="l" t="t" r="r" b="b"/>
              <a:pathLst>
                <a:path w="147637" h="116205">
                  <a:moveTo>
                    <a:pt x="147638" y="17145"/>
                  </a:moveTo>
                  <a:cubicBezTo>
                    <a:pt x="106680" y="20955"/>
                    <a:pt x="63818" y="15240"/>
                    <a:pt x="24765" y="0"/>
                  </a:cubicBezTo>
                  <a:cubicBezTo>
                    <a:pt x="16193" y="39053"/>
                    <a:pt x="8572" y="78105"/>
                    <a:pt x="0" y="116205"/>
                  </a:cubicBezTo>
                </a:path>
              </a:pathLst>
            </a:custGeom>
            <a:noFill/>
            <a:ln w="19050" cap="flat">
              <a:solidFill>
                <a:schemeClr val="accent3"/>
              </a:solidFill>
              <a:prstDash val="solid"/>
              <a:miter/>
            </a:ln>
          </p:spPr>
          <p:txBody>
            <a:bodyPr rtlCol="0" anchor="ctr"/>
            <a:lstStyle/>
            <a:p>
              <a:endParaRPr lang="da-DK"/>
            </a:p>
          </p:txBody>
        </p:sp>
        <p:sp>
          <p:nvSpPr>
            <p:cNvPr id="24" name="Kombinationstegning 93">
              <a:extLst>
                <a:ext uri="{FF2B5EF4-FFF2-40B4-BE49-F238E27FC236}">
                  <a16:creationId xmlns:a16="http://schemas.microsoft.com/office/drawing/2014/main" id="{126526C2-76D9-4F56-98B5-AC11A0C0213F}"/>
                </a:ext>
              </a:extLst>
            </p:cNvPr>
            <p:cNvSpPr/>
            <p:nvPr/>
          </p:nvSpPr>
          <p:spPr>
            <a:xfrm>
              <a:off x="6941819" y="2825115"/>
              <a:ext cx="86436" cy="57150"/>
            </a:xfrm>
            <a:custGeom>
              <a:avLst/>
              <a:gdLst>
                <a:gd name="connsiteX0" fmla="*/ 0 w 86436"/>
                <a:gd name="connsiteY0" fmla="*/ 13335 h 57150"/>
                <a:gd name="connsiteX1" fmla="*/ 81915 w 86436"/>
                <a:gd name="connsiteY1" fmla="*/ 0 h 57150"/>
                <a:gd name="connsiteX2" fmla="*/ 60960 w 86436"/>
                <a:gd name="connsiteY2" fmla="*/ 57150 h 57150"/>
              </a:gdLst>
              <a:ahLst/>
              <a:cxnLst>
                <a:cxn ang="0">
                  <a:pos x="connsiteX0" y="connsiteY0"/>
                </a:cxn>
                <a:cxn ang="0">
                  <a:pos x="connsiteX1" y="connsiteY1"/>
                </a:cxn>
                <a:cxn ang="0">
                  <a:pos x="connsiteX2" y="connsiteY2"/>
                </a:cxn>
              </a:cxnLst>
              <a:rect l="l" t="t" r="r" b="b"/>
              <a:pathLst>
                <a:path w="86436" h="57150">
                  <a:moveTo>
                    <a:pt x="0" y="13335"/>
                  </a:moveTo>
                  <a:cubicBezTo>
                    <a:pt x="33338" y="12382"/>
                    <a:pt x="56198" y="9525"/>
                    <a:pt x="81915" y="0"/>
                  </a:cubicBezTo>
                  <a:cubicBezTo>
                    <a:pt x="93345" y="33338"/>
                    <a:pt x="81915" y="52388"/>
                    <a:pt x="60960" y="57150"/>
                  </a:cubicBezTo>
                </a:path>
              </a:pathLst>
            </a:custGeom>
            <a:noFill/>
            <a:ln w="19050" cap="flat">
              <a:solidFill>
                <a:schemeClr val="accent3"/>
              </a:solidFill>
              <a:prstDash val="solid"/>
              <a:miter/>
            </a:ln>
          </p:spPr>
          <p:txBody>
            <a:bodyPr rtlCol="0" anchor="ctr"/>
            <a:lstStyle/>
            <a:p>
              <a:endParaRPr lang="da-DK"/>
            </a:p>
          </p:txBody>
        </p:sp>
        <p:grpSp>
          <p:nvGrpSpPr>
            <p:cNvPr id="25" name="Grafik 3">
              <a:extLst>
                <a:ext uri="{FF2B5EF4-FFF2-40B4-BE49-F238E27FC236}">
                  <a16:creationId xmlns:a16="http://schemas.microsoft.com/office/drawing/2014/main" id="{08124AA2-6D1C-4F98-87E9-890ECB520C93}"/>
                </a:ext>
              </a:extLst>
            </p:cNvPr>
            <p:cNvGrpSpPr/>
            <p:nvPr/>
          </p:nvGrpSpPr>
          <p:grpSpPr>
            <a:xfrm>
              <a:off x="6276975" y="3124882"/>
              <a:ext cx="282603" cy="258633"/>
              <a:chOff x="6276975" y="3124882"/>
              <a:chExt cx="282603" cy="258633"/>
            </a:xfrm>
            <a:noFill/>
          </p:grpSpPr>
          <p:grpSp>
            <p:nvGrpSpPr>
              <p:cNvPr id="65" name="Grafik 3">
                <a:extLst>
                  <a:ext uri="{FF2B5EF4-FFF2-40B4-BE49-F238E27FC236}">
                    <a16:creationId xmlns:a16="http://schemas.microsoft.com/office/drawing/2014/main" id="{DD675964-9FF3-4D91-A573-08ADAF2769E7}"/>
                  </a:ext>
                </a:extLst>
              </p:cNvPr>
              <p:cNvGrpSpPr/>
              <p:nvPr/>
            </p:nvGrpSpPr>
            <p:grpSpPr>
              <a:xfrm>
                <a:off x="6276975" y="3124882"/>
                <a:ext cx="282603" cy="258633"/>
                <a:chOff x="6276975" y="3124882"/>
                <a:chExt cx="282603" cy="258633"/>
              </a:xfrm>
              <a:noFill/>
            </p:grpSpPr>
            <p:sp>
              <p:nvSpPr>
                <p:cNvPr id="69" name="Kombinationstegning 96">
                  <a:extLst>
                    <a:ext uri="{FF2B5EF4-FFF2-40B4-BE49-F238E27FC236}">
                      <a16:creationId xmlns:a16="http://schemas.microsoft.com/office/drawing/2014/main" id="{F499269D-18FB-43CB-856C-49DC1044E1A0}"/>
                    </a:ext>
                  </a:extLst>
                </p:cNvPr>
                <p:cNvSpPr/>
                <p:nvPr/>
              </p:nvSpPr>
              <p:spPr>
                <a:xfrm>
                  <a:off x="6317932" y="3124882"/>
                  <a:ext cx="192405" cy="65040"/>
                </a:xfrm>
                <a:custGeom>
                  <a:avLst/>
                  <a:gdLst>
                    <a:gd name="connsiteX0" fmla="*/ 192405 w 192405"/>
                    <a:gd name="connsiteY0" fmla="*/ 49800 h 65040"/>
                    <a:gd name="connsiteX1" fmla="*/ 82868 w 192405"/>
                    <a:gd name="connsiteY1" fmla="*/ 271 h 65040"/>
                    <a:gd name="connsiteX2" fmla="*/ 80010 w 192405"/>
                    <a:gd name="connsiteY2" fmla="*/ 271 h 65040"/>
                    <a:gd name="connsiteX3" fmla="*/ 0 w 192405"/>
                    <a:gd name="connsiteY3" fmla="*/ 65040 h 65040"/>
                  </a:gdLst>
                  <a:ahLst/>
                  <a:cxnLst>
                    <a:cxn ang="0">
                      <a:pos x="connsiteX0" y="connsiteY0"/>
                    </a:cxn>
                    <a:cxn ang="0">
                      <a:pos x="connsiteX1" y="connsiteY1"/>
                    </a:cxn>
                    <a:cxn ang="0">
                      <a:pos x="connsiteX2" y="connsiteY2"/>
                    </a:cxn>
                    <a:cxn ang="0">
                      <a:pos x="connsiteX3" y="connsiteY3"/>
                    </a:cxn>
                  </a:cxnLst>
                  <a:rect l="l" t="t" r="r" b="b"/>
                  <a:pathLst>
                    <a:path w="192405" h="65040">
                      <a:moveTo>
                        <a:pt x="192405" y="49800"/>
                      </a:moveTo>
                      <a:cubicBezTo>
                        <a:pt x="165735" y="17415"/>
                        <a:pt x="123825" y="-2587"/>
                        <a:pt x="82868" y="271"/>
                      </a:cubicBezTo>
                      <a:lnTo>
                        <a:pt x="80010" y="271"/>
                      </a:lnTo>
                      <a:cubicBezTo>
                        <a:pt x="38100" y="3128"/>
                        <a:pt x="8573" y="29798"/>
                        <a:pt x="0" y="65040"/>
                      </a:cubicBezTo>
                    </a:path>
                  </a:pathLst>
                </a:custGeom>
                <a:noFill/>
                <a:ln w="19050" cap="flat">
                  <a:solidFill>
                    <a:schemeClr val="accent3"/>
                  </a:solidFill>
                  <a:prstDash val="solid"/>
                  <a:miter/>
                </a:ln>
              </p:spPr>
              <p:txBody>
                <a:bodyPr rtlCol="0" anchor="ctr"/>
                <a:lstStyle/>
                <a:p>
                  <a:endParaRPr lang="da-DK"/>
                </a:p>
              </p:txBody>
            </p:sp>
            <p:sp>
              <p:nvSpPr>
                <p:cNvPr id="70" name="Kombinationstegning 97">
                  <a:extLst>
                    <a:ext uri="{FF2B5EF4-FFF2-40B4-BE49-F238E27FC236}">
                      <a16:creationId xmlns:a16="http://schemas.microsoft.com/office/drawing/2014/main" id="{F80156B5-A7A5-4E48-BE0F-EF3016EBABC3}"/>
                    </a:ext>
                  </a:extLst>
                </p:cNvPr>
                <p:cNvSpPr/>
                <p:nvPr/>
              </p:nvSpPr>
              <p:spPr>
                <a:xfrm>
                  <a:off x="6433473" y="3218497"/>
                  <a:ext cx="47047" cy="39132"/>
                </a:xfrm>
                <a:custGeom>
                  <a:avLst/>
                  <a:gdLst>
                    <a:gd name="connsiteX0" fmla="*/ 25429 w 47047"/>
                    <a:gd name="connsiteY0" fmla="*/ 39053 h 39132"/>
                    <a:gd name="connsiteX1" fmla="*/ 32096 w 47047"/>
                    <a:gd name="connsiteY1" fmla="*/ 38100 h 39132"/>
                    <a:gd name="connsiteX2" fmla="*/ 46384 w 47047"/>
                    <a:gd name="connsiteY2" fmla="*/ 18097 h 39132"/>
                    <a:gd name="connsiteX3" fmla="*/ 46384 w 47047"/>
                    <a:gd name="connsiteY3" fmla="*/ 18097 h 39132"/>
                    <a:gd name="connsiteX4" fmla="*/ 21619 w 47047"/>
                    <a:gd name="connsiteY4" fmla="*/ 0 h 39132"/>
                    <a:gd name="connsiteX5" fmla="*/ 14951 w 47047"/>
                    <a:gd name="connsiteY5" fmla="*/ 953 h 39132"/>
                    <a:gd name="connsiteX6" fmla="*/ 664 w 47047"/>
                    <a:gd name="connsiteY6" fmla="*/ 20955 h 39132"/>
                    <a:gd name="connsiteX7" fmla="*/ 664 w 47047"/>
                    <a:gd name="connsiteY7" fmla="*/ 20955 h 39132"/>
                    <a:gd name="connsiteX8" fmla="*/ 25429 w 47047"/>
                    <a:gd name="connsiteY8" fmla="*/ 39053 h 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32">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19050" cap="flat">
                  <a:solidFill>
                    <a:schemeClr val="accent3"/>
                  </a:solidFill>
                  <a:prstDash val="solid"/>
                  <a:miter/>
                </a:ln>
              </p:spPr>
              <p:txBody>
                <a:bodyPr rtlCol="0" anchor="ctr"/>
                <a:lstStyle/>
                <a:p>
                  <a:endParaRPr lang="da-DK"/>
                </a:p>
              </p:txBody>
            </p:sp>
            <p:sp>
              <p:nvSpPr>
                <p:cNvPr id="71" name="Kombinationstegning 98">
                  <a:extLst>
                    <a:ext uri="{FF2B5EF4-FFF2-40B4-BE49-F238E27FC236}">
                      <a16:creationId xmlns:a16="http://schemas.microsoft.com/office/drawing/2014/main" id="{3A62E02C-AF21-489B-9830-C87E1F0EC5B1}"/>
                    </a:ext>
                  </a:extLst>
                </p:cNvPr>
                <p:cNvSpPr/>
                <p:nvPr/>
              </p:nvSpPr>
              <p:spPr>
                <a:xfrm>
                  <a:off x="6370608" y="3223259"/>
                  <a:ext cx="47047" cy="39124"/>
                </a:xfrm>
                <a:custGeom>
                  <a:avLst/>
                  <a:gdLst>
                    <a:gd name="connsiteX0" fmla="*/ 25429 w 47047"/>
                    <a:gd name="connsiteY0" fmla="*/ 39053 h 39124"/>
                    <a:gd name="connsiteX1" fmla="*/ 32096 w 47047"/>
                    <a:gd name="connsiteY1" fmla="*/ 38100 h 39124"/>
                    <a:gd name="connsiteX2" fmla="*/ 46384 w 47047"/>
                    <a:gd name="connsiteY2" fmla="*/ 18097 h 39124"/>
                    <a:gd name="connsiteX3" fmla="*/ 46384 w 47047"/>
                    <a:gd name="connsiteY3" fmla="*/ 18097 h 39124"/>
                    <a:gd name="connsiteX4" fmla="*/ 21619 w 47047"/>
                    <a:gd name="connsiteY4" fmla="*/ 0 h 39124"/>
                    <a:gd name="connsiteX5" fmla="*/ 14951 w 47047"/>
                    <a:gd name="connsiteY5" fmla="*/ 953 h 39124"/>
                    <a:gd name="connsiteX6" fmla="*/ 664 w 47047"/>
                    <a:gd name="connsiteY6" fmla="*/ 20955 h 39124"/>
                    <a:gd name="connsiteX7" fmla="*/ 664 w 47047"/>
                    <a:gd name="connsiteY7" fmla="*/ 20955 h 39124"/>
                    <a:gd name="connsiteX8" fmla="*/ 25429 w 47047"/>
                    <a:gd name="connsiteY8" fmla="*/ 39053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24">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19050" cap="flat">
                  <a:solidFill>
                    <a:schemeClr val="accent3"/>
                  </a:solidFill>
                  <a:prstDash val="solid"/>
                  <a:miter/>
                </a:ln>
              </p:spPr>
              <p:txBody>
                <a:bodyPr rtlCol="0" anchor="ctr"/>
                <a:lstStyle/>
                <a:p>
                  <a:endParaRPr lang="da-DK"/>
                </a:p>
              </p:txBody>
            </p:sp>
            <p:sp>
              <p:nvSpPr>
                <p:cNvPr id="72" name="Kombinationstegning 99">
                  <a:extLst>
                    <a:ext uri="{FF2B5EF4-FFF2-40B4-BE49-F238E27FC236}">
                      <a16:creationId xmlns:a16="http://schemas.microsoft.com/office/drawing/2014/main" id="{0A70ABEE-C1D2-4357-9EEB-8E4F113C97A2}"/>
                    </a:ext>
                  </a:extLst>
                </p:cNvPr>
                <p:cNvSpPr/>
                <p:nvPr/>
              </p:nvSpPr>
              <p:spPr>
                <a:xfrm>
                  <a:off x="6410325" y="3258502"/>
                  <a:ext cx="49233" cy="39124"/>
                </a:xfrm>
                <a:custGeom>
                  <a:avLst/>
                  <a:gdLst>
                    <a:gd name="connsiteX0" fmla="*/ 0 w 49233"/>
                    <a:gd name="connsiteY0" fmla="*/ 2857 h 39124"/>
                    <a:gd name="connsiteX1" fmla="*/ 4763 w 49233"/>
                    <a:gd name="connsiteY1" fmla="*/ 19050 h 39124"/>
                    <a:gd name="connsiteX2" fmla="*/ 32385 w 49233"/>
                    <a:gd name="connsiteY2" fmla="*/ 39053 h 39124"/>
                    <a:gd name="connsiteX3" fmla="*/ 32385 w 49233"/>
                    <a:gd name="connsiteY3" fmla="*/ 39053 h 39124"/>
                    <a:gd name="connsiteX4" fmla="*/ 48578 w 49233"/>
                    <a:gd name="connsiteY4" fmla="*/ 16192 h 39124"/>
                    <a:gd name="connsiteX5" fmla="*/ 43815 w 49233"/>
                    <a:gd name="connsiteY5" fmla="*/ 0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3" h="39124">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19050" cap="flat">
                  <a:solidFill>
                    <a:schemeClr val="accent3"/>
                  </a:solidFill>
                  <a:prstDash val="solid"/>
                  <a:miter/>
                </a:ln>
              </p:spPr>
              <p:txBody>
                <a:bodyPr rtlCol="0" anchor="ctr"/>
                <a:lstStyle/>
                <a:p>
                  <a:endParaRPr lang="da-DK"/>
                </a:p>
              </p:txBody>
            </p:sp>
            <p:sp>
              <p:nvSpPr>
                <p:cNvPr id="73" name="Kombinationstegning 100">
                  <a:extLst>
                    <a:ext uri="{FF2B5EF4-FFF2-40B4-BE49-F238E27FC236}">
                      <a16:creationId xmlns:a16="http://schemas.microsoft.com/office/drawing/2014/main" id="{7EC172C2-18B2-4CA8-8CD9-134C4022069B}"/>
                    </a:ext>
                  </a:extLst>
                </p:cNvPr>
                <p:cNvSpPr/>
                <p:nvPr/>
              </p:nvSpPr>
              <p:spPr>
                <a:xfrm>
                  <a:off x="6481762" y="3235642"/>
                  <a:ext cx="24765" cy="1904"/>
                </a:xfrm>
                <a:custGeom>
                  <a:avLst/>
                  <a:gdLst>
                    <a:gd name="connsiteX0" fmla="*/ 0 w 24765"/>
                    <a:gd name="connsiteY0" fmla="*/ 1905 h 1904"/>
                    <a:gd name="connsiteX1" fmla="*/ 24765 w 24765"/>
                    <a:gd name="connsiteY1" fmla="*/ 0 h 1904"/>
                  </a:gdLst>
                  <a:ahLst/>
                  <a:cxnLst>
                    <a:cxn ang="0">
                      <a:pos x="connsiteX0" y="connsiteY0"/>
                    </a:cxn>
                    <a:cxn ang="0">
                      <a:pos x="connsiteX1" y="connsiteY1"/>
                    </a:cxn>
                  </a:cxnLst>
                  <a:rect l="l" t="t" r="r" b="b"/>
                  <a:pathLst>
                    <a:path w="24765" h="1904">
                      <a:moveTo>
                        <a:pt x="0" y="1905"/>
                      </a:moveTo>
                      <a:lnTo>
                        <a:pt x="24765" y="0"/>
                      </a:lnTo>
                    </a:path>
                  </a:pathLst>
                </a:custGeom>
                <a:ln w="19050" cap="flat">
                  <a:solidFill>
                    <a:schemeClr val="accent3"/>
                  </a:solidFill>
                  <a:prstDash val="solid"/>
                  <a:miter/>
                </a:ln>
              </p:spPr>
              <p:txBody>
                <a:bodyPr rtlCol="0" anchor="ctr"/>
                <a:lstStyle/>
                <a:p>
                  <a:endParaRPr lang="da-DK"/>
                </a:p>
              </p:txBody>
            </p:sp>
            <p:sp>
              <p:nvSpPr>
                <p:cNvPr id="74" name="Kombinationstegning 101">
                  <a:extLst>
                    <a:ext uri="{FF2B5EF4-FFF2-40B4-BE49-F238E27FC236}">
                      <a16:creationId xmlns:a16="http://schemas.microsoft.com/office/drawing/2014/main" id="{02800FFB-1935-47DF-90AA-3110A711E84C}"/>
                    </a:ext>
                  </a:extLst>
                </p:cNvPr>
                <p:cNvSpPr/>
                <p:nvPr/>
              </p:nvSpPr>
              <p:spPr>
                <a:xfrm>
                  <a:off x="6528435" y="3164205"/>
                  <a:ext cx="1905" cy="18097"/>
                </a:xfrm>
                <a:custGeom>
                  <a:avLst/>
                  <a:gdLst>
                    <a:gd name="connsiteX0" fmla="*/ 1905 w 1905"/>
                    <a:gd name="connsiteY0" fmla="*/ 0 h 18097"/>
                    <a:gd name="connsiteX1" fmla="*/ 0 w 1905"/>
                    <a:gd name="connsiteY1" fmla="*/ 18098 h 18097"/>
                  </a:gdLst>
                  <a:ahLst/>
                  <a:cxnLst>
                    <a:cxn ang="0">
                      <a:pos x="connsiteX0" y="connsiteY0"/>
                    </a:cxn>
                    <a:cxn ang="0">
                      <a:pos x="connsiteX1" y="connsiteY1"/>
                    </a:cxn>
                  </a:cxnLst>
                  <a:rect l="l" t="t" r="r" b="b"/>
                  <a:pathLst>
                    <a:path w="1905" h="18097">
                      <a:moveTo>
                        <a:pt x="1905" y="0"/>
                      </a:moveTo>
                      <a:lnTo>
                        <a:pt x="0" y="18098"/>
                      </a:lnTo>
                    </a:path>
                  </a:pathLst>
                </a:custGeom>
                <a:ln w="19050" cap="flat">
                  <a:solidFill>
                    <a:schemeClr val="accent3"/>
                  </a:solidFill>
                  <a:prstDash val="solid"/>
                  <a:miter/>
                </a:ln>
              </p:spPr>
              <p:txBody>
                <a:bodyPr rtlCol="0" anchor="ctr"/>
                <a:lstStyle/>
                <a:p>
                  <a:endParaRPr lang="da-DK"/>
                </a:p>
              </p:txBody>
            </p:sp>
            <p:sp>
              <p:nvSpPr>
                <p:cNvPr id="75" name="Kombinationstegning 103">
                  <a:extLst>
                    <a:ext uri="{FF2B5EF4-FFF2-40B4-BE49-F238E27FC236}">
                      <a16:creationId xmlns:a16="http://schemas.microsoft.com/office/drawing/2014/main" id="{BF8A10C6-B6F9-4E94-8263-B9FA402F12C0}"/>
                    </a:ext>
                  </a:extLst>
                </p:cNvPr>
                <p:cNvSpPr/>
                <p:nvPr/>
              </p:nvSpPr>
              <p:spPr>
                <a:xfrm>
                  <a:off x="6509098" y="3152775"/>
                  <a:ext cx="50479" cy="94369"/>
                </a:xfrm>
                <a:custGeom>
                  <a:avLst/>
                  <a:gdLst>
                    <a:gd name="connsiteX0" fmla="*/ 30766 w 50479"/>
                    <a:gd name="connsiteY0" fmla="*/ 0 h 94369"/>
                    <a:gd name="connsiteX1" fmla="*/ 49816 w 50479"/>
                    <a:gd name="connsiteY1" fmla="*/ 73343 h 94369"/>
                    <a:gd name="connsiteX2" fmla="*/ 35529 w 50479"/>
                    <a:gd name="connsiteY2" fmla="*/ 94297 h 94369"/>
                    <a:gd name="connsiteX3" fmla="*/ 35529 w 50479"/>
                    <a:gd name="connsiteY3" fmla="*/ 94297 h 94369"/>
                    <a:gd name="connsiteX4" fmla="*/ 10764 w 50479"/>
                    <a:gd name="connsiteY4" fmla="*/ 76200 h 94369"/>
                    <a:gd name="connsiteX5" fmla="*/ 1239 w 50479"/>
                    <a:gd name="connsiteY5" fmla="*/ 40005 h 94369"/>
                    <a:gd name="connsiteX6" fmla="*/ 8858 w 50479"/>
                    <a:gd name="connsiteY6" fmla="*/ 17145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9" h="94369">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19050" cap="flat">
                  <a:solidFill>
                    <a:schemeClr val="accent3"/>
                  </a:solidFill>
                  <a:prstDash val="solid"/>
                  <a:miter/>
                </a:ln>
              </p:spPr>
              <p:txBody>
                <a:bodyPr rtlCol="0" anchor="ctr"/>
                <a:lstStyle/>
                <a:p>
                  <a:endParaRPr lang="da-DK"/>
                </a:p>
              </p:txBody>
            </p:sp>
            <p:sp>
              <p:nvSpPr>
                <p:cNvPr id="76" name="Kombinationstegning 104">
                  <a:extLst>
                    <a:ext uri="{FF2B5EF4-FFF2-40B4-BE49-F238E27FC236}">
                      <a16:creationId xmlns:a16="http://schemas.microsoft.com/office/drawing/2014/main" id="{605A3919-72E7-41AB-BA5B-2600F75A1C42}"/>
                    </a:ext>
                  </a:extLst>
                </p:cNvPr>
                <p:cNvSpPr/>
                <p:nvPr/>
              </p:nvSpPr>
              <p:spPr>
                <a:xfrm>
                  <a:off x="6293167" y="3165157"/>
                  <a:ext cx="11429" cy="17145"/>
                </a:xfrm>
                <a:custGeom>
                  <a:avLst/>
                  <a:gdLst>
                    <a:gd name="connsiteX0" fmla="*/ 0 w 11429"/>
                    <a:gd name="connsiteY0" fmla="*/ 0 h 17145"/>
                    <a:gd name="connsiteX1" fmla="*/ 11430 w 11429"/>
                    <a:gd name="connsiteY1" fmla="*/ 17145 h 17145"/>
                  </a:gdLst>
                  <a:ahLst/>
                  <a:cxnLst>
                    <a:cxn ang="0">
                      <a:pos x="connsiteX0" y="connsiteY0"/>
                    </a:cxn>
                    <a:cxn ang="0">
                      <a:pos x="connsiteX1" y="connsiteY1"/>
                    </a:cxn>
                  </a:cxnLst>
                  <a:rect l="l" t="t" r="r" b="b"/>
                  <a:pathLst>
                    <a:path w="11429" h="17145">
                      <a:moveTo>
                        <a:pt x="0" y="0"/>
                      </a:moveTo>
                      <a:lnTo>
                        <a:pt x="11430" y="17145"/>
                      </a:lnTo>
                    </a:path>
                  </a:pathLst>
                </a:custGeom>
                <a:ln w="19050" cap="flat">
                  <a:solidFill>
                    <a:schemeClr val="accent3"/>
                  </a:solidFill>
                  <a:prstDash val="solid"/>
                  <a:miter/>
                </a:ln>
              </p:spPr>
              <p:txBody>
                <a:bodyPr rtlCol="0" anchor="ctr"/>
                <a:lstStyle/>
                <a:p>
                  <a:endParaRPr lang="da-DK"/>
                </a:p>
              </p:txBody>
            </p:sp>
            <p:sp>
              <p:nvSpPr>
                <p:cNvPr id="77" name="Kombinationstegning 105">
                  <a:extLst>
                    <a:ext uri="{FF2B5EF4-FFF2-40B4-BE49-F238E27FC236}">
                      <a16:creationId xmlns:a16="http://schemas.microsoft.com/office/drawing/2014/main" id="{15C59963-598C-4622-BA43-8535ADA502C8}"/>
                    </a:ext>
                  </a:extLst>
                </p:cNvPr>
                <p:cNvSpPr/>
                <p:nvPr/>
              </p:nvSpPr>
              <p:spPr>
                <a:xfrm>
                  <a:off x="6276975" y="3170872"/>
                  <a:ext cx="58766" cy="91512"/>
                </a:xfrm>
                <a:custGeom>
                  <a:avLst/>
                  <a:gdLst>
                    <a:gd name="connsiteX0" fmla="*/ 0 w 58766"/>
                    <a:gd name="connsiteY0" fmla="*/ 0 h 91512"/>
                    <a:gd name="connsiteX1" fmla="*/ 19050 w 58766"/>
                    <a:gd name="connsiteY1" fmla="*/ 73343 h 91512"/>
                    <a:gd name="connsiteX2" fmla="*/ 43815 w 58766"/>
                    <a:gd name="connsiteY2" fmla="*/ 91440 h 91512"/>
                    <a:gd name="connsiteX3" fmla="*/ 43815 w 58766"/>
                    <a:gd name="connsiteY3" fmla="*/ 91440 h 91512"/>
                    <a:gd name="connsiteX4" fmla="*/ 58103 w 58766"/>
                    <a:gd name="connsiteY4" fmla="*/ 70485 h 91512"/>
                    <a:gd name="connsiteX5" fmla="*/ 48578 w 58766"/>
                    <a:gd name="connsiteY5" fmla="*/ 34290 h 91512"/>
                    <a:gd name="connsiteX6" fmla="*/ 29528 w 58766"/>
                    <a:gd name="connsiteY6" fmla="*/ 13335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6" h="91512">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19050" cap="flat">
                  <a:solidFill>
                    <a:schemeClr val="accent3"/>
                  </a:solidFill>
                  <a:prstDash val="solid"/>
                  <a:miter/>
                </a:ln>
              </p:spPr>
              <p:txBody>
                <a:bodyPr rtlCol="0" anchor="ctr"/>
                <a:lstStyle/>
                <a:p>
                  <a:endParaRPr lang="da-DK"/>
                </a:p>
              </p:txBody>
            </p:sp>
            <p:sp>
              <p:nvSpPr>
                <p:cNvPr id="78" name="Kombinationstegning 106">
                  <a:extLst>
                    <a:ext uri="{FF2B5EF4-FFF2-40B4-BE49-F238E27FC236}">
                      <a16:creationId xmlns:a16="http://schemas.microsoft.com/office/drawing/2014/main" id="{81FFF4DA-765E-487F-B82D-F6CF3AE9514F}"/>
                    </a:ext>
                  </a:extLst>
                </p:cNvPr>
                <p:cNvSpPr/>
                <p:nvPr/>
              </p:nvSpPr>
              <p:spPr>
                <a:xfrm>
                  <a:off x="6347460" y="3245167"/>
                  <a:ext cx="24765" cy="952"/>
                </a:xfrm>
                <a:custGeom>
                  <a:avLst/>
                  <a:gdLst>
                    <a:gd name="connsiteX0" fmla="*/ 0 w 24765"/>
                    <a:gd name="connsiteY0" fmla="*/ 952 h 952"/>
                    <a:gd name="connsiteX1" fmla="*/ 24765 w 24765"/>
                    <a:gd name="connsiteY1" fmla="*/ 0 h 952"/>
                  </a:gdLst>
                  <a:ahLst/>
                  <a:cxnLst>
                    <a:cxn ang="0">
                      <a:pos x="connsiteX0" y="connsiteY0"/>
                    </a:cxn>
                    <a:cxn ang="0">
                      <a:pos x="connsiteX1" y="connsiteY1"/>
                    </a:cxn>
                  </a:cxnLst>
                  <a:rect l="l" t="t" r="r" b="b"/>
                  <a:pathLst>
                    <a:path w="24765" h="952">
                      <a:moveTo>
                        <a:pt x="0" y="952"/>
                      </a:moveTo>
                      <a:lnTo>
                        <a:pt x="24765" y="0"/>
                      </a:lnTo>
                    </a:path>
                  </a:pathLst>
                </a:custGeom>
                <a:ln w="19050" cap="flat">
                  <a:solidFill>
                    <a:schemeClr val="accent3"/>
                  </a:solidFill>
                  <a:prstDash val="solid"/>
                  <a:miter/>
                </a:ln>
              </p:spPr>
              <p:txBody>
                <a:bodyPr rtlCol="0" anchor="ctr"/>
                <a:lstStyle/>
                <a:p>
                  <a:endParaRPr lang="da-DK"/>
                </a:p>
              </p:txBody>
            </p:sp>
            <p:sp>
              <p:nvSpPr>
                <p:cNvPr id="79" name="Kombinationstegning 107">
                  <a:extLst>
                    <a:ext uri="{FF2B5EF4-FFF2-40B4-BE49-F238E27FC236}">
                      <a16:creationId xmlns:a16="http://schemas.microsoft.com/office/drawing/2014/main" id="{57A5E7FB-206C-4092-8B93-E927C54BB98E}"/>
                    </a:ext>
                  </a:extLst>
                </p:cNvPr>
                <p:cNvSpPr/>
                <p:nvPr/>
              </p:nvSpPr>
              <p:spPr>
                <a:xfrm>
                  <a:off x="6306502" y="3267075"/>
                  <a:ext cx="245483" cy="116440"/>
                </a:xfrm>
                <a:custGeom>
                  <a:avLst/>
                  <a:gdLst>
                    <a:gd name="connsiteX0" fmla="*/ 241935 w 245483"/>
                    <a:gd name="connsiteY0" fmla="*/ 2857 h 116440"/>
                    <a:gd name="connsiteX1" fmla="*/ 162878 w 245483"/>
                    <a:gd name="connsiteY1" fmla="*/ 116205 h 116440"/>
                    <a:gd name="connsiteX2" fmla="*/ 160020 w 245483"/>
                    <a:gd name="connsiteY2" fmla="*/ 116205 h 116440"/>
                    <a:gd name="connsiteX3" fmla="*/ 24765 w 245483"/>
                    <a:gd name="connsiteY3" fmla="*/ 18097 h 116440"/>
                    <a:gd name="connsiteX4" fmla="*/ 0 w 245483"/>
                    <a:gd name="connsiteY4" fmla="*/ 0 h 11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3" h="11644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19050" cap="flat">
                  <a:solidFill>
                    <a:schemeClr val="accent3"/>
                  </a:solidFill>
                  <a:prstDash val="solid"/>
                  <a:miter/>
                </a:ln>
              </p:spPr>
              <p:txBody>
                <a:bodyPr rtlCol="0" anchor="ctr"/>
                <a:lstStyle/>
                <a:p>
                  <a:endParaRPr lang="da-DK"/>
                </a:p>
              </p:txBody>
            </p:sp>
          </p:grpSp>
          <p:sp>
            <p:nvSpPr>
              <p:cNvPr id="66" name="Kombinationstegning 108">
                <a:extLst>
                  <a:ext uri="{FF2B5EF4-FFF2-40B4-BE49-F238E27FC236}">
                    <a16:creationId xmlns:a16="http://schemas.microsoft.com/office/drawing/2014/main" id="{EC9A91F4-68E9-42A9-BD80-90CB76009707}"/>
                  </a:ext>
                </a:extLst>
              </p:cNvPr>
              <p:cNvSpPr/>
              <p:nvPr/>
            </p:nvSpPr>
            <p:spPr>
              <a:xfrm>
                <a:off x="6419850" y="3327082"/>
                <a:ext cx="58102" cy="24837"/>
              </a:xfrm>
              <a:custGeom>
                <a:avLst/>
                <a:gdLst>
                  <a:gd name="connsiteX0" fmla="*/ 58103 w 58102"/>
                  <a:gd name="connsiteY0" fmla="*/ 0 h 24837"/>
                  <a:gd name="connsiteX1" fmla="*/ 35243 w 58102"/>
                  <a:gd name="connsiteY1" fmla="*/ 24765 h 24837"/>
                  <a:gd name="connsiteX2" fmla="*/ 0 w 58102"/>
                  <a:gd name="connsiteY2" fmla="*/ 4763 h 24837"/>
                </a:gdLst>
                <a:ahLst/>
                <a:cxnLst>
                  <a:cxn ang="0">
                    <a:pos x="connsiteX0" y="connsiteY0"/>
                  </a:cxn>
                  <a:cxn ang="0">
                    <a:pos x="connsiteX1" y="connsiteY1"/>
                  </a:cxn>
                  <a:cxn ang="0">
                    <a:pos x="connsiteX2" y="connsiteY2"/>
                  </a:cxn>
                </a:cxnLst>
                <a:rect l="l" t="t" r="r" b="b"/>
                <a:pathLst>
                  <a:path w="58102" h="24837">
                    <a:moveTo>
                      <a:pt x="58103" y="0"/>
                    </a:moveTo>
                    <a:cubicBezTo>
                      <a:pt x="58103" y="13335"/>
                      <a:pt x="48578" y="23813"/>
                      <a:pt x="35243" y="24765"/>
                    </a:cubicBezTo>
                    <a:cubicBezTo>
                      <a:pt x="21907" y="25718"/>
                      <a:pt x="7620" y="17145"/>
                      <a:pt x="0" y="4763"/>
                    </a:cubicBezTo>
                  </a:path>
                </a:pathLst>
              </a:custGeom>
              <a:noFill/>
              <a:ln w="19050" cap="flat">
                <a:solidFill>
                  <a:schemeClr val="accent3"/>
                </a:solidFill>
                <a:prstDash val="solid"/>
                <a:miter/>
              </a:ln>
            </p:spPr>
            <p:txBody>
              <a:bodyPr rtlCol="0" anchor="ctr"/>
              <a:lstStyle/>
              <a:p>
                <a:endParaRPr lang="da-DK"/>
              </a:p>
            </p:txBody>
          </p:sp>
          <p:sp>
            <p:nvSpPr>
              <p:cNvPr id="67" name="Kombinationstegning 109">
                <a:extLst>
                  <a:ext uri="{FF2B5EF4-FFF2-40B4-BE49-F238E27FC236}">
                    <a16:creationId xmlns:a16="http://schemas.microsoft.com/office/drawing/2014/main" id="{0B34006C-094A-4199-880C-B72EC44D1C76}"/>
                  </a:ext>
                </a:extLst>
              </p:cNvPr>
              <p:cNvSpPr/>
              <p:nvPr/>
            </p:nvSpPr>
            <p:spPr>
              <a:xfrm>
                <a:off x="6359842" y="3193732"/>
                <a:ext cx="16192" cy="12382"/>
              </a:xfrm>
              <a:custGeom>
                <a:avLst/>
                <a:gdLst>
                  <a:gd name="connsiteX0" fmla="*/ 0 w 16192"/>
                  <a:gd name="connsiteY0" fmla="*/ 12383 h 12382"/>
                  <a:gd name="connsiteX1" fmla="*/ 16192 w 16192"/>
                  <a:gd name="connsiteY1" fmla="*/ 0 h 12382"/>
                </a:gdLst>
                <a:ahLst/>
                <a:cxnLst>
                  <a:cxn ang="0">
                    <a:pos x="connsiteX0" y="connsiteY0"/>
                  </a:cxn>
                  <a:cxn ang="0">
                    <a:pos x="connsiteX1" y="connsiteY1"/>
                  </a:cxn>
                </a:cxnLst>
                <a:rect l="l" t="t" r="r" b="b"/>
                <a:pathLst>
                  <a:path w="16192" h="12382">
                    <a:moveTo>
                      <a:pt x="0" y="12383"/>
                    </a:moveTo>
                    <a:cubicBezTo>
                      <a:pt x="4763" y="7620"/>
                      <a:pt x="10477" y="2858"/>
                      <a:pt x="16192" y="0"/>
                    </a:cubicBezTo>
                  </a:path>
                </a:pathLst>
              </a:custGeom>
              <a:noFill/>
              <a:ln w="19050" cap="flat">
                <a:solidFill>
                  <a:schemeClr val="accent3"/>
                </a:solidFill>
                <a:prstDash val="solid"/>
                <a:miter/>
              </a:ln>
            </p:spPr>
            <p:txBody>
              <a:bodyPr rtlCol="0" anchor="ctr"/>
              <a:lstStyle/>
              <a:p>
                <a:endParaRPr lang="da-DK"/>
              </a:p>
            </p:txBody>
          </p:sp>
          <p:sp>
            <p:nvSpPr>
              <p:cNvPr id="68" name="Kombinationstegning 110">
                <a:extLst>
                  <a:ext uri="{FF2B5EF4-FFF2-40B4-BE49-F238E27FC236}">
                    <a16:creationId xmlns:a16="http://schemas.microsoft.com/office/drawing/2014/main" id="{5180E7FA-BFD8-4413-BA29-06EC1B09F489}"/>
                  </a:ext>
                </a:extLst>
              </p:cNvPr>
              <p:cNvSpPr/>
              <p:nvPr/>
            </p:nvSpPr>
            <p:spPr>
              <a:xfrm>
                <a:off x="6434137" y="3182302"/>
                <a:ext cx="20955" cy="8572"/>
              </a:xfrm>
              <a:custGeom>
                <a:avLst/>
                <a:gdLst>
                  <a:gd name="connsiteX0" fmla="*/ 0 w 20955"/>
                  <a:gd name="connsiteY0" fmla="*/ 0 h 8572"/>
                  <a:gd name="connsiteX1" fmla="*/ 20955 w 20955"/>
                  <a:gd name="connsiteY1" fmla="*/ 8572 h 8572"/>
                </a:gdLst>
                <a:ahLst/>
                <a:cxnLst>
                  <a:cxn ang="0">
                    <a:pos x="connsiteX0" y="connsiteY0"/>
                  </a:cxn>
                  <a:cxn ang="0">
                    <a:pos x="connsiteX1" y="connsiteY1"/>
                  </a:cxn>
                </a:cxnLst>
                <a:rect l="l" t="t" r="r" b="b"/>
                <a:pathLst>
                  <a:path w="20955" h="8572">
                    <a:moveTo>
                      <a:pt x="0" y="0"/>
                    </a:moveTo>
                    <a:cubicBezTo>
                      <a:pt x="6668" y="3810"/>
                      <a:pt x="14288" y="6667"/>
                      <a:pt x="20955" y="8572"/>
                    </a:cubicBezTo>
                  </a:path>
                </a:pathLst>
              </a:custGeom>
              <a:noFill/>
              <a:ln w="19050" cap="flat">
                <a:solidFill>
                  <a:schemeClr val="accent3"/>
                </a:solidFill>
                <a:prstDash val="solid"/>
                <a:miter/>
              </a:ln>
            </p:spPr>
            <p:txBody>
              <a:bodyPr rtlCol="0" anchor="ctr"/>
              <a:lstStyle/>
              <a:p>
                <a:endParaRPr lang="da-DK"/>
              </a:p>
            </p:txBody>
          </p:sp>
        </p:grpSp>
        <p:sp>
          <p:nvSpPr>
            <p:cNvPr id="26" name="Kombinationstegning 111">
              <a:extLst>
                <a:ext uri="{FF2B5EF4-FFF2-40B4-BE49-F238E27FC236}">
                  <a16:creationId xmlns:a16="http://schemas.microsoft.com/office/drawing/2014/main" id="{A0F3005B-0DD8-46AD-B485-8E6DBBDF9ADC}"/>
                </a:ext>
              </a:extLst>
            </p:cNvPr>
            <p:cNvSpPr/>
            <p:nvPr/>
          </p:nvSpPr>
          <p:spPr>
            <a:xfrm>
              <a:off x="6082665" y="2917507"/>
              <a:ext cx="180975" cy="89535"/>
            </a:xfrm>
            <a:custGeom>
              <a:avLst/>
              <a:gdLst>
                <a:gd name="connsiteX0" fmla="*/ 0 w 180975"/>
                <a:gd name="connsiteY0" fmla="*/ 0 h 89535"/>
                <a:gd name="connsiteX1" fmla="*/ 180975 w 180975"/>
                <a:gd name="connsiteY1" fmla="*/ 89535 h 89535"/>
              </a:gdLst>
              <a:ahLst/>
              <a:cxnLst>
                <a:cxn ang="0">
                  <a:pos x="connsiteX0" y="connsiteY0"/>
                </a:cxn>
                <a:cxn ang="0">
                  <a:pos x="connsiteX1" y="connsiteY1"/>
                </a:cxn>
              </a:cxnLst>
              <a:rect l="l" t="t" r="r" b="b"/>
              <a:pathLst>
                <a:path w="180975" h="89535">
                  <a:moveTo>
                    <a:pt x="0" y="0"/>
                  </a:moveTo>
                  <a:cubicBezTo>
                    <a:pt x="71438" y="6668"/>
                    <a:pt x="134302" y="39053"/>
                    <a:pt x="180975" y="89535"/>
                  </a:cubicBezTo>
                </a:path>
              </a:pathLst>
            </a:custGeom>
            <a:noFill/>
            <a:ln w="19050" cap="flat">
              <a:solidFill>
                <a:schemeClr val="accent3"/>
              </a:solidFill>
              <a:prstDash val="solid"/>
              <a:miter/>
            </a:ln>
          </p:spPr>
          <p:txBody>
            <a:bodyPr rtlCol="0" anchor="ctr"/>
            <a:lstStyle/>
            <a:p>
              <a:endParaRPr lang="da-DK"/>
            </a:p>
          </p:txBody>
        </p:sp>
        <p:sp>
          <p:nvSpPr>
            <p:cNvPr id="27" name="Kombinationstegning 112">
              <a:extLst>
                <a:ext uri="{FF2B5EF4-FFF2-40B4-BE49-F238E27FC236}">
                  <a16:creationId xmlns:a16="http://schemas.microsoft.com/office/drawing/2014/main" id="{7825ED04-FBAE-4A4E-A363-2FD70DA7C367}"/>
                </a:ext>
              </a:extLst>
            </p:cNvPr>
            <p:cNvSpPr/>
            <p:nvPr/>
          </p:nvSpPr>
          <p:spPr>
            <a:xfrm>
              <a:off x="5735002" y="2917507"/>
              <a:ext cx="254317" cy="383857"/>
            </a:xfrm>
            <a:custGeom>
              <a:avLst/>
              <a:gdLst>
                <a:gd name="connsiteX0" fmla="*/ 254317 w 254317"/>
                <a:gd name="connsiteY0" fmla="*/ 0 h 383857"/>
                <a:gd name="connsiteX1" fmla="*/ 0 w 254317"/>
                <a:gd name="connsiteY1" fmla="*/ 278130 h 383857"/>
                <a:gd name="connsiteX2" fmla="*/ 0 w 254317"/>
                <a:gd name="connsiteY2" fmla="*/ 383858 h 383857"/>
              </a:gdLst>
              <a:ahLst/>
              <a:cxnLst>
                <a:cxn ang="0">
                  <a:pos x="connsiteX0" y="connsiteY0"/>
                </a:cxn>
                <a:cxn ang="0">
                  <a:pos x="connsiteX1" y="connsiteY1"/>
                </a:cxn>
                <a:cxn ang="0">
                  <a:pos x="connsiteX2" y="connsiteY2"/>
                </a:cxn>
              </a:cxnLst>
              <a:rect l="l" t="t" r="r" b="b"/>
              <a:pathLst>
                <a:path w="254317" h="383857">
                  <a:moveTo>
                    <a:pt x="254317" y="0"/>
                  </a:moveTo>
                  <a:cubicBezTo>
                    <a:pt x="112395" y="12383"/>
                    <a:pt x="0" y="132398"/>
                    <a:pt x="0" y="278130"/>
                  </a:cubicBezTo>
                  <a:cubicBezTo>
                    <a:pt x="0" y="307658"/>
                    <a:pt x="0" y="354330"/>
                    <a:pt x="0" y="383858"/>
                  </a:cubicBezTo>
                </a:path>
              </a:pathLst>
            </a:custGeom>
            <a:noFill/>
            <a:ln w="19050" cap="flat">
              <a:solidFill>
                <a:schemeClr val="accent3"/>
              </a:solidFill>
              <a:prstDash val="solid"/>
              <a:miter/>
            </a:ln>
          </p:spPr>
          <p:txBody>
            <a:bodyPr rtlCol="0" anchor="ctr"/>
            <a:lstStyle/>
            <a:p>
              <a:endParaRPr lang="da-DK"/>
            </a:p>
          </p:txBody>
        </p:sp>
        <p:sp>
          <p:nvSpPr>
            <p:cNvPr id="28" name="Kombinationstegning 113">
              <a:extLst>
                <a:ext uri="{FF2B5EF4-FFF2-40B4-BE49-F238E27FC236}">
                  <a16:creationId xmlns:a16="http://schemas.microsoft.com/office/drawing/2014/main" id="{C7F3BB0D-A803-49FC-BD83-CCE18F03EA93}"/>
                </a:ext>
              </a:extLst>
            </p:cNvPr>
            <p:cNvSpPr/>
            <p:nvPr/>
          </p:nvSpPr>
          <p:spPr>
            <a:xfrm>
              <a:off x="6098857" y="3168967"/>
              <a:ext cx="65722" cy="9525"/>
            </a:xfrm>
            <a:custGeom>
              <a:avLst/>
              <a:gdLst>
                <a:gd name="connsiteX0" fmla="*/ 0 w 65722"/>
                <a:gd name="connsiteY0" fmla="*/ 0 h 9525"/>
                <a:gd name="connsiteX1" fmla="*/ 65722 w 65722"/>
                <a:gd name="connsiteY1" fmla="*/ 9525 h 9525"/>
              </a:gdLst>
              <a:ahLst/>
              <a:cxnLst>
                <a:cxn ang="0">
                  <a:pos x="connsiteX0" y="connsiteY0"/>
                </a:cxn>
                <a:cxn ang="0">
                  <a:pos x="connsiteX1" y="connsiteY1"/>
                </a:cxn>
              </a:cxnLst>
              <a:rect l="l" t="t" r="r" b="b"/>
              <a:pathLst>
                <a:path w="65722" h="9525">
                  <a:moveTo>
                    <a:pt x="0" y="0"/>
                  </a:moveTo>
                  <a:cubicBezTo>
                    <a:pt x="21908" y="3810"/>
                    <a:pt x="43815" y="7620"/>
                    <a:pt x="65722" y="9525"/>
                  </a:cubicBezTo>
                </a:path>
              </a:pathLst>
            </a:custGeom>
            <a:noFill/>
            <a:ln w="19050" cap="flat">
              <a:solidFill>
                <a:schemeClr val="accent3"/>
              </a:solidFill>
              <a:prstDash val="solid"/>
              <a:miter/>
            </a:ln>
          </p:spPr>
          <p:txBody>
            <a:bodyPr rtlCol="0" anchor="ctr"/>
            <a:lstStyle/>
            <a:p>
              <a:endParaRPr lang="da-DK"/>
            </a:p>
          </p:txBody>
        </p:sp>
        <p:sp>
          <p:nvSpPr>
            <p:cNvPr id="29" name="Kombinationstegning 114">
              <a:extLst>
                <a:ext uri="{FF2B5EF4-FFF2-40B4-BE49-F238E27FC236}">
                  <a16:creationId xmlns:a16="http://schemas.microsoft.com/office/drawing/2014/main" id="{EE615110-7828-484F-8B73-C7F2777992A2}"/>
                </a:ext>
              </a:extLst>
            </p:cNvPr>
            <p:cNvSpPr/>
            <p:nvPr/>
          </p:nvSpPr>
          <p:spPr>
            <a:xfrm>
              <a:off x="5835967" y="3168967"/>
              <a:ext cx="120015" cy="12382"/>
            </a:xfrm>
            <a:custGeom>
              <a:avLst/>
              <a:gdLst>
                <a:gd name="connsiteX0" fmla="*/ 120015 w 120015"/>
                <a:gd name="connsiteY0" fmla="*/ 0 h 12382"/>
                <a:gd name="connsiteX1" fmla="*/ 0 w 120015"/>
                <a:gd name="connsiteY1" fmla="*/ 12382 h 12382"/>
              </a:gdLst>
              <a:ahLst/>
              <a:cxnLst>
                <a:cxn ang="0">
                  <a:pos x="connsiteX0" y="connsiteY0"/>
                </a:cxn>
                <a:cxn ang="0">
                  <a:pos x="connsiteX1" y="connsiteY1"/>
                </a:cxn>
              </a:cxnLst>
              <a:rect l="l" t="t" r="r" b="b"/>
              <a:pathLst>
                <a:path w="120015" h="12382">
                  <a:moveTo>
                    <a:pt x="120015" y="0"/>
                  </a:moveTo>
                  <a:cubicBezTo>
                    <a:pt x="80963" y="7620"/>
                    <a:pt x="40005" y="11430"/>
                    <a:pt x="0" y="12382"/>
                  </a:cubicBezTo>
                </a:path>
              </a:pathLst>
            </a:custGeom>
            <a:noFill/>
            <a:ln w="19050" cap="flat">
              <a:solidFill>
                <a:schemeClr val="accent3"/>
              </a:solidFill>
              <a:prstDash val="solid"/>
              <a:miter/>
            </a:ln>
          </p:spPr>
          <p:txBody>
            <a:bodyPr rtlCol="0" anchor="ctr"/>
            <a:lstStyle/>
            <a:p>
              <a:endParaRPr lang="da-DK"/>
            </a:p>
          </p:txBody>
        </p:sp>
        <p:sp>
          <p:nvSpPr>
            <p:cNvPr id="30" name="Kombinationstegning 115">
              <a:extLst>
                <a:ext uri="{FF2B5EF4-FFF2-40B4-BE49-F238E27FC236}">
                  <a16:creationId xmlns:a16="http://schemas.microsoft.com/office/drawing/2014/main" id="{9034A5F0-8F7B-466F-B4B7-B64A6392D079}"/>
                </a:ext>
              </a:extLst>
            </p:cNvPr>
            <p:cNvSpPr/>
            <p:nvPr/>
          </p:nvSpPr>
          <p:spPr>
            <a:xfrm>
              <a:off x="6856094" y="2559848"/>
              <a:ext cx="34290" cy="22379"/>
            </a:xfrm>
            <a:custGeom>
              <a:avLst/>
              <a:gdLst>
                <a:gd name="connsiteX0" fmla="*/ 0 w 34290"/>
                <a:gd name="connsiteY0" fmla="*/ 22379 h 22379"/>
                <a:gd name="connsiteX1" fmla="*/ 34290 w 34290"/>
                <a:gd name="connsiteY1" fmla="*/ 472 h 22379"/>
              </a:gdLst>
              <a:ahLst/>
              <a:cxnLst>
                <a:cxn ang="0">
                  <a:pos x="connsiteX0" y="connsiteY0"/>
                </a:cxn>
                <a:cxn ang="0">
                  <a:pos x="connsiteX1" y="connsiteY1"/>
                </a:cxn>
              </a:cxnLst>
              <a:rect l="l" t="t" r="r" b="b"/>
              <a:pathLst>
                <a:path w="34290" h="22379">
                  <a:moveTo>
                    <a:pt x="0" y="22379"/>
                  </a:moveTo>
                  <a:cubicBezTo>
                    <a:pt x="3810" y="8092"/>
                    <a:pt x="20003" y="-2386"/>
                    <a:pt x="34290" y="472"/>
                  </a:cubicBezTo>
                </a:path>
              </a:pathLst>
            </a:custGeom>
            <a:noFill/>
            <a:ln w="19050" cap="flat">
              <a:solidFill>
                <a:schemeClr val="accent3"/>
              </a:solidFill>
              <a:prstDash val="solid"/>
              <a:miter/>
            </a:ln>
          </p:spPr>
          <p:txBody>
            <a:bodyPr rtlCol="0" anchor="ctr"/>
            <a:lstStyle/>
            <a:p>
              <a:endParaRPr lang="da-DK"/>
            </a:p>
          </p:txBody>
        </p:sp>
        <p:sp>
          <p:nvSpPr>
            <p:cNvPr id="31" name="Kombinationstegning 130">
              <a:extLst>
                <a:ext uri="{FF2B5EF4-FFF2-40B4-BE49-F238E27FC236}">
                  <a16:creationId xmlns:a16="http://schemas.microsoft.com/office/drawing/2014/main" id="{85BC0AD1-40EF-4CD6-866A-1D11156E0A26}"/>
                </a:ext>
              </a:extLst>
            </p:cNvPr>
            <p:cNvSpPr/>
            <p:nvPr/>
          </p:nvSpPr>
          <p:spPr>
            <a:xfrm>
              <a:off x="4852987" y="3198494"/>
              <a:ext cx="253365" cy="247650"/>
            </a:xfrm>
            <a:custGeom>
              <a:avLst/>
              <a:gdLst>
                <a:gd name="connsiteX0" fmla="*/ 0 w 253365"/>
                <a:gd name="connsiteY0" fmla="*/ 0 h 247650"/>
                <a:gd name="connsiteX1" fmla="*/ 0 w 253365"/>
                <a:gd name="connsiteY1" fmla="*/ 200025 h 247650"/>
                <a:gd name="connsiteX2" fmla="*/ 23813 w 253365"/>
                <a:gd name="connsiteY2" fmla="*/ 223838 h 247650"/>
                <a:gd name="connsiteX3" fmla="*/ 253365 w 253365"/>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53365" h="247650">
                  <a:moveTo>
                    <a:pt x="0" y="0"/>
                  </a:moveTo>
                  <a:lnTo>
                    <a:pt x="0" y="200025"/>
                  </a:lnTo>
                  <a:cubicBezTo>
                    <a:pt x="0" y="213360"/>
                    <a:pt x="6667" y="220980"/>
                    <a:pt x="23813" y="223838"/>
                  </a:cubicBezTo>
                  <a:cubicBezTo>
                    <a:pt x="41910" y="226695"/>
                    <a:pt x="253365" y="247650"/>
                    <a:pt x="253365" y="247650"/>
                  </a:cubicBezTo>
                </a:path>
              </a:pathLst>
            </a:custGeom>
            <a:noFill/>
            <a:ln w="19050" cap="flat">
              <a:solidFill>
                <a:schemeClr val="accent3"/>
              </a:solidFill>
              <a:prstDash val="solid"/>
              <a:miter/>
            </a:ln>
          </p:spPr>
          <p:txBody>
            <a:bodyPr rtlCol="0" anchor="ctr"/>
            <a:lstStyle/>
            <a:p>
              <a:endParaRPr lang="da-DK"/>
            </a:p>
          </p:txBody>
        </p:sp>
        <p:sp>
          <p:nvSpPr>
            <p:cNvPr id="32" name="Kombinationstegning 131">
              <a:extLst>
                <a:ext uri="{FF2B5EF4-FFF2-40B4-BE49-F238E27FC236}">
                  <a16:creationId xmlns:a16="http://schemas.microsoft.com/office/drawing/2014/main" id="{8929EC13-3229-4AD7-A450-4B20FFD84D68}"/>
                </a:ext>
              </a:extLst>
            </p:cNvPr>
            <p:cNvSpPr/>
            <p:nvPr/>
          </p:nvSpPr>
          <p:spPr>
            <a:xfrm>
              <a:off x="4671060" y="2946082"/>
              <a:ext cx="377189" cy="648652"/>
            </a:xfrm>
            <a:custGeom>
              <a:avLst/>
              <a:gdLst>
                <a:gd name="connsiteX0" fmla="*/ 245745 w 377189"/>
                <a:gd name="connsiteY0" fmla="*/ 84773 h 648652"/>
                <a:gd name="connsiteX1" fmla="*/ 302895 w 377189"/>
                <a:gd name="connsiteY1" fmla="*/ 177165 h 648652"/>
                <a:gd name="connsiteX2" fmla="*/ 350520 w 377189"/>
                <a:gd name="connsiteY2" fmla="*/ 108585 h 648652"/>
                <a:gd name="connsiteX3" fmla="*/ 251460 w 377189"/>
                <a:gd name="connsiteY3" fmla="*/ 0 h 648652"/>
                <a:gd name="connsiteX4" fmla="*/ 220027 w 377189"/>
                <a:gd name="connsiteY4" fmla="*/ 43815 h 648652"/>
                <a:gd name="connsiteX5" fmla="*/ 0 w 377189"/>
                <a:gd name="connsiteY5" fmla="*/ 310515 h 648652"/>
                <a:gd name="connsiteX6" fmla="*/ 0 w 377189"/>
                <a:gd name="connsiteY6" fmla="*/ 542925 h 648652"/>
                <a:gd name="connsiteX7" fmla="*/ 75248 w 377189"/>
                <a:gd name="connsiteY7" fmla="*/ 622935 h 648652"/>
                <a:gd name="connsiteX8" fmla="*/ 377190 w 377189"/>
                <a:gd name="connsiteY8" fmla="*/ 648653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89" h="648652">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19050" cap="flat">
              <a:solidFill>
                <a:schemeClr val="accent3"/>
              </a:solidFill>
              <a:prstDash val="solid"/>
              <a:miter/>
            </a:ln>
          </p:spPr>
          <p:txBody>
            <a:bodyPr rtlCol="0" anchor="ctr"/>
            <a:lstStyle/>
            <a:p>
              <a:endParaRPr lang="da-DK"/>
            </a:p>
          </p:txBody>
        </p:sp>
        <p:sp>
          <p:nvSpPr>
            <p:cNvPr id="33" name="Kombinationstegning 132">
              <a:extLst>
                <a:ext uri="{FF2B5EF4-FFF2-40B4-BE49-F238E27FC236}">
                  <a16:creationId xmlns:a16="http://schemas.microsoft.com/office/drawing/2014/main" id="{775A33F5-4B00-4A5E-89FB-6DECA239EE4D}"/>
                </a:ext>
              </a:extLst>
            </p:cNvPr>
            <p:cNvSpPr/>
            <p:nvPr/>
          </p:nvSpPr>
          <p:spPr>
            <a:xfrm>
              <a:off x="5057775" y="2952750"/>
              <a:ext cx="200025" cy="447675"/>
            </a:xfrm>
            <a:custGeom>
              <a:avLst/>
              <a:gdLst>
                <a:gd name="connsiteX0" fmla="*/ 52388 w 200025"/>
                <a:gd name="connsiteY0" fmla="*/ 110490 h 447675"/>
                <a:gd name="connsiteX1" fmla="*/ 40005 w 200025"/>
                <a:gd name="connsiteY1" fmla="*/ 167640 h 447675"/>
                <a:gd name="connsiteX2" fmla="*/ 0 w 200025"/>
                <a:gd name="connsiteY2" fmla="*/ 98107 h 447675"/>
                <a:gd name="connsiteX3" fmla="*/ 33338 w 200025"/>
                <a:gd name="connsiteY3" fmla="*/ 0 h 447675"/>
                <a:gd name="connsiteX4" fmla="*/ 60008 w 200025"/>
                <a:gd name="connsiteY4" fmla="*/ 61913 h 447675"/>
                <a:gd name="connsiteX5" fmla="*/ 60008 w 200025"/>
                <a:gd name="connsiteY5" fmla="*/ 61913 h 447675"/>
                <a:gd name="connsiteX6" fmla="*/ 200025 w 200025"/>
                <a:gd name="connsiteY6" fmla="*/ 304800 h 447675"/>
                <a:gd name="connsiteX7" fmla="*/ 200025 w 200025"/>
                <a:gd name="connsiteY7"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447675">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19050" cap="flat">
              <a:solidFill>
                <a:schemeClr val="accent3"/>
              </a:solidFill>
              <a:prstDash val="solid"/>
              <a:miter/>
            </a:ln>
          </p:spPr>
          <p:txBody>
            <a:bodyPr rtlCol="0" anchor="ctr"/>
            <a:lstStyle/>
            <a:p>
              <a:endParaRPr lang="da-DK"/>
            </a:p>
          </p:txBody>
        </p:sp>
        <p:sp>
          <p:nvSpPr>
            <p:cNvPr id="34" name="Kombinationstegning 133">
              <a:extLst>
                <a:ext uri="{FF2B5EF4-FFF2-40B4-BE49-F238E27FC236}">
                  <a16:creationId xmlns:a16="http://schemas.microsoft.com/office/drawing/2014/main" id="{2347FA40-9189-4794-BA7C-C4F419441977}"/>
                </a:ext>
              </a:extLst>
            </p:cNvPr>
            <p:cNvSpPr/>
            <p:nvPr/>
          </p:nvSpPr>
          <p:spPr>
            <a:xfrm>
              <a:off x="4862512" y="2660332"/>
              <a:ext cx="423862" cy="280987"/>
            </a:xfrm>
            <a:custGeom>
              <a:avLst/>
              <a:gdLst>
                <a:gd name="connsiteX0" fmla="*/ 423863 w 423862"/>
                <a:gd name="connsiteY0" fmla="*/ 0 h 280987"/>
                <a:gd name="connsiteX1" fmla="*/ 423863 w 423862"/>
                <a:gd name="connsiteY1" fmla="*/ 29527 h 280987"/>
                <a:gd name="connsiteX2" fmla="*/ 181927 w 423862"/>
                <a:gd name="connsiteY2" fmla="*/ 280987 h 280987"/>
                <a:gd name="connsiteX3" fmla="*/ 175260 w 423862"/>
                <a:gd name="connsiteY3" fmla="*/ 280987 h 280987"/>
                <a:gd name="connsiteX4" fmla="*/ 0 w 423862"/>
                <a:gd name="connsiteY4" fmla="*/ 202883 h 2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 h="280987">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19050" cap="flat">
              <a:solidFill>
                <a:schemeClr val="accent3"/>
              </a:solidFill>
              <a:prstDash val="solid"/>
              <a:miter/>
            </a:ln>
          </p:spPr>
          <p:txBody>
            <a:bodyPr rtlCol="0" anchor="ctr"/>
            <a:lstStyle/>
            <a:p>
              <a:endParaRPr lang="da-DK"/>
            </a:p>
          </p:txBody>
        </p:sp>
        <p:sp>
          <p:nvSpPr>
            <p:cNvPr id="35" name="Kombinationstegning 134">
              <a:extLst>
                <a:ext uri="{FF2B5EF4-FFF2-40B4-BE49-F238E27FC236}">
                  <a16:creationId xmlns:a16="http://schemas.microsoft.com/office/drawing/2014/main" id="{AF8EE5BB-842E-4D05-B846-CECD9F886DFF}"/>
                </a:ext>
              </a:extLst>
            </p:cNvPr>
            <p:cNvSpPr/>
            <p:nvPr/>
          </p:nvSpPr>
          <p:spPr>
            <a:xfrm>
              <a:off x="5177790" y="2678430"/>
              <a:ext cx="61912" cy="70484"/>
            </a:xfrm>
            <a:custGeom>
              <a:avLst/>
              <a:gdLst>
                <a:gd name="connsiteX0" fmla="*/ 0 w 61912"/>
                <a:gd name="connsiteY0" fmla="*/ 0 h 70484"/>
                <a:gd name="connsiteX1" fmla="*/ 26670 w 61912"/>
                <a:gd name="connsiteY1" fmla="*/ 0 h 70484"/>
                <a:gd name="connsiteX2" fmla="*/ 61913 w 61912"/>
                <a:gd name="connsiteY2" fmla="*/ 35242 h 70484"/>
                <a:gd name="connsiteX3" fmla="*/ 61913 w 61912"/>
                <a:gd name="connsiteY3" fmla="*/ 35242 h 70484"/>
                <a:gd name="connsiteX4" fmla="*/ 26670 w 61912"/>
                <a:gd name="connsiteY4" fmla="*/ 70485 h 70484"/>
                <a:gd name="connsiteX5" fmla="*/ 0 w 61912"/>
                <a:gd name="connsiteY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2" h="70484">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19050" cap="flat">
              <a:solidFill>
                <a:schemeClr val="accent3"/>
              </a:solidFill>
              <a:prstDash val="solid"/>
              <a:miter/>
            </a:ln>
          </p:spPr>
          <p:txBody>
            <a:bodyPr rtlCol="0" anchor="ctr"/>
            <a:lstStyle/>
            <a:p>
              <a:endParaRPr lang="da-DK"/>
            </a:p>
          </p:txBody>
        </p:sp>
        <p:grpSp>
          <p:nvGrpSpPr>
            <p:cNvPr id="36" name="Grafik 3">
              <a:extLst>
                <a:ext uri="{FF2B5EF4-FFF2-40B4-BE49-F238E27FC236}">
                  <a16:creationId xmlns:a16="http://schemas.microsoft.com/office/drawing/2014/main" id="{1EF7A0CA-A323-496C-8B1B-D64447C6B3FE}"/>
                </a:ext>
              </a:extLst>
            </p:cNvPr>
            <p:cNvGrpSpPr/>
            <p:nvPr/>
          </p:nvGrpSpPr>
          <p:grpSpPr>
            <a:xfrm>
              <a:off x="4701539" y="2267330"/>
              <a:ext cx="607694" cy="511257"/>
              <a:chOff x="4701539" y="2267330"/>
              <a:chExt cx="607694" cy="511257"/>
            </a:xfrm>
            <a:noFill/>
          </p:grpSpPr>
          <p:sp>
            <p:nvSpPr>
              <p:cNvPr id="63" name="Kombinationstegning 136">
                <a:extLst>
                  <a:ext uri="{FF2B5EF4-FFF2-40B4-BE49-F238E27FC236}">
                    <a16:creationId xmlns:a16="http://schemas.microsoft.com/office/drawing/2014/main" id="{37F9BA34-984F-47E0-912B-9787D888A2E6}"/>
                  </a:ext>
                </a:extLst>
              </p:cNvPr>
              <p:cNvSpPr/>
              <p:nvPr/>
            </p:nvSpPr>
            <p:spPr>
              <a:xfrm>
                <a:off x="4965382" y="2458402"/>
                <a:ext cx="307657" cy="43814"/>
              </a:xfrm>
              <a:custGeom>
                <a:avLst/>
                <a:gdLst>
                  <a:gd name="connsiteX0" fmla="*/ 307658 w 307657"/>
                  <a:gd name="connsiteY0" fmla="*/ 43815 h 43814"/>
                  <a:gd name="connsiteX1" fmla="*/ 0 w 307657"/>
                  <a:gd name="connsiteY1" fmla="*/ 0 h 43814"/>
                </a:gdLst>
                <a:ahLst/>
                <a:cxnLst>
                  <a:cxn ang="0">
                    <a:pos x="connsiteX0" y="connsiteY0"/>
                  </a:cxn>
                  <a:cxn ang="0">
                    <a:pos x="connsiteX1" y="connsiteY1"/>
                  </a:cxn>
                </a:cxnLst>
                <a:rect l="l" t="t" r="r" b="b"/>
                <a:pathLst>
                  <a:path w="307657" h="43814">
                    <a:moveTo>
                      <a:pt x="307658" y="43815"/>
                    </a:moveTo>
                    <a:cubicBezTo>
                      <a:pt x="176213" y="-21908"/>
                      <a:pt x="92392" y="64770"/>
                      <a:pt x="0" y="0"/>
                    </a:cubicBezTo>
                  </a:path>
                </a:pathLst>
              </a:custGeom>
              <a:noFill/>
              <a:ln w="19050" cap="flat">
                <a:solidFill>
                  <a:schemeClr val="accent3"/>
                </a:solidFill>
                <a:prstDash val="solid"/>
                <a:miter/>
              </a:ln>
            </p:spPr>
            <p:txBody>
              <a:bodyPr rtlCol="0" anchor="ctr"/>
              <a:lstStyle/>
              <a:p>
                <a:endParaRPr lang="da-DK"/>
              </a:p>
            </p:txBody>
          </p:sp>
          <p:sp>
            <p:nvSpPr>
              <p:cNvPr id="64" name="Kombinationstegning 137">
                <a:extLst>
                  <a:ext uri="{FF2B5EF4-FFF2-40B4-BE49-F238E27FC236}">
                    <a16:creationId xmlns:a16="http://schemas.microsoft.com/office/drawing/2014/main" id="{42D43291-980F-4D13-B410-348E236DC1EE}"/>
                  </a:ext>
                </a:extLst>
              </p:cNvPr>
              <p:cNvSpPr/>
              <p:nvPr/>
            </p:nvSpPr>
            <p:spPr>
              <a:xfrm>
                <a:off x="4701539" y="2267330"/>
                <a:ext cx="607694" cy="511257"/>
              </a:xfrm>
              <a:custGeom>
                <a:avLst/>
                <a:gdLst>
                  <a:gd name="connsiteX0" fmla="*/ 227648 w 607694"/>
                  <a:gd name="connsiteY0" fmla="*/ 215837 h 511257"/>
                  <a:gd name="connsiteX1" fmla="*/ 203835 w 607694"/>
                  <a:gd name="connsiteY1" fmla="*/ 441579 h 511257"/>
                  <a:gd name="connsiteX2" fmla="*/ 151448 w 607694"/>
                  <a:gd name="connsiteY2" fmla="*/ 503492 h 511257"/>
                  <a:gd name="connsiteX3" fmla="*/ 0 w 607694"/>
                  <a:gd name="connsiteY3" fmla="*/ 508254 h 511257"/>
                  <a:gd name="connsiteX4" fmla="*/ 20955 w 607694"/>
                  <a:gd name="connsiteY4" fmla="*/ 212979 h 511257"/>
                  <a:gd name="connsiteX5" fmla="*/ 246698 w 607694"/>
                  <a:gd name="connsiteY5" fmla="*/ 7239 h 511257"/>
                  <a:gd name="connsiteX6" fmla="*/ 607695 w 607694"/>
                  <a:gd name="connsiteY6" fmla="*/ 227267 h 5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4" h="511257">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19050" cap="flat">
                <a:solidFill>
                  <a:schemeClr val="accent3"/>
                </a:solidFill>
                <a:prstDash val="solid"/>
                <a:miter/>
              </a:ln>
            </p:spPr>
            <p:txBody>
              <a:bodyPr rtlCol="0" anchor="ctr"/>
              <a:lstStyle/>
              <a:p>
                <a:endParaRPr lang="da-DK" dirty="0"/>
              </a:p>
            </p:txBody>
          </p:sp>
        </p:grpSp>
        <p:sp>
          <p:nvSpPr>
            <p:cNvPr id="37" name="Kombinationstegning 138">
              <a:extLst>
                <a:ext uri="{FF2B5EF4-FFF2-40B4-BE49-F238E27FC236}">
                  <a16:creationId xmlns:a16="http://schemas.microsoft.com/office/drawing/2014/main" id="{33434552-0D4C-4B2C-B29A-B204D53FC94E}"/>
                </a:ext>
              </a:extLst>
            </p:cNvPr>
            <p:cNvSpPr/>
            <p:nvPr/>
          </p:nvSpPr>
          <p:spPr>
            <a:xfrm>
              <a:off x="4859655" y="2621280"/>
              <a:ext cx="186689" cy="9525"/>
            </a:xfrm>
            <a:custGeom>
              <a:avLst/>
              <a:gdLst>
                <a:gd name="connsiteX0" fmla="*/ 186690 w 186689"/>
                <a:gd name="connsiteY0" fmla="*/ 0 h 9525"/>
                <a:gd name="connsiteX1" fmla="*/ 0 w 186689"/>
                <a:gd name="connsiteY1" fmla="*/ 0 h 9525"/>
              </a:gdLst>
              <a:ahLst/>
              <a:cxnLst>
                <a:cxn ang="0">
                  <a:pos x="connsiteX0" y="connsiteY0"/>
                </a:cxn>
                <a:cxn ang="0">
                  <a:pos x="connsiteX1" y="connsiteY1"/>
                </a:cxn>
              </a:cxnLst>
              <a:rect l="l" t="t" r="r" b="b"/>
              <a:pathLst>
                <a:path w="186689" h="9525">
                  <a:moveTo>
                    <a:pt x="186690" y="0"/>
                  </a:moveTo>
                  <a:lnTo>
                    <a:pt x="0" y="0"/>
                  </a:lnTo>
                </a:path>
              </a:pathLst>
            </a:custGeom>
            <a:ln w="19050" cap="flat">
              <a:solidFill>
                <a:schemeClr val="accent3"/>
              </a:solidFill>
              <a:prstDash val="solid"/>
              <a:miter/>
            </a:ln>
          </p:spPr>
          <p:txBody>
            <a:bodyPr rtlCol="0" anchor="ctr"/>
            <a:lstStyle/>
            <a:p>
              <a:endParaRPr lang="da-DK"/>
            </a:p>
          </p:txBody>
        </p:sp>
        <p:sp>
          <p:nvSpPr>
            <p:cNvPr id="38" name="Kombinationstegning 139">
              <a:extLst>
                <a:ext uri="{FF2B5EF4-FFF2-40B4-BE49-F238E27FC236}">
                  <a16:creationId xmlns:a16="http://schemas.microsoft.com/office/drawing/2014/main" id="{37D1CBAA-626B-4EBF-8BFF-723C9937301B}"/>
                </a:ext>
              </a:extLst>
            </p:cNvPr>
            <p:cNvSpPr/>
            <p:nvPr/>
          </p:nvSpPr>
          <p:spPr>
            <a:xfrm>
              <a:off x="5037527" y="2762250"/>
              <a:ext cx="142167" cy="97155"/>
            </a:xfrm>
            <a:custGeom>
              <a:avLst/>
              <a:gdLst>
                <a:gd name="connsiteX0" fmla="*/ 23105 w 142167"/>
                <a:gd name="connsiteY0" fmla="*/ 97155 h 97155"/>
                <a:gd name="connsiteX1" fmla="*/ 15485 w 142167"/>
                <a:gd name="connsiteY1" fmla="*/ 0 h 97155"/>
                <a:gd name="connsiteX2" fmla="*/ 142167 w 142167"/>
                <a:gd name="connsiteY2" fmla="*/ 43815 h 97155"/>
              </a:gdLst>
              <a:ahLst/>
              <a:cxnLst>
                <a:cxn ang="0">
                  <a:pos x="connsiteX0" y="connsiteY0"/>
                </a:cxn>
                <a:cxn ang="0">
                  <a:pos x="connsiteX1" y="connsiteY1"/>
                </a:cxn>
                <a:cxn ang="0">
                  <a:pos x="connsiteX2" y="connsiteY2"/>
                </a:cxn>
              </a:cxnLst>
              <a:rect l="l" t="t" r="r" b="b"/>
              <a:pathLst>
                <a:path w="142167" h="97155">
                  <a:moveTo>
                    <a:pt x="23105" y="97155"/>
                  </a:moveTo>
                  <a:cubicBezTo>
                    <a:pt x="-9280" y="81915"/>
                    <a:pt x="-3565" y="30480"/>
                    <a:pt x="15485" y="0"/>
                  </a:cubicBezTo>
                  <a:cubicBezTo>
                    <a:pt x="25010" y="57150"/>
                    <a:pt x="96447" y="83820"/>
                    <a:pt x="142167" y="43815"/>
                  </a:cubicBezTo>
                </a:path>
              </a:pathLst>
            </a:custGeom>
            <a:noFill/>
            <a:ln w="19050" cap="flat">
              <a:solidFill>
                <a:schemeClr val="accent3"/>
              </a:solidFill>
              <a:prstDash val="solid"/>
              <a:miter/>
            </a:ln>
          </p:spPr>
          <p:txBody>
            <a:bodyPr rtlCol="0" anchor="ctr"/>
            <a:lstStyle/>
            <a:p>
              <a:endParaRPr lang="da-DK"/>
            </a:p>
          </p:txBody>
        </p:sp>
        <p:sp>
          <p:nvSpPr>
            <p:cNvPr id="39" name="Kombinationstegning 140">
              <a:extLst>
                <a:ext uri="{FF2B5EF4-FFF2-40B4-BE49-F238E27FC236}">
                  <a16:creationId xmlns:a16="http://schemas.microsoft.com/office/drawing/2014/main" id="{E096968C-2DD4-422C-9B12-EDB619B7EAFF}"/>
                </a:ext>
              </a:extLst>
            </p:cNvPr>
            <p:cNvSpPr/>
            <p:nvPr/>
          </p:nvSpPr>
          <p:spPr>
            <a:xfrm>
              <a:off x="5030152" y="3100387"/>
              <a:ext cx="14287" cy="217169"/>
            </a:xfrm>
            <a:custGeom>
              <a:avLst/>
              <a:gdLst>
                <a:gd name="connsiteX0" fmla="*/ 0 w 14287"/>
                <a:gd name="connsiteY0" fmla="*/ 0 h 217169"/>
                <a:gd name="connsiteX1" fmla="*/ 13335 w 14287"/>
                <a:gd name="connsiteY1" fmla="*/ 120968 h 217169"/>
                <a:gd name="connsiteX2" fmla="*/ 14288 w 14287"/>
                <a:gd name="connsiteY2" fmla="*/ 217170 h 217169"/>
              </a:gdLst>
              <a:ahLst/>
              <a:cxnLst>
                <a:cxn ang="0">
                  <a:pos x="connsiteX0" y="connsiteY0"/>
                </a:cxn>
                <a:cxn ang="0">
                  <a:pos x="connsiteX1" y="connsiteY1"/>
                </a:cxn>
                <a:cxn ang="0">
                  <a:pos x="connsiteX2" y="connsiteY2"/>
                </a:cxn>
              </a:cxnLst>
              <a:rect l="l" t="t" r="r" b="b"/>
              <a:pathLst>
                <a:path w="14287" h="217169">
                  <a:moveTo>
                    <a:pt x="0" y="0"/>
                  </a:moveTo>
                  <a:cubicBezTo>
                    <a:pt x="9525" y="39053"/>
                    <a:pt x="14288" y="80010"/>
                    <a:pt x="13335" y="120968"/>
                  </a:cubicBezTo>
                  <a:cubicBezTo>
                    <a:pt x="12383" y="153353"/>
                    <a:pt x="8573" y="185738"/>
                    <a:pt x="14288" y="217170"/>
                  </a:cubicBezTo>
                </a:path>
              </a:pathLst>
            </a:custGeom>
            <a:noFill/>
            <a:ln w="19050" cap="flat">
              <a:solidFill>
                <a:schemeClr val="accent3"/>
              </a:solidFill>
              <a:prstDash val="solid"/>
              <a:miter/>
            </a:ln>
          </p:spPr>
          <p:txBody>
            <a:bodyPr rtlCol="0" anchor="ctr"/>
            <a:lstStyle/>
            <a:p>
              <a:endParaRPr lang="da-DK"/>
            </a:p>
          </p:txBody>
        </p:sp>
        <p:sp>
          <p:nvSpPr>
            <p:cNvPr id="40" name="Kombinationstegning 151">
              <a:extLst>
                <a:ext uri="{FF2B5EF4-FFF2-40B4-BE49-F238E27FC236}">
                  <a16:creationId xmlns:a16="http://schemas.microsoft.com/office/drawing/2014/main" id="{ACB59467-8CC1-48AC-8AC3-3BA87B30307F}"/>
                </a:ext>
              </a:extLst>
            </p:cNvPr>
            <p:cNvSpPr/>
            <p:nvPr/>
          </p:nvSpPr>
          <p:spPr>
            <a:xfrm>
              <a:off x="5939790" y="2700337"/>
              <a:ext cx="59054" cy="29527"/>
            </a:xfrm>
            <a:custGeom>
              <a:avLst/>
              <a:gdLst>
                <a:gd name="connsiteX0" fmla="*/ 0 w 59054"/>
                <a:gd name="connsiteY0" fmla="*/ 0 h 29527"/>
                <a:gd name="connsiteX1" fmla="*/ 29527 w 59054"/>
                <a:gd name="connsiteY1" fmla="*/ 29528 h 29527"/>
                <a:gd name="connsiteX2" fmla="*/ 29527 w 59054"/>
                <a:gd name="connsiteY2" fmla="*/ 29528 h 29527"/>
                <a:gd name="connsiteX3" fmla="*/ 59055 w 59054"/>
                <a:gd name="connsiteY3" fmla="*/ 0 h 29527"/>
              </a:gdLst>
              <a:ahLst/>
              <a:cxnLst>
                <a:cxn ang="0">
                  <a:pos x="connsiteX0" y="connsiteY0"/>
                </a:cxn>
                <a:cxn ang="0">
                  <a:pos x="connsiteX1" y="connsiteY1"/>
                </a:cxn>
                <a:cxn ang="0">
                  <a:pos x="connsiteX2" y="connsiteY2"/>
                </a:cxn>
                <a:cxn ang="0">
                  <a:pos x="connsiteX3" y="connsiteY3"/>
                </a:cxn>
              </a:cxnLst>
              <a:rect l="l" t="t" r="r" b="b"/>
              <a:pathLst>
                <a:path w="59054" h="29527">
                  <a:moveTo>
                    <a:pt x="0" y="0"/>
                  </a:moveTo>
                  <a:cubicBezTo>
                    <a:pt x="0" y="16193"/>
                    <a:pt x="13335" y="29528"/>
                    <a:pt x="29527" y="29528"/>
                  </a:cubicBezTo>
                  <a:lnTo>
                    <a:pt x="29527" y="29528"/>
                  </a:lnTo>
                  <a:cubicBezTo>
                    <a:pt x="45720" y="29528"/>
                    <a:pt x="59055" y="16193"/>
                    <a:pt x="59055" y="0"/>
                  </a:cubicBezTo>
                </a:path>
              </a:pathLst>
            </a:custGeom>
            <a:noFill/>
            <a:ln w="19050" cap="flat">
              <a:solidFill>
                <a:schemeClr val="accent3"/>
              </a:solidFill>
              <a:prstDash val="solid"/>
              <a:miter/>
            </a:ln>
          </p:spPr>
          <p:txBody>
            <a:bodyPr rtlCol="0" anchor="ctr"/>
            <a:lstStyle/>
            <a:p>
              <a:endParaRPr lang="da-DK"/>
            </a:p>
          </p:txBody>
        </p:sp>
        <p:sp>
          <p:nvSpPr>
            <p:cNvPr id="41" name="Kombinationstegning 152">
              <a:extLst>
                <a:ext uri="{FF2B5EF4-FFF2-40B4-BE49-F238E27FC236}">
                  <a16:creationId xmlns:a16="http://schemas.microsoft.com/office/drawing/2014/main" id="{4C11184C-91FE-424E-8824-4DAD7D2EB04E}"/>
                </a:ext>
              </a:extLst>
            </p:cNvPr>
            <p:cNvSpPr/>
            <p:nvPr/>
          </p:nvSpPr>
          <p:spPr>
            <a:xfrm>
              <a:off x="5932170" y="2631757"/>
              <a:ext cx="5715" cy="5715"/>
            </a:xfrm>
            <a:custGeom>
              <a:avLst/>
              <a:gdLst>
                <a:gd name="connsiteX0" fmla="*/ 5715 w 5715"/>
                <a:gd name="connsiteY0" fmla="*/ 2858 h 5715"/>
                <a:gd name="connsiteX1" fmla="*/ 2857 w 5715"/>
                <a:gd name="connsiteY1" fmla="*/ 5715 h 5715"/>
                <a:gd name="connsiteX2" fmla="*/ 0 w 5715"/>
                <a:gd name="connsiteY2" fmla="*/ 2858 h 5715"/>
                <a:gd name="connsiteX3" fmla="*/ 2857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19050" cap="flat">
              <a:solidFill>
                <a:schemeClr val="accent3"/>
              </a:solidFill>
              <a:prstDash val="solid"/>
              <a:miter/>
            </a:ln>
          </p:spPr>
          <p:txBody>
            <a:bodyPr rtlCol="0" anchor="ctr"/>
            <a:lstStyle/>
            <a:p>
              <a:endParaRPr lang="da-DK"/>
            </a:p>
          </p:txBody>
        </p:sp>
        <p:sp>
          <p:nvSpPr>
            <p:cNvPr id="42" name="Kombinationstegning 153">
              <a:extLst>
                <a:ext uri="{FF2B5EF4-FFF2-40B4-BE49-F238E27FC236}">
                  <a16:creationId xmlns:a16="http://schemas.microsoft.com/office/drawing/2014/main" id="{F26E4D8B-7E0A-4952-A7C0-2BBFD555AD7E}"/>
                </a:ext>
              </a:extLst>
            </p:cNvPr>
            <p:cNvSpPr/>
            <p:nvPr/>
          </p:nvSpPr>
          <p:spPr>
            <a:xfrm>
              <a:off x="5995987"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19050" cap="flat">
              <a:solidFill>
                <a:schemeClr val="accent3"/>
              </a:solidFill>
              <a:prstDash val="solid"/>
              <a:miter/>
            </a:ln>
          </p:spPr>
          <p:txBody>
            <a:bodyPr rtlCol="0" anchor="ctr"/>
            <a:lstStyle/>
            <a:p>
              <a:endParaRPr lang="da-DK"/>
            </a:p>
          </p:txBody>
        </p:sp>
        <p:sp>
          <p:nvSpPr>
            <p:cNvPr id="43" name="Kombinationstegning 154">
              <a:extLst>
                <a:ext uri="{FF2B5EF4-FFF2-40B4-BE49-F238E27FC236}">
                  <a16:creationId xmlns:a16="http://schemas.microsoft.com/office/drawing/2014/main" id="{2B1845A0-9F09-4E6E-9BEC-975D0DEC296C}"/>
                </a:ext>
              </a:extLst>
            </p:cNvPr>
            <p:cNvSpPr/>
            <p:nvPr/>
          </p:nvSpPr>
          <p:spPr>
            <a:xfrm>
              <a:off x="5813107" y="2565082"/>
              <a:ext cx="388620" cy="296227"/>
            </a:xfrm>
            <a:custGeom>
              <a:avLst/>
              <a:gdLst>
                <a:gd name="connsiteX0" fmla="*/ 388620 w 388620"/>
                <a:gd name="connsiteY0" fmla="*/ 176212 h 296227"/>
                <a:gd name="connsiteX1" fmla="*/ 206692 w 388620"/>
                <a:gd name="connsiteY1" fmla="*/ 296227 h 296227"/>
                <a:gd name="connsiteX2" fmla="*/ 200977 w 388620"/>
                <a:gd name="connsiteY2" fmla="*/ 296227 h 296227"/>
                <a:gd name="connsiteX3" fmla="*/ 0 w 388620"/>
                <a:gd name="connsiteY3" fmla="*/ 86677 h 296227"/>
                <a:gd name="connsiteX4" fmla="*/ 0 w 388620"/>
                <a:gd name="connsiteY4" fmla="*/ 0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296227">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19050" cap="flat">
              <a:solidFill>
                <a:schemeClr val="accent3"/>
              </a:solidFill>
              <a:prstDash val="solid"/>
              <a:miter/>
            </a:ln>
          </p:spPr>
          <p:txBody>
            <a:bodyPr rtlCol="0" anchor="ctr"/>
            <a:lstStyle/>
            <a:p>
              <a:endParaRPr lang="da-DK"/>
            </a:p>
          </p:txBody>
        </p:sp>
        <p:sp>
          <p:nvSpPr>
            <p:cNvPr id="44" name="Kombinationstegning 155">
              <a:extLst>
                <a:ext uri="{FF2B5EF4-FFF2-40B4-BE49-F238E27FC236}">
                  <a16:creationId xmlns:a16="http://schemas.microsoft.com/office/drawing/2014/main" id="{1B82AB53-8443-439B-8E35-5591005471DF}"/>
                </a:ext>
              </a:extLst>
            </p:cNvPr>
            <p:cNvSpPr/>
            <p:nvPr/>
          </p:nvSpPr>
          <p:spPr>
            <a:xfrm>
              <a:off x="5975032" y="2748915"/>
              <a:ext cx="101917" cy="43814"/>
            </a:xfrm>
            <a:custGeom>
              <a:avLst/>
              <a:gdLst>
                <a:gd name="connsiteX0" fmla="*/ 0 w 101917"/>
                <a:gd name="connsiteY0" fmla="*/ 32385 h 43814"/>
                <a:gd name="connsiteX1" fmla="*/ 59055 w 101917"/>
                <a:gd name="connsiteY1" fmla="*/ 40957 h 43814"/>
                <a:gd name="connsiteX2" fmla="*/ 101917 w 101917"/>
                <a:gd name="connsiteY2" fmla="*/ 0 h 43814"/>
              </a:gdLst>
              <a:ahLst/>
              <a:cxnLst>
                <a:cxn ang="0">
                  <a:pos x="connsiteX0" y="connsiteY0"/>
                </a:cxn>
                <a:cxn ang="0">
                  <a:pos x="connsiteX1" y="connsiteY1"/>
                </a:cxn>
                <a:cxn ang="0">
                  <a:pos x="connsiteX2" y="connsiteY2"/>
                </a:cxn>
              </a:cxnLst>
              <a:rect l="l" t="t" r="r" b="b"/>
              <a:pathLst>
                <a:path w="101917" h="43814">
                  <a:moveTo>
                    <a:pt x="0" y="32385"/>
                  </a:moveTo>
                  <a:cubicBezTo>
                    <a:pt x="13335" y="43815"/>
                    <a:pt x="42863" y="46672"/>
                    <a:pt x="59055" y="40957"/>
                  </a:cubicBezTo>
                  <a:cubicBezTo>
                    <a:pt x="80010" y="33338"/>
                    <a:pt x="94297" y="20003"/>
                    <a:pt x="101917" y="0"/>
                  </a:cubicBezTo>
                </a:path>
              </a:pathLst>
            </a:custGeom>
            <a:noFill/>
            <a:ln w="19050" cap="flat">
              <a:solidFill>
                <a:schemeClr val="accent3"/>
              </a:solidFill>
              <a:prstDash val="solid"/>
              <a:miter/>
            </a:ln>
          </p:spPr>
          <p:txBody>
            <a:bodyPr rtlCol="0" anchor="ctr"/>
            <a:lstStyle/>
            <a:p>
              <a:endParaRPr lang="da-DK"/>
            </a:p>
          </p:txBody>
        </p:sp>
        <p:sp>
          <p:nvSpPr>
            <p:cNvPr id="45" name="Kombinationstegning 156">
              <a:extLst>
                <a:ext uri="{FF2B5EF4-FFF2-40B4-BE49-F238E27FC236}">
                  <a16:creationId xmlns:a16="http://schemas.microsoft.com/office/drawing/2014/main" id="{61AAE8A3-5D20-4B4C-A7F6-E49845518400}"/>
                </a:ext>
              </a:extLst>
            </p:cNvPr>
            <p:cNvSpPr/>
            <p:nvPr/>
          </p:nvSpPr>
          <p:spPr>
            <a:xfrm>
              <a:off x="6004557" y="3015615"/>
              <a:ext cx="18100" cy="205740"/>
            </a:xfrm>
            <a:custGeom>
              <a:avLst/>
              <a:gdLst>
                <a:gd name="connsiteX0" fmla="*/ 18100 w 18100"/>
                <a:gd name="connsiteY0" fmla="*/ 0 h 205740"/>
                <a:gd name="connsiteX1" fmla="*/ 8575 w 18100"/>
                <a:gd name="connsiteY1" fmla="*/ 205740 h 205740"/>
              </a:gdLst>
              <a:ahLst/>
              <a:cxnLst>
                <a:cxn ang="0">
                  <a:pos x="connsiteX0" y="connsiteY0"/>
                </a:cxn>
                <a:cxn ang="0">
                  <a:pos x="connsiteX1" y="connsiteY1"/>
                </a:cxn>
              </a:cxnLst>
              <a:rect l="l" t="t" r="r" b="b"/>
              <a:pathLst>
                <a:path w="18100" h="205740">
                  <a:moveTo>
                    <a:pt x="18100" y="0"/>
                  </a:moveTo>
                  <a:cubicBezTo>
                    <a:pt x="18100" y="74295"/>
                    <a:pt x="-15237" y="113347"/>
                    <a:pt x="8575" y="205740"/>
                  </a:cubicBezTo>
                </a:path>
              </a:pathLst>
            </a:custGeom>
            <a:noFill/>
            <a:ln w="19050" cap="flat">
              <a:solidFill>
                <a:schemeClr val="accent3"/>
              </a:solidFill>
              <a:prstDash val="solid"/>
              <a:miter/>
            </a:ln>
          </p:spPr>
          <p:txBody>
            <a:bodyPr rtlCol="0" anchor="ctr"/>
            <a:lstStyle/>
            <a:p>
              <a:endParaRPr lang="da-DK"/>
            </a:p>
          </p:txBody>
        </p:sp>
        <p:sp>
          <p:nvSpPr>
            <p:cNvPr id="46" name="Kombinationstegning 157">
              <a:extLst>
                <a:ext uri="{FF2B5EF4-FFF2-40B4-BE49-F238E27FC236}">
                  <a16:creationId xmlns:a16="http://schemas.microsoft.com/office/drawing/2014/main" id="{AAB8699E-211C-4024-B40A-7687CF8C8ECB}"/>
                </a:ext>
              </a:extLst>
            </p:cNvPr>
            <p:cNvSpPr/>
            <p:nvPr/>
          </p:nvSpPr>
          <p:spPr>
            <a:xfrm>
              <a:off x="6948487" y="2551517"/>
              <a:ext cx="89534" cy="43092"/>
            </a:xfrm>
            <a:custGeom>
              <a:avLst/>
              <a:gdLst>
                <a:gd name="connsiteX0" fmla="*/ 0 w 89534"/>
                <a:gd name="connsiteY0" fmla="*/ 7850 h 43092"/>
                <a:gd name="connsiteX1" fmla="*/ 26670 w 89534"/>
                <a:gd name="connsiteY1" fmla="*/ 230 h 43092"/>
                <a:gd name="connsiteX2" fmla="*/ 53340 w 89534"/>
                <a:gd name="connsiteY2" fmla="*/ 8803 h 43092"/>
                <a:gd name="connsiteX3" fmla="*/ 76200 w 89534"/>
                <a:gd name="connsiteY3" fmla="*/ 21185 h 43092"/>
                <a:gd name="connsiteX4" fmla="*/ 89535 w 89534"/>
                <a:gd name="connsiteY4" fmla="*/ 43092 h 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43092">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19050" cap="flat">
              <a:solidFill>
                <a:schemeClr val="accent3"/>
              </a:solidFill>
              <a:prstDash val="solid"/>
              <a:miter/>
            </a:ln>
          </p:spPr>
          <p:txBody>
            <a:bodyPr rtlCol="0" anchor="ctr"/>
            <a:lstStyle/>
            <a:p>
              <a:endParaRPr lang="da-DK"/>
            </a:p>
          </p:txBody>
        </p:sp>
        <p:sp>
          <p:nvSpPr>
            <p:cNvPr id="47" name="Kombinationstegning 158">
              <a:extLst>
                <a:ext uri="{FF2B5EF4-FFF2-40B4-BE49-F238E27FC236}">
                  <a16:creationId xmlns:a16="http://schemas.microsoft.com/office/drawing/2014/main" id="{B0D01C35-1763-44CB-9CC0-046BAB6914F8}"/>
                </a:ext>
              </a:extLst>
            </p:cNvPr>
            <p:cNvSpPr/>
            <p:nvPr/>
          </p:nvSpPr>
          <p:spPr>
            <a:xfrm>
              <a:off x="5893117" y="2567940"/>
              <a:ext cx="46672" cy="10477"/>
            </a:xfrm>
            <a:custGeom>
              <a:avLst/>
              <a:gdLst>
                <a:gd name="connsiteX0" fmla="*/ 0 w 46672"/>
                <a:gd name="connsiteY0" fmla="*/ 10477 h 10477"/>
                <a:gd name="connsiteX1" fmla="*/ 46673 w 46672"/>
                <a:gd name="connsiteY1" fmla="*/ 0 h 10477"/>
              </a:gdLst>
              <a:ahLst/>
              <a:cxnLst>
                <a:cxn ang="0">
                  <a:pos x="connsiteX0" y="connsiteY0"/>
                </a:cxn>
                <a:cxn ang="0">
                  <a:pos x="connsiteX1" y="connsiteY1"/>
                </a:cxn>
              </a:cxnLst>
              <a:rect l="l" t="t" r="r" b="b"/>
              <a:pathLst>
                <a:path w="46672" h="10477">
                  <a:moveTo>
                    <a:pt x="0" y="10477"/>
                  </a:moveTo>
                  <a:cubicBezTo>
                    <a:pt x="14288" y="2857"/>
                    <a:pt x="30480" y="0"/>
                    <a:pt x="46673" y="0"/>
                  </a:cubicBezTo>
                </a:path>
              </a:pathLst>
            </a:custGeom>
            <a:noFill/>
            <a:ln w="19050" cap="flat">
              <a:solidFill>
                <a:schemeClr val="accent3"/>
              </a:solidFill>
              <a:prstDash val="solid"/>
              <a:miter/>
            </a:ln>
          </p:spPr>
          <p:txBody>
            <a:bodyPr rtlCol="0" anchor="ctr"/>
            <a:lstStyle/>
            <a:p>
              <a:endParaRPr lang="da-DK"/>
            </a:p>
          </p:txBody>
        </p:sp>
        <p:sp>
          <p:nvSpPr>
            <p:cNvPr id="48" name="Kombinationstegning 159">
              <a:extLst>
                <a:ext uri="{FF2B5EF4-FFF2-40B4-BE49-F238E27FC236}">
                  <a16:creationId xmlns:a16="http://schemas.microsoft.com/office/drawing/2014/main" id="{82F279CA-217C-4772-9D52-09333ECF8190}"/>
                </a:ext>
              </a:extLst>
            </p:cNvPr>
            <p:cNvSpPr/>
            <p:nvPr/>
          </p:nvSpPr>
          <p:spPr>
            <a:xfrm>
              <a:off x="6014084" y="2577320"/>
              <a:ext cx="18097" cy="9669"/>
            </a:xfrm>
            <a:custGeom>
              <a:avLst/>
              <a:gdLst>
                <a:gd name="connsiteX0" fmla="*/ 0 w 18097"/>
                <a:gd name="connsiteY0" fmla="*/ 145 h 9669"/>
                <a:gd name="connsiteX1" fmla="*/ 18098 w 18097"/>
                <a:gd name="connsiteY1" fmla="*/ 9670 h 9669"/>
              </a:gdLst>
              <a:ahLst/>
              <a:cxnLst>
                <a:cxn ang="0">
                  <a:pos x="connsiteX0" y="connsiteY0"/>
                </a:cxn>
                <a:cxn ang="0">
                  <a:pos x="connsiteX1" y="connsiteY1"/>
                </a:cxn>
              </a:cxnLst>
              <a:rect l="l" t="t" r="r" b="b"/>
              <a:pathLst>
                <a:path w="18097" h="9669">
                  <a:moveTo>
                    <a:pt x="0" y="145"/>
                  </a:moveTo>
                  <a:cubicBezTo>
                    <a:pt x="7620" y="-808"/>
                    <a:pt x="15240" y="3002"/>
                    <a:pt x="18098" y="9670"/>
                  </a:cubicBezTo>
                </a:path>
              </a:pathLst>
            </a:custGeom>
            <a:noFill/>
            <a:ln w="19050" cap="flat">
              <a:solidFill>
                <a:schemeClr val="accent3"/>
              </a:solidFill>
              <a:prstDash val="solid"/>
              <a:miter/>
            </a:ln>
          </p:spPr>
          <p:txBody>
            <a:bodyPr rtlCol="0" anchor="ctr"/>
            <a:lstStyle/>
            <a:p>
              <a:endParaRPr lang="da-DK"/>
            </a:p>
          </p:txBody>
        </p:sp>
        <p:sp>
          <p:nvSpPr>
            <p:cNvPr id="49" name="Kombinationstegning 160">
              <a:extLst>
                <a:ext uri="{FF2B5EF4-FFF2-40B4-BE49-F238E27FC236}">
                  <a16:creationId xmlns:a16="http://schemas.microsoft.com/office/drawing/2014/main" id="{2D255E25-D556-41DC-81FC-4D9362F383EB}"/>
                </a:ext>
              </a:extLst>
            </p:cNvPr>
            <p:cNvSpPr/>
            <p:nvPr/>
          </p:nvSpPr>
          <p:spPr>
            <a:xfrm>
              <a:off x="6967208" y="3382327"/>
              <a:ext cx="159019" cy="206371"/>
            </a:xfrm>
            <a:custGeom>
              <a:avLst/>
              <a:gdLst>
                <a:gd name="connsiteX0" fmla="*/ 156539 w 159019"/>
                <a:gd name="connsiteY0" fmla="*/ 82867 h 206371"/>
                <a:gd name="connsiteX1" fmla="*/ 79386 w 159019"/>
                <a:gd name="connsiteY1" fmla="*/ 0 h 206371"/>
                <a:gd name="connsiteX2" fmla="*/ 26999 w 159019"/>
                <a:gd name="connsiteY2" fmla="*/ 35242 h 206371"/>
                <a:gd name="connsiteX3" fmla="*/ 36524 w 159019"/>
                <a:gd name="connsiteY3" fmla="*/ 67628 h 206371"/>
                <a:gd name="connsiteX4" fmla="*/ 2234 w 159019"/>
                <a:gd name="connsiteY4" fmla="*/ 123825 h 206371"/>
                <a:gd name="connsiteX5" fmla="*/ 10806 w 159019"/>
                <a:gd name="connsiteY5" fmla="*/ 175260 h 206371"/>
                <a:gd name="connsiteX6" fmla="*/ 98436 w 159019"/>
                <a:gd name="connsiteY6" fmla="*/ 204788 h 206371"/>
                <a:gd name="connsiteX7" fmla="*/ 156539 w 159019"/>
                <a:gd name="connsiteY7" fmla="*/ 82867 h 2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9" h="206371">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19050" cap="flat">
              <a:solidFill>
                <a:schemeClr val="accent3"/>
              </a:solidFill>
              <a:prstDash val="solid"/>
              <a:miter/>
            </a:ln>
          </p:spPr>
          <p:txBody>
            <a:bodyPr rtlCol="0" anchor="ctr"/>
            <a:lstStyle/>
            <a:p>
              <a:endParaRPr lang="da-DK"/>
            </a:p>
          </p:txBody>
        </p:sp>
        <p:sp>
          <p:nvSpPr>
            <p:cNvPr id="50" name="Kombinationstegning 162">
              <a:extLst>
                <a:ext uri="{FF2B5EF4-FFF2-40B4-BE49-F238E27FC236}">
                  <a16:creationId xmlns:a16="http://schemas.microsoft.com/office/drawing/2014/main" id="{0C7F3C63-BD5A-4D3B-A934-0685151D264D}"/>
                </a:ext>
              </a:extLst>
            </p:cNvPr>
            <p:cNvSpPr/>
            <p:nvPr/>
          </p:nvSpPr>
          <p:spPr>
            <a:xfrm>
              <a:off x="5070157" y="2561272"/>
              <a:ext cx="104775" cy="91440"/>
            </a:xfrm>
            <a:custGeom>
              <a:avLst/>
              <a:gdLst>
                <a:gd name="connsiteX0" fmla="*/ 104775 w 104775"/>
                <a:gd name="connsiteY0" fmla="*/ 45720 h 91440"/>
                <a:gd name="connsiteX1" fmla="*/ 52388 w 104775"/>
                <a:gd name="connsiteY1" fmla="*/ 91440 h 91440"/>
                <a:gd name="connsiteX2" fmla="*/ 0 w 104775"/>
                <a:gd name="connsiteY2" fmla="*/ 45720 h 91440"/>
                <a:gd name="connsiteX3" fmla="*/ 52388 w 104775"/>
                <a:gd name="connsiteY3" fmla="*/ 0 h 91440"/>
                <a:gd name="connsiteX4" fmla="*/ 104775 w 104775"/>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144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19050" cap="flat">
              <a:solidFill>
                <a:schemeClr val="accent3"/>
              </a:solidFill>
              <a:prstDash val="solid"/>
              <a:miter/>
            </a:ln>
          </p:spPr>
          <p:txBody>
            <a:bodyPr rtlCol="0" anchor="ctr"/>
            <a:lstStyle/>
            <a:p>
              <a:endParaRPr lang="da-DK"/>
            </a:p>
          </p:txBody>
        </p:sp>
        <p:sp>
          <p:nvSpPr>
            <p:cNvPr id="51" name="Kombinationstegning 163">
              <a:extLst>
                <a:ext uri="{FF2B5EF4-FFF2-40B4-BE49-F238E27FC236}">
                  <a16:creationId xmlns:a16="http://schemas.microsoft.com/office/drawing/2014/main" id="{4C25E425-10F0-4F36-AEAC-4ED26796437F}"/>
                </a:ext>
              </a:extLst>
            </p:cNvPr>
            <p:cNvSpPr/>
            <p:nvPr/>
          </p:nvSpPr>
          <p:spPr>
            <a:xfrm>
              <a:off x="5192077" y="2557462"/>
              <a:ext cx="91440" cy="91440"/>
            </a:xfrm>
            <a:custGeom>
              <a:avLst/>
              <a:gdLst>
                <a:gd name="connsiteX0" fmla="*/ 91440 w 91440"/>
                <a:gd name="connsiteY0" fmla="*/ 45720 h 91440"/>
                <a:gd name="connsiteX1" fmla="*/ 45720 w 91440"/>
                <a:gd name="connsiteY1" fmla="*/ 91440 h 91440"/>
                <a:gd name="connsiteX2" fmla="*/ 0 w 91440"/>
                <a:gd name="connsiteY2" fmla="*/ 45720 h 91440"/>
                <a:gd name="connsiteX3" fmla="*/ 45720 w 91440"/>
                <a:gd name="connsiteY3" fmla="*/ 0 h 91440"/>
                <a:gd name="connsiteX4" fmla="*/ 91440 w 91440"/>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9144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19050" cap="flat">
              <a:solidFill>
                <a:schemeClr val="accent3"/>
              </a:solidFill>
              <a:prstDash val="solid"/>
              <a:miter/>
            </a:ln>
          </p:spPr>
          <p:txBody>
            <a:bodyPr rtlCol="0" anchor="ctr"/>
            <a:lstStyle/>
            <a:p>
              <a:endParaRPr lang="da-DK"/>
            </a:p>
          </p:txBody>
        </p:sp>
        <p:sp>
          <p:nvSpPr>
            <p:cNvPr id="52" name="Kombinationstegning 164">
              <a:extLst>
                <a:ext uri="{FF2B5EF4-FFF2-40B4-BE49-F238E27FC236}">
                  <a16:creationId xmlns:a16="http://schemas.microsoft.com/office/drawing/2014/main" id="{C358F8B1-FF5A-415E-8071-741C4D0C9A77}"/>
                </a:ext>
              </a:extLst>
            </p:cNvPr>
            <p:cNvSpPr/>
            <p:nvPr/>
          </p:nvSpPr>
          <p:spPr>
            <a:xfrm>
              <a:off x="5081386" y="3450056"/>
              <a:ext cx="256643" cy="198512"/>
            </a:xfrm>
            <a:custGeom>
              <a:avLst/>
              <a:gdLst>
                <a:gd name="connsiteX0" fmla="*/ 255471 w 256643"/>
                <a:gd name="connsiteY0" fmla="*/ 102769 h 198512"/>
                <a:gd name="connsiteX1" fmla="*/ 215466 w 256643"/>
                <a:gd name="connsiteY1" fmla="*/ 109436 h 198512"/>
                <a:gd name="connsiteX2" fmla="*/ 164031 w 256643"/>
                <a:gd name="connsiteY2" fmla="*/ 93244 h 198512"/>
                <a:gd name="connsiteX3" fmla="*/ 174508 w 256643"/>
                <a:gd name="connsiteY3" fmla="*/ 138011 h 198512"/>
                <a:gd name="connsiteX4" fmla="*/ 111643 w 256643"/>
                <a:gd name="connsiteY4" fmla="*/ 143726 h 198512"/>
                <a:gd name="connsiteX5" fmla="*/ 114501 w 256643"/>
                <a:gd name="connsiteY5" fmla="*/ 188494 h 198512"/>
                <a:gd name="connsiteX6" fmla="*/ 55446 w 256643"/>
                <a:gd name="connsiteY6" fmla="*/ 194209 h 198512"/>
                <a:gd name="connsiteX7" fmla="*/ 13536 w 256643"/>
                <a:gd name="connsiteY7" fmla="*/ 60859 h 198512"/>
                <a:gd name="connsiteX8" fmla="*/ 167841 w 256643"/>
                <a:gd name="connsiteY8" fmla="*/ 14186 h 198512"/>
                <a:gd name="connsiteX9" fmla="*/ 216418 w 256643"/>
                <a:gd name="connsiteY9" fmla="*/ 46571 h 198512"/>
                <a:gd name="connsiteX10" fmla="*/ 255471 w 256643"/>
                <a:gd name="connsiteY10" fmla="*/ 102769 h 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43" h="198512">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19050" cap="flat">
              <a:solidFill>
                <a:schemeClr val="accent3"/>
              </a:solidFill>
              <a:prstDash val="solid"/>
              <a:miter/>
            </a:ln>
          </p:spPr>
          <p:txBody>
            <a:bodyPr rtlCol="0" anchor="ctr"/>
            <a:lstStyle/>
            <a:p>
              <a:endParaRPr lang="da-DK"/>
            </a:p>
          </p:txBody>
        </p:sp>
        <p:sp>
          <p:nvSpPr>
            <p:cNvPr id="53" name="Kombinationstegning 165">
              <a:extLst>
                <a:ext uri="{FF2B5EF4-FFF2-40B4-BE49-F238E27FC236}">
                  <a16:creationId xmlns:a16="http://schemas.microsoft.com/office/drawing/2014/main" id="{9D863FF1-288E-4CBE-B3E5-FB89C44B480E}"/>
                </a:ext>
              </a:extLst>
            </p:cNvPr>
            <p:cNvSpPr/>
            <p:nvPr/>
          </p:nvSpPr>
          <p:spPr>
            <a:xfrm>
              <a:off x="4565332" y="3187065"/>
              <a:ext cx="111442" cy="405765"/>
            </a:xfrm>
            <a:custGeom>
              <a:avLst/>
              <a:gdLst>
                <a:gd name="connsiteX0" fmla="*/ 111442 w 111442"/>
                <a:gd name="connsiteY0" fmla="*/ 0 h 405765"/>
                <a:gd name="connsiteX1" fmla="*/ 104775 w 111442"/>
                <a:gd name="connsiteY1" fmla="*/ 0 h 405765"/>
                <a:gd name="connsiteX2" fmla="*/ 0 w 111442"/>
                <a:gd name="connsiteY2" fmla="*/ 104775 h 405765"/>
                <a:gd name="connsiteX3" fmla="*/ 0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111442" y="0"/>
                  </a:moveTo>
                  <a:lnTo>
                    <a:pt x="104775" y="0"/>
                  </a:lnTo>
                  <a:cubicBezTo>
                    <a:pt x="46672" y="0"/>
                    <a:pt x="0" y="46672"/>
                    <a:pt x="0" y="104775"/>
                  </a:cubicBezTo>
                  <a:lnTo>
                    <a:pt x="0" y="405765"/>
                  </a:lnTo>
                </a:path>
              </a:pathLst>
            </a:custGeom>
            <a:noFill/>
            <a:ln w="19050" cap="flat">
              <a:solidFill>
                <a:schemeClr val="accent3"/>
              </a:solidFill>
              <a:prstDash val="solid"/>
              <a:miter/>
            </a:ln>
          </p:spPr>
          <p:txBody>
            <a:bodyPr rtlCol="0" anchor="ctr"/>
            <a:lstStyle/>
            <a:p>
              <a:endParaRPr lang="da-DK"/>
            </a:p>
          </p:txBody>
        </p:sp>
        <p:sp>
          <p:nvSpPr>
            <p:cNvPr id="54" name="Kombinationstegning 166">
              <a:extLst>
                <a:ext uri="{FF2B5EF4-FFF2-40B4-BE49-F238E27FC236}">
                  <a16:creationId xmlns:a16="http://schemas.microsoft.com/office/drawing/2014/main" id="{B7018046-A5CA-45CF-AEB6-4CB3B60C2563}"/>
                </a:ext>
              </a:extLst>
            </p:cNvPr>
            <p:cNvSpPr/>
            <p:nvPr/>
          </p:nvSpPr>
          <p:spPr>
            <a:xfrm>
              <a:off x="5635942" y="3098482"/>
              <a:ext cx="111442" cy="280035"/>
            </a:xfrm>
            <a:custGeom>
              <a:avLst/>
              <a:gdLst>
                <a:gd name="connsiteX0" fmla="*/ 111442 w 111442"/>
                <a:gd name="connsiteY0" fmla="*/ 0 h 280035"/>
                <a:gd name="connsiteX1" fmla="*/ 104775 w 111442"/>
                <a:gd name="connsiteY1" fmla="*/ 0 h 280035"/>
                <a:gd name="connsiteX2" fmla="*/ 0 w 111442"/>
                <a:gd name="connsiteY2" fmla="*/ 104775 h 280035"/>
                <a:gd name="connsiteX3" fmla="*/ 0 w 111442"/>
                <a:gd name="connsiteY3" fmla="*/ 280035 h 280035"/>
              </a:gdLst>
              <a:ahLst/>
              <a:cxnLst>
                <a:cxn ang="0">
                  <a:pos x="connsiteX0" y="connsiteY0"/>
                </a:cxn>
                <a:cxn ang="0">
                  <a:pos x="connsiteX1" y="connsiteY1"/>
                </a:cxn>
                <a:cxn ang="0">
                  <a:pos x="connsiteX2" y="connsiteY2"/>
                </a:cxn>
                <a:cxn ang="0">
                  <a:pos x="connsiteX3" y="connsiteY3"/>
                </a:cxn>
              </a:cxnLst>
              <a:rect l="l" t="t" r="r" b="b"/>
              <a:pathLst>
                <a:path w="111442" h="280035">
                  <a:moveTo>
                    <a:pt x="111442" y="0"/>
                  </a:moveTo>
                  <a:lnTo>
                    <a:pt x="104775" y="0"/>
                  </a:lnTo>
                  <a:cubicBezTo>
                    <a:pt x="46673" y="0"/>
                    <a:pt x="0" y="46673"/>
                    <a:pt x="0" y="104775"/>
                  </a:cubicBezTo>
                  <a:lnTo>
                    <a:pt x="0" y="280035"/>
                  </a:lnTo>
                </a:path>
              </a:pathLst>
            </a:custGeom>
            <a:noFill/>
            <a:ln w="19050" cap="flat">
              <a:solidFill>
                <a:schemeClr val="accent3"/>
              </a:solidFill>
              <a:prstDash val="solid"/>
              <a:miter/>
            </a:ln>
          </p:spPr>
          <p:txBody>
            <a:bodyPr rtlCol="0" anchor="ctr"/>
            <a:lstStyle/>
            <a:p>
              <a:endParaRPr lang="da-DK"/>
            </a:p>
          </p:txBody>
        </p:sp>
        <p:sp>
          <p:nvSpPr>
            <p:cNvPr id="55" name="Kombinationstegning 167">
              <a:extLst>
                <a:ext uri="{FF2B5EF4-FFF2-40B4-BE49-F238E27FC236}">
                  <a16:creationId xmlns:a16="http://schemas.microsoft.com/office/drawing/2014/main" id="{3A9F1757-2A27-4568-AC9D-48C4D8B015B3}"/>
                </a:ext>
              </a:extLst>
            </p:cNvPr>
            <p:cNvSpPr/>
            <p:nvPr/>
          </p:nvSpPr>
          <p:spPr>
            <a:xfrm>
              <a:off x="7423784" y="3243262"/>
              <a:ext cx="111442" cy="405765"/>
            </a:xfrm>
            <a:custGeom>
              <a:avLst/>
              <a:gdLst>
                <a:gd name="connsiteX0" fmla="*/ 0 w 111442"/>
                <a:gd name="connsiteY0" fmla="*/ 0 h 405765"/>
                <a:gd name="connsiteX1" fmla="*/ 6668 w 111442"/>
                <a:gd name="connsiteY1" fmla="*/ 0 h 405765"/>
                <a:gd name="connsiteX2" fmla="*/ 111443 w 111442"/>
                <a:gd name="connsiteY2" fmla="*/ 104775 h 405765"/>
                <a:gd name="connsiteX3" fmla="*/ 111443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0" y="0"/>
                  </a:moveTo>
                  <a:lnTo>
                    <a:pt x="6668" y="0"/>
                  </a:lnTo>
                  <a:cubicBezTo>
                    <a:pt x="64770" y="0"/>
                    <a:pt x="111443" y="46672"/>
                    <a:pt x="111443" y="104775"/>
                  </a:cubicBezTo>
                  <a:lnTo>
                    <a:pt x="111443" y="405765"/>
                  </a:lnTo>
                </a:path>
              </a:pathLst>
            </a:custGeom>
            <a:noFill/>
            <a:ln w="19050" cap="flat">
              <a:solidFill>
                <a:schemeClr val="accent3"/>
              </a:solidFill>
              <a:prstDash val="solid"/>
              <a:miter/>
            </a:ln>
          </p:spPr>
          <p:txBody>
            <a:bodyPr rtlCol="0" anchor="ctr"/>
            <a:lstStyle/>
            <a:p>
              <a:endParaRPr lang="da-DK"/>
            </a:p>
          </p:txBody>
        </p:sp>
        <p:sp>
          <p:nvSpPr>
            <p:cNvPr id="56" name="Kombinationstegning 168">
              <a:extLst>
                <a:ext uri="{FF2B5EF4-FFF2-40B4-BE49-F238E27FC236}">
                  <a16:creationId xmlns:a16="http://schemas.microsoft.com/office/drawing/2014/main" id="{E6E3A5C4-6E9C-474A-8306-FD5159F78AF0}"/>
                </a:ext>
              </a:extLst>
            </p:cNvPr>
            <p:cNvSpPr/>
            <p:nvPr/>
          </p:nvSpPr>
          <p:spPr>
            <a:xfrm>
              <a:off x="5085397" y="2506979"/>
              <a:ext cx="48577" cy="11429"/>
            </a:xfrm>
            <a:custGeom>
              <a:avLst/>
              <a:gdLst>
                <a:gd name="connsiteX0" fmla="*/ 0 w 48577"/>
                <a:gd name="connsiteY0" fmla="*/ 11430 h 11429"/>
                <a:gd name="connsiteX1" fmla="*/ 48578 w 48577"/>
                <a:gd name="connsiteY1" fmla="*/ 0 h 11429"/>
              </a:gdLst>
              <a:ahLst/>
              <a:cxnLst>
                <a:cxn ang="0">
                  <a:pos x="connsiteX0" y="connsiteY0"/>
                </a:cxn>
                <a:cxn ang="0">
                  <a:pos x="connsiteX1" y="connsiteY1"/>
                </a:cxn>
              </a:cxnLst>
              <a:rect l="l" t="t" r="r" b="b"/>
              <a:pathLst>
                <a:path w="48577" h="11429">
                  <a:moveTo>
                    <a:pt x="0" y="11430"/>
                  </a:moveTo>
                  <a:cubicBezTo>
                    <a:pt x="16193" y="6667"/>
                    <a:pt x="32385" y="2858"/>
                    <a:pt x="48578" y="0"/>
                  </a:cubicBezTo>
                </a:path>
              </a:pathLst>
            </a:custGeom>
            <a:noFill/>
            <a:ln w="19050" cap="flat">
              <a:solidFill>
                <a:schemeClr val="accent3"/>
              </a:solidFill>
              <a:prstDash val="solid"/>
              <a:miter/>
            </a:ln>
          </p:spPr>
          <p:txBody>
            <a:bodyPr rtlCol="0" anchor="ctr"/>
            <a:lstStyle/>
            <a:p>
              <a:endParaRPr lang="da-DK"/>
            </a:p>
          </p:txBody>
        </p:sp>
        <p:sp>
          <p:nvSpPr>
            <p:cNvPr id="57" name="Kombinationstegning 169">
              <a:extLst>
                <a:ext uri="{FF2B5EF4-FFF2-40B4-BE49-F238E27FC236}">
                  <a16:creationId xmlns:a16="http://schemas.microsoft.com/office/drawing/2014/main" id="{74507ADB-D486-44D5-B5CA-4526272C359B}"/>
                </a:ext>
              </a:extLst>
            </p:cNvPr>
            <p:cNvSpPr/>
            <p:nvPr/>
          </p:nvSpPr>
          <p:spPr>
            <a:xfrm>
              <a:off x="5220652" y="2514600"/>
              <a:ext cx="59054" cy="16192"/>
            </a:xfrm>
            <a:custGeom>
              <a:avLst/>
              <a:gdLst>
                <a:gd name="connsiteX0" fmla="*/ 0 w 59054"/>
                <a:gd name="connsiteY0" fmla="*/ 0 h 16192"/>
                <a:gd name="connsiteX1" fmla="*/ 59055 w 59054"/>
                <a:gd name="connsiteY1" fmla="*/ 16192 h 16192"/>
              </a:gdLst>
              <a:ahLst/>
              <a:cxnLst>
                <a:cxn ang="0">
                  <a:pos x="connsiteX0" y="connsiteY0"/>
                </a:cxn>
                <a:cxn ang="0">
                  <a:pos x="connsiteX1" y="connsiteY1"/>
                </a:cxn>
              </a:cxnLst>
              <a:rect l="l" t="t" r="r" b="b"/>
              <a:pathLst>
                <a:path w="59054" h="16192">
                  <a:moveTo>
                    <a:pt x="0" y="0"/>
                  </a:moveTo>
                  <a:cubicBezTo>
                    <a:pt x="20002" y="2858"/>
                    <a:pt x="40005" y="8572"/>
                    <a:pt x="59055" y="16192"/>
                  </a:cubicBezTo>
                </a:path>
              </a:pathLst>
            </a:custGeom>
            <a:noFill/>
            <a:ln w="19050" cap="flat">
              <a:solidFill>
                <a:schemeClr val="accent3"/>
              </a:solidFill>
              <a:prstDash val="solid"/>
              <a:miter/>
            </a:ln>
          </p:spPr>
          <p:txBody>
            <a:bodyPr rtlCol="0" anchor="ctr"/>
            <a:lstStyle/>
            <a:p>
              <a:endParaRPr lang="da-DK"/>
            </a:p>
          </p:txBody>
        </p:sp>
        <p:sp>
          <p:nvSpPr>
            <p:cNvPr id="58" name="Kombinationstegning 170">
              <a:extLst>
                <a:ext uri="{FF2B5EF4-FFF2-40B4-BE49-F238E27FC236}">
                  <a16:creationId xmlns:a16="http://schemas.microsoft.com/office/drawing/2014/main" id="{3DAF72B1-37DB-4E3A-AB42-43C777141F61}"/>
                </a:ext>
              </a:extLst>
            </p:cNvPr>
            <p:cNvSpPr/>
            <p:nvPr/>
          </p:nvSpPr>
          <p:spPr>
            <a:xfrm>
              <a:off x="5800725" y="2446020"/>
              <a:ext cx="414337" cy="140970"/>
            </a:xfrm>
            <a:custGeom>
              <a:avLst/>
              <a:gdLst>
                <a:gd name="connsiteX0" fmla="*/ 414338 w 414337"/>
                <a:gd name="connsiteY0" fmla="*/ 140970 h 140970"/>
                <a:gd name="connsiteX1" fmla="*/ 221933 w 414337"/>
                <a:gd name="connsiteY1" fmla="*/ 0 h 140970"/>
                <a:gd name="connsiteX2" fmla="*/ 77153 w 414337"/>
                <a:gd name="connsiteY2" fmla="*/ 80010 h 140970"/>
                <a:gd name="connsiteX3" fmla="*/ 0 w 414337"/>
                <a:gd name="connsiteY3" fmla="*/ 64770 h 140970"/>
              </a:gdLst>
              <a:ahLst/>
              <a:cxnLst>
                <a:cxn ang="0">
                  <a:pos x="connsiteX0" y="connsiteY0"/>
                </a:cxn>
                <a:cxn ang="0">
                  <a:pos x="connsiteX1" y="connsiteY1"/>
                </a:cxn>
                <a:cxn ang="0">
                  <a:pos x="connsiteX2" y="connsiteY2"/>
                </a:cxn>
                <a:cxn ang="0">
                  <a:pos x="connsiteX3" y="connsiteY3"/>
                </a:cxn>
              </a:cxnLst>
              <a:rect l="l" t="t" r="r" b="b"/>
              <a:pathLst>
                <a:path w="414337" h="14097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19050" cap="flat">
              <a:solidFill>
                <a:schemeClr val="accent3"/>
              </a:solidFill>
              <a:prstDash val="solid"/>
              <a:miter/>
            </a:ln>
          </p:spPr>
          <p:txBody>
            <a:bodyPr rtlCol="0" anchor="ctr"/>
            <a:lstStyle/>
            <a:p>
              <a:endParaRPr lang="da-DK"/>
            </a:p>
          </p:txBody>
        </p:sp>
        <p:sp>
          <p:nvSpPr>
            <p:cNvPr id="59" name="Kombinationstegning 171">
              <a:extLst>
                <a:ext uri="{FF2B5EF4-FFF2-40B4-BE49-F238E27FC236}">
                  <a16:creationId xmlns:a16="http://schemas.microsoft.com/office/drawing/2014/main" id="{04D1910E-F3B1-417C-87D2-305AA5345707}"/>
                </a:ext>
              </a:extLst>
            </p:cNvPr>
            <p:cNvSpPr/>
            <p:nvPr/>
          </p:nvSpPr>
          <p:spPr>
            <a:xfrm>
              <a:off x="6172200" y="2588895"/>
              <a:ext cx="78104" cy="111442"/>
            </a:xfrm>
            <a:custGeom>
              <a:avLst/>
              <a:gdLst>
                <a:gd name="connsiteX0" fmla="*/ 39053 w 78104"/>
                <a:gd name="connsiteY0" fmla="*/ 111442 h 111442"/>
                <a:gd name="connsiteX1" fmla="*/ 39053 w 78104"/>
                <a:gd name="connsiteY1" fmla="*/ 111442 h 111442"/>
                <a:gd name="connsiteX2" fmla="*/ 78105 w 78104"/>
                <a:gd name="connsiteY2" fmla="*/ 72390 h 111442"/>
                <a:gd name="connsiteX3" fmla="*/ 78105 w 78104"/>
                <a:gd name="connsiteY3" fmla="*/ 39052 h 111442"/>
                <a:gd name="connsiteX4" fmla="*/ 39053 w 78104"/>
                <a:gd name="connsiteY4" fmla="*/ 0 h 111442"/>
                <a:gd name="connsiteX5" fmla="*/ 39053 w 78104"/>
                <a:gd name="connsiteY5" fmla="*/ 0 h 111442"/>
                <a:gd name="connsiteX6" fmla="*/ 0 w 78104"/>
                <a:gd name="connsiteY6" fmla="*/ 3905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11442">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19050" cap="flat">
              <a:solidFill>
                <a:schemeClr val="accent3"/>
              </a:solidFill>
              <a:prstDash val="solid"/>
              <a:miter/>
            </a:ln>
          </p:spPr>
          <p:txBody>
            <a:bodyPr rtlCol="0" anchor="ctr"/>
            <a:lstStyle/>
            <a:p>
              <a:endParaRPr lang="da-DK"/>
            </a:p>
          </p:txBody>
        </p:sp>
        <p:sp>
          <p:nvSpPr>
            <p:cNvPr id="60" name="Kombinationstegning 172">
              <a:extLst>
                <a:ext uri="{FF2B5EF4-FFF2-40B4-BE49-F238E27FC236}">
                  <a16:creationId xmlns:a16="http://schemas.microsoft.com/office/drawing/2014/main" id="{48318A0B-6808-4DE9-9757-C0A7DDCC7250}"/>
                </a:ext>
              </a:extLst>
            </p:cNvPr>
            <p:cNvSpPr/>
            <p:nvPr/>
          </p:nvSpPr>
          <p:spPr>
            <a:xfrm>
              <a:off x="5760720" y="2278379"/>
              <a:ext cx="550545" cy="399097"/>
            </a:xfrm>
            <a:custGeom>
              <a:avLst/>
              <a:gdLst>
                <a:gd name="connsiteX0" fmla="*/ 521017 w 550545"/>
                <a:gd name="connsiteY0" fmla="*/ 399098 h 399097"/>
                <a:gd name="connsiteX1" fmla="*/ 550545 w 550545"/>
                <a:gd name="connsiteY1" fmla="*/ 275273 h 399097"/>
                <a:gd name="connsiteX2" fmla="*/ 275272 w 550545"/>
                <a:gd name="connsiteY2" fmla="*/ 0 h 399097"/>
                <a:gd name="connsiteX3" fmla="*/ 0 w 550545"/>
                <a:gd name="connsiteY3" fmla="*/ 275273 h 399097"/>
              </a:gdLst>
              <a:ahLst/>
              <a:cxnLst>
                <a:cxn ang="0">
                  <a:pos x="connsiteX0" y="connsiteY0"/>
                </a:cxn>
                <a:cxn ang="0">
                  <a:pos x="connsiteX1" y="connsiteY1"/>
                </a:cxn>
                <a:cxn ang="0">
                  <a:pos x="connsiteX2" y="connsiteY2"/>
                </a:cxn>
                <a:cxn ang="0">
                  <a:pos x="connsiteX3" y="connsiteY3"/>
                </a:cxn>
              </a:cxnLst>
              <a:rect l="l" t="t" r="r" b="b"/>
              <a:pathLst>
                <a:path w="550545" h="399097">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19050" cap="flat">
              <a:solidFill>
                <a:schemeClr val="accent3"/>
              </a:solidFill>
              <a:prstDash val="solid"/>
              <a:miter/>
            </a:ln>
          </p:spPr>
          <p:txBody>
            <a:bodyPr rtlCol="0" anchor="ctr"/>
            <a:lstStyle/>
            <a:p>
              <a:endParaRPr lang="da-DK"/>
            </a:p>
          </p:txBody>
        </p:sp>
        <p:sp>
          <p:nvSpPr>
            <p:cNvPr id="61" name="Kombinationstegning 173">
              <a:extLst>
                <a:ext uri="{FF2B5EF4-FFF2-40B4-BE49-F238E27FC236}">
                  <a16:creationId xmlns:a16="http://schemas.microsoft.com/office/drawing/2014/main" id="{7DF0A716-FCCD-41C2-BA92-AB39C5C39C2E}"/>
                </a:ext>
              </a:extLst>
            </p:cNvPr>
            <p:cNvSpPr/>
            <p:nvPr/>
          </p:nvSpPr>
          <p:spPr>
            <a:xfrm>
              <a:off x="6153150" y="2273755"/>
              <a:ext cx="121919" cy="85587"/>
            </a:xfrm>
            <a:custGeom>
              <a:avLst/>
              <a:gdLst>
                <a:gd name="connsiteX0" fmla="*/ 121920 w 121919"/>
                <a:gd name="connsiteY0" fmla="*/ 85587 h 85587"/>
                <a:gd name="connsiteX1" fmla="*/ 0 w 121919"/>
                <a:gd name="connsiteY1" fmla="*/ 1767 h 85587"/>
              </a:gdLst>
              <a:ahLst/>
              <a:cxnLst>
                <a:cxn ang="0">
                  <a:pos x="connsiteX0" y="connsiteY0"/>
                </a:cxn>
                <a:cxn ang="0">
                  <a:pos x="connsiteX1" y="connsiteY1"/>
                </a:cxn>
              </a:cxnLst>
              <a:rect l="l" t="t" r="r" b="b"/>
              <a:pathLst>
                <a:path w="121919" h="85587">
                  <a:moveTo>
                    <a:pt x="121920" y="85587"/>
                  </a:moveTo>
                  <a:cubicBezTo>
                    <a:pt x="111442" y="28437"/>
                    <a:pt x="57150" y="-8710"/>
                    <a:pt x="0" y="1767"/>
                  </a:cubicBezTo>
                </a:path>
              </a:pathLst>
            </a:custGeom>
            <a:noFill/>
            <a:ln w="19050" cap="flat">
              <a:solidFill>
                <a:schemeClr val="accent3"/>
              </a:solidFill>
              <a:prstDash val="solid"/>
              <a:miter/>
            </a:ln>
          </p:spPr>
          <p:txBody>
            <a:bodyPr rtlCol="0" anchor="ctr"/>
            <a:lstStyle/>
            <a:p>
              <a:endParaRPr lang="da-DK"/>
            </a:p>
          </p:txBody>
        </p:sp>
        <p:sp>
          <p:nvSpPr>
            <p:cNvPr id="62" name="Kombinationstegning 174">
              <a:extLst>
                <a:ext uri="{FF2B5EF4-FFF2-40B4-BE49-F238E27FC236}">
                  <a16:creationId xmlns:a16="http://schemas.microsoft.com/office/drawing/2014/main" id="{BE8C085A-F121-43D1-A1BF-D6CE0B37210D}"/>
                </a:ext>
              </a:extLst>
            </p:cNvPr>
            <p:cNvSpPr/>
            <p:nvPr/>
          </p:nvSpPr>
          <p:spPr>
            <a:xfrm>
              <a:off x="6174104" y="2286952"/>
              <a:ext cx="208597" cy="505777"/>
            </a:xfrm>
            <a:custGeom>
              <a:avLst/>
              <a:gdLst>
                <a:gd name="connsiteX0" fmla="*/ 52388 w 208597"/>
                <a:gd name="connsiteY0" fmla="*/ 0 h 505777"/>
                <a:gd name="connsiteX1" fmla="*/ 179070 w 208597"/>
                <a:gd name="connsiteY1" fmla="*/ 126682 h 505777"/>
                <a:gd name="connsiteX2" fmla="*/ 179070 w 208597"/>
                <a:gd name="connsiteY2" fmla="*/ 410528 h 505777"/>
                <a:gd name="connsiteX3" fmla="*/ 208598 w 208597"/>
                <a:gd name="connsiteY3" fmla="*/ 505778 h 505777"/>
                <a:gd name="connsiteX4" fmla="*/ 0 w 208597"/>
                <a:gd name="connsiteY4" fmla="*/ 505778 h 50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505777">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19050" cap="flat">
              <a:solidFill>
                <a:schemeClr val="accent3"/>
              </a:solidFill>
              <a:prstDash val="solid"/>
              <a:miter/>
            </a:ln>
          </p:spPr>
          <p:txBody>
            <a:bodyPr rtlCol="0" anchor="ctr"/>
            <a:lstStyle/>
            <a:p>
              <a:endParaRPr lang="da-DK"/>
            </a:p>
          </p:txBody>
        </p:sp>
      </p:grpSp>
      <p:sp>
        <p:nvSpPr>
          <p:cNvPr id="88" name="Rutediagram: Proces 87">
            <a:extLst>
              <a:ext uri="{FF2B5EF4-FFF2-40B4-BE49-F238E27FC236}">
                <a16:creationId xmlns:a16="http://schemas.microsoft.com/office/drawing/2014/main" id="{C4809FB8-95F2-48E8-A2DC-AB6F82C4DFEC}"/>
              </a:ext>
            </a:extLst>
          </p:cNvPr>
          <p:cNvSpPr/>
          <p:nvPr/>
        </p:nvSpPr>
        <p:spPr>
          <a:xfrm rot="5400000">
            <a:off x="6047764" y="-5941461"/>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9" name="Rutediagram: Proces 88">
            <a:extLst>
              <a:ext uri="{FF2B5EF4-FFF2-40B4-BE49-F238E27FC236}">
                <a16:creationId xmlns:a16="http://schemas.microsoft.com/office/drawing/2014/main" id="{1D5A13BB-50F5-4C6E-A21D-14C8242BEE7C}"/>
              </a:ext>
            </a:extLst>
          </p:cNvPr>
          <p:cNvSpPr/>
          <p:nvPr/>
        </p:nvSpPr>
        <p:spPr>
          <a:xfrm>
            <a:off x="12082943" y="0"/>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Rutediagram: Proces 89">
            <a:extLst>
              <a:ext uri="{FF2B5EF4-FFF2-40B4-BE49-F238E27FC236}">
                <a16:creationId xmlns:a16="http://schemas.microsoft.com/office/drawing/2014/main" id="{8046E622-315D-420F-9AD3-3F59B8957BF0}"/>
              </a:ext>
            </a:extLst>
          </p:cNvPr>
          <p:cNvSpPr/>
          <p:nvPr/>
        </p:nvSpPr>
        <p:spPr>
          <a:xfrm rot="5400000">
            <a:off x="6047766" y="822823"/>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1" name="Rutediagram: Proces 90">
            <a:extLst>
              <a:ext uri="{FF2B5EF4-FFF2-40B4-BE49-F238E27FC236}">
                <a16:creationId xmlns:a16="http://schemas.microsoft.com/office/drawing/2014/main" id="{DD14F00C-29FD-40B1-B020-0B0B89E80FAD}"/>
              </a:ext>
            </a:extLst>
          </p:cNvPr>
          <p:cNvSpPr/>
          <p:nvPr/>
        </p:nvSpPr>
        <p:spPr>
          <a:xfrm>
            <a:off x="0" y="1"/>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6836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FE389265-8630-45B3-9F01-FF8089B2091E}"/>
              </a:ext>
            </a:extLst>
          </p:cNvPr>
          <p:cNvSpPr>
            <a:spLocks noGrp="1"/>
          </p:cNvSpPr>
          <p:nvPr>
            <p:ph type="sldNum" sz="quarter" idx="12"/>
          </p:nvPr>
        </p:nvSpPr>
        <p:spPr/>
        <p:txBody>
          <a:bodyPr/>
          <a:lstStyle/>
          <a:p>
            <a:r>
              <a:rPr lang="da-DK"/>
              <a:t>Side </a:t>
            </a:r>
            <a:fld id="{24C8C45C-947F-4981-8B3F-4F32E973C901}" type="slidenum">
              <a:rPr lang="da-DK" smtClean="0"/>
              <a:pPr/>
              <a:t>5</a:t>
            </a:fld>
            <a:endParaRPr lang="da-DK" dirty="0"/>
          </a:p>
        </p:txBody>
      </p:sp>
      <p:sp>
        <p:nvSpPr>
          <p:cNvPr id="4" name="Titel 3">
            <a:extLst>
              <a:ext uri="{FF2B5EF4-FFF2-40B4-BE49-F238E27FC236}">
                <a16:creationId xmlns:a16="http://schemas.microsoft.com/office/drawing/2014/main" id="{0D1423D9-6234-44C5-B70E-9C5FA9B50560}"/>
              </a:ext>
            </a:extLst>
          </p:cNvPr>
          <p:cNvSpPr>
            <a:spLocks noGrp="1"/>
          </p:cNvSpPr>
          <p:nvPr>
            <p:ph type="title"/>
          </p:nvPr>
        </p:nvSpPr>
        <p:spPr>
          <a:xfrm>
            <a:off x="432000" y="632970"/>
            <a:ext cx="8398800" cy="587410"/>
          </a:xfrm>
        </p:spPr>
        <p:txBody>
          <a:bodyPr/>
          <a:lstStyle/>
          <a:p>
            <a:r>
              <a:rPr lang="da-DK" dirty="0">
                <a:solidFill>
                  <a:schemeClr val="tx1">
                    <a:lumMod val="65000"/>
                    <a:lumOff val="35000"/>
                  </a:schemeClr>
                </a:solidFill>
                <a:latin typeface="+mn-lt"/>
                <a:ea typeface="+mn-ea"/>
                <a:cs typeface="+mn-cs"/>
              </a:rPr>
              <a:t>Mulige markører på psykologisk tryghed</a:t>
            </a:r>
            <a:r>
              <a:rPr lang="da-DK" dirty="0">
                <a:solidFill>
                  <a:schemeClr val="accent3"/>
                </a:solidFill>
              </a:rPr>
              <a:t>			</a:t>
            </a:r>
          </a:p>
        </p:txBody>
      </p:sp>
      <p:sp>
        <p:nvSpPr>
          <p:cNvPr id="7" name="Pladsholder til indhold 1">
            <a:extLst>
              <a:ext uri="{FF2B5EF4-FFF2-40B4-BE49-F238E27FC236}">
                <a16:creationId xmlns:a16="http://schemas.microsoft.com/office/drawing/2014/main" id="{6E4D591F-DEDF-4202-8D12-B7739346E5D9}"/>
              </a:ext>
            </a:extLst>
          </p:cNvPr>
          <p:cNvSpPr>
            <a:spLocks noGrp="1"/>
          </p:cNvSpPr>
          <p:nvPr>
            <p:ph idx="1"/>
          </p:nvPr>
        </p:nvSpPr>
        <p:spPr>
          <a:xfrm>
            <a:off x="432000" y="1424946"/>
            <a:ext cx="10277329" cy="4748905"/>
          </a:xfrm>
        </p:spPr>
        <p:txBody>
          <a:bodyPr numCol="2"/>
          <a:lstStyle/>
          <a:p>
            <a:pPr marL="0" indent="0">
              <a:buNone/>
            </a:pPr>
            <a:r>
              <a:rPr lang="da-DK" b="1" i="1" dirty="0">
                <a:solidFill>
                  <a:schemeClr val="tx1">
                    <a:lumMod val="65000"/>
                    <a:lumOff val="35000"/>
                  </a:schemeClr>
                </a:solidFill>
              </a:rPr>
              <a:t>Kommunikation</a:t>
            </a:r>
          </a:p>
          <a:p>
            <a:pPr marL="285750" lvl="1" indent="-285750">
              <a:buFont typeface="Wingdings" panose="05000000000000000000" pitchFamily="2" charset="2"/>
              <a:buChar char="q"/>
            </a:pPr>
            <a:r>
              <a:rPr lang="da-DK" dirty="0">
                <a:solidFill>
                  <a:schemeClr val="tx1">
                    <a:lumMod val="65000"/>
                    <a:lumOff val="35000"/>
                  </a:schemeClr>
                </a:solidFill>
              </a:rPr>
              <a:t>Deltager du?</a:t>
            </a:r>
          </a:p>
          <a:p>
            <a:pPr marL="285750" lvl="1" indent="-285750">
              <a:buFont typeface="Wingdings" panose="05000000000000000000" pitchFamily="2" charset="2"/>
              <a:buChar char="q"/>
            </a:pPr>
            <a:r>
              <a:rPr lang="da-DK" dirty="0">
                <a:solidFill>
                  <a:schemeClr val="tx1">
                    <a:lumMod val="65000"/>
                    <a:lumOff val="35000"/>
                  </a:schemeClr>
                </a:solidFill>
              </a:rPr>
              <a:t>Stiller du spørgsmål?</a:t>
            </a:r>
          </a:p>
          <a:p>
            <a:pPr marL="285750" lvl="1" indent="-285750">
              <a:buFont typeface="Wingdings" panose="05000000000000000000" pitchFamily="2" charset="2"/>
              <a:buChar char="q"/>
            </a:pPr>
            <a:r>
              <a:rPr lang="da-DK" dirty="0">
                <a:solidFill>
                  <a:schemeClr val="tx1">
                    <a:lumMod val="65000"/>
                    <a:lumOff val="35000"/>
                  </a:schemeClr>
                </a:solidFill>
              </a:rPr>
              <a:t>Giver og kan du tage imod feedback?</a:t>
            </a:r>
          </a:p>
          <a:p>
            <a:pPr lvl="1"/>
            <a:endParaRPr lang="da-DK" dirty="0">
              <a:solidFill>
                <a:schemeClr val="tx1">
                  <a:lumMod val="65000"/>
                  <a:lumOff val="35000"/>
                </a:schemeClr>
              </a:solidFill>
            </a:endParaRPr>
          </a:p>
          <a:p>
            <a:pPr lvl="1"/>
            <a:r>
              <a:rPr lang="da-DK" b="1" i="1" dirty="0">
                <a:solidFill>
                  <a:schemeClr val="tx1">
                    <a:lumMod val="65000"/>
                    <a:lumOff val="35000"/>
                  </a:schemeClr>
                </a:solidFill>
              </a:rPr>
              <a:t>Ved uenighed</a:t>
            </a:r>
          </a:p>
          <a:p>
            <a:pPr marL="285750" lvl="1" indent="-285750">
              <a:buFont typeface="Wingdings" panose="05000000000000000000" pitchFamily="2" charset="2"/>
              <a:buChar char="q"/>
            </a:pPr>
            <a:r>
              <a:rPr lang="da-DK" dirty="0">
                <a:solidFill>
                  <a:schemeClr val="tx1">
                    <a:lumMod val="65000"/>
                    <a:lumOff val="35000"/>
                  </a:schemeClr>
                </a:solidFill>
              </a:rPr>
              <a:t>Taler I om uenigheder på en løsningsorienteret måde?</a:t>
            </a:r>
          </a:p>
          <a:p>
            <a:pPr marL="285750" lvl="1" indent="-285750">
              <a:buFont typeface="Wingdings" panose="05000000000000000000" pitchFamily="2" charset="2"/>
              <a:buChar char="q"/>
            </a:pPr>
            <a:r>
              <a:rPr lang="da-DK" dirty="0">
                <a:solidFill>
                  <a:schemeClr val="tx1">
                    <a:lumMod val="65000"/>
                    <a:lumOff val="35000"/>
                  </a:schemeClr>
                </a:solidFill>
              </a:rPr>
              <a:t>Straffes eller ekskluderes man ved uenigheder?</a:t>
            </a:r>
          </a:p>
          <a:p>
            <a:pPr lvl="1"/>
            <a:endParaRPr lang="da-DK" dirty="0">
              <a:solidFill>
                <a:schemeClr val="tx1">
                  <a:lumMod val="65000"/>
                  <a:lumOff val="35000"/>
                </a:schemeClr>
              </a:solidFill>
            </a:endParaRPr>
          </a:p>
          <a:p>
            <a:pPr lvl="1"/>
            <a:r>
              <a:rPr lang="da-DK" b="1" i="1" dirty="0">
                <a:solidFill>
                  <a:schemeClr val="tx1">
                    <a:lumMod val="65000"/>
                    <a:lumOff val="35000"/>
                  </a:schemeClr>
                </a:solidFill>
              </a:rPr>
              <a:t>Tillid og sårbarhed</a:t>
            </a:r>
          </a:p>
          <a:p>
            <a:pPr marL="285750" lvl="1" indent="-285750">
              <a:buFont typeface="Wingdings" panose="05000000000000000000" pitchFamily="2" charset="2"/>
              <a:buChar char="q"/>
            </a:pPr>
            <a:r>
              <a:rPr lang="da-DK" dirty="0">
                <a:solidFill>
                  <a:schemeClr val="tx1">
                    <a:lumMod val="65000"/>
                    <a:lumOff val="35000"/>
                  </a:schemeClr>
                </a:solidFill>
              </a:rPr>
              <a:t>Deler du med andre, når du begår fejl?</a:t>
            </a:r>
          </a:p>
          <a:p>
            <a:pPr marL="285750" lvl="1" indent="-285750">
              <a:buFont typeface="Wingdings" panose="05000000000000000000" pitchFamily="2" charset="2"/>
              <a:buChar char="q"/>
            </a:pPr>
            <a:r>
              <a:rPr lang="da-DK" dirty="0">
                <a:solidFill>
                  <a:schemeClr val="tx1">
                    <a:lumMod val="65000"/>
                    <a:lumOff val="35000"/>
                  </a:schemeClr>
                </a:solidFill>
              </a:rPr>
              <a:t>Deler du udfordringer og bekymringer med andre?</a:t>
            </a:r>
          </a:p>
          <a:p>
            <a:pPr marL="285750" lvl="1" indent="-285750">
              <a:buFont typeface="Wingdings" panose="05000000000000000000" pitchFamily="2" charset="2"/>
              <a:buChar char="q"/>
            </a:pPr>
            <a:r>
              <a:rPr lang="da-DK" dirty="0">
                <a:solidFill>
                  <a:schemeClr val="tx1">
                    <a:lumMod val="65000"/>
                    <a:lumOff val="35000"/>
                  </a:schemeClr>
                </a:solidFill>
              </a:rPr>
              <a:t>Kan du tage imod støtte og hjælp?</a:t>
            </a:r>
          </a:p>
          <a:p>
            <a:pPr lvl="1"/>
            <a:endParaRPr lang="da-DK" dirty="0">
              <a:solidFill>
                <a:schemeClr val="tx1">
                  <a:lumMod val="65000"/>
                  <a:lumOff val="35000"/>
                </a:schemeClr>
              </a:solidFill>
            </a:endParaRPr>
          </a:p>
          <a:p>
            <a:pPr lvl="1"/>
            <a:r>
              <a:rPr lang="da-DK" b="1" i="1" dirty="0">
                <a:solidFill>
                  <a:schemeClr val="tx1">
                    <a:lumMod val="65000"/>
                    <a:lumOff val="35000"/>
                  </a:schemeClr>
                </a:solidFill>
              </a:rPr>
              <a:t>Respekt og inklusion</a:t>
            </a:r>
          </a:p>
          <a:p>
            <a:pPr marL="285750" lvl="1" indent="-285750">
              <a:buFont typeface="Wingdings" panose="05000000000000000000" pitchFamily="2" charset="2"/>
              <a:buChar char="q"/>
            </a:pPr>
            <a:r>
              <a:rPr lang="da-DK" dirty="0">
                <a:solidFill>
                  <a:schemeClr val="tx1">
                    <a:lumMod val="65000"/>
                    <a:lumOff val="35000"/>
                  </a:schemeClr>
                </a:solidFill>
              </a:rPr>
              <a:t>Er der plads til alle stemmer?</a:t>
            </a:r>
          </a:p>
          <a:p>
            <a:pPr marL="285750" lvl="1" indent="-285750">
              <a:buFont typeface="Wingdings" panose="05000000000000000000" pitchFamily="2" charset="2"/>
              <a:buChar char="q"/>
            </a:pPr>
            <a:r>
              <a:rPr lang="da-DK" dirty="0">
                <a:solidFill>
                  <a:schemeClr val="tx1">
                    <a:lumMod val="65000"/>
                    <a:lumOff val="35000"/>
                  </a:schemeClr>
                </a:solidFill>
              </a:rPr>
              <a:t>Lyttes der respektfuldt – og uden afbrydelser?</a:t>
            </a:r>
          </a:p>
          <a:p>
            <a:pPr marL="285750" lvl="1" indent="-285750">
              <a:buFont typeface="Wingdings" panose="05000000000000000000" pitchFamily="2" charset="2"/>
              <a:buChar char="q"/>
            </a:pPr>
            <a:r>
              <a:rPr lang="da-DK" dirty="0">
                <a:solidFill>
                  <a:schemeClr val="tx1">
                    <a:lumMod val="65000"/>
                    <a:lumOff val="35000"/>
                  </a:schemeClr>
                </a:solidFill>
              </a:rPr>
              <a:t>Opfordres der til, at alle stemmer får en plads?</a:t>
            </a:r>
          </a:p>
          <a:p>
            <a:pPr lvl="1"/>
            <a:r>
              <a:rPr lang="da-DK" b="1" i="1" dirty="0">
                <a:solidFill>
                  <a:schemeClr val="tx1">
                    <a:lumMod val="65000"/>
                    <a:lumOff val="35000"/>
                  </a:schemeClr>
                </a:solidFill>
              </a:rPr>
              <a:t>Engagement og motivation</a:t>
            </a:r>
          </a:p>
          <a:p>
            <a:pPr marL="285750" lvl="1" indent="-285750">
              <a:buFont typeface="Wingdings" panose="05000000000000000000" pitchFamily="2" charset="2"/>
              <a:buChar char="q"/>
            </a:pPr>
            <a:r>
              <a:rPr lang="da-DK" dirty="0">
                <a:solidFill>
                  <a:schemeClr val="tx1">
                    <a:lumMod val="65000"/>
                    <a:lumOff val="35000"/>
                  </a:schemeClr>
                </a:solidFill>
              </a:rPr>
              <a:t>Tager du initiativ til opgaver, fordi du ved, at dit bidrag er vigtigt?</a:t>
            </a:r>
          </a:p>
          <a:p>
            <a:pPr marL="285750" lvl="1" indent="-285750">
              <a:buFont typeface="Wingdings" panose="05000000000000000000" pitchFamily="2" charset="2"/>
              <a:buChar char="q"/>
            </a:pPr>
            <a:r>
              <a:rPr lang="da-DK" dirty="0">
                <a:solidFill>
                  <a:schemeClr val="tx1">
                    <a:lumMod val="65000"/>
                    <a:lumOff val="35000"/>
                  </a:schemeClr>
                </a:solidFill>
              </a:rPr>
              <a:t>Er der ejerskab på det samlede teams indsats?</a:t>
            </a:r>
          </a:p>
          <a:p>
            <a:pPr marL="285750" lvl="1" indent="-285750">
              <a:buFont typeface="Wingdings" panose="05000000000000000000" pitchFamily="2" charset="2"/>
              <a:buChar char="q"/>
            </a:pPr>
            <a:r>
              <a:rPr lang="da-DK" dirty="0">
                <a:solidFill>
                  <a:schemeClr val="tx1">
                    <a:lumMod val="65000"/>
                    <a:lumOff val="35000"/>
                  </a:schemeClr>
                </a:solidFill>
              </a:rPr>
              <a:t>Mødes nye idéer med åbenhed?</a:t>
            </a:r>
          </a:p>
          <a:p>
            <a:pPr lvl="1"/>
            <a:endParaRPr lang="da-DK" dirty="0">
              <a:solidFill>
                <a:schemeClr val="tx1">
                  <a:lumMod val="65000"/>
                  <a:lumOff val="35000"/>
                </a:schemeClr>
              </a:solidFill>
            </a:endParaRPr>
          </a:p>
          <a:p>
            <a:pPr lvl="1"/>
            <a:r>
              <a:rPr lang="da-DK" b="1" i="1" dirty="0">
                <a:solidFill>
                  <a:schemeClr val="tx1">
                    <a:lumMod val="65000"/>
                    <a:lumOff val="35000"/>
                  </a:schemeClr>
                </a:solidFill>
              </a:rPr>
              <a:t>Reaktioner på stress og fejl</a:t>
            </a:r>
          </a:p>
          <a:p>
            <a:pPr marL="285750" lvl="1" indent="-285750">
              <a:buFont typeface="Wingdings" panose="05000000000000000000" pitchFamily="2" charset="2"/>
              <a:buChar char="q"/>
            </a:pPr>
            <a:r>
              <a:rPr lang="da-DK" dirty="0">
                <a:solidFill>
                  <a:schemeClr val="tx1">
                    <a:lumMod val="65000"/>
                    <a:lumOff val="35000"/>
                  </a:schemeClr>
                </a:solidFill>
              </a:rPr>
              <a:t>Ved fejl er der så fokus på at løse problemet?</a:t>
            </a:r>
          </a:p>
          <a:p>
            <a:pPr marL="285750" lvl="1" indent="-285750">
              <a:buFont typeface="Wingdings" panose="05000000000000000000" pitchFamily="2" charset="2"/>
              <a:buChar char="q"/>
            </a:pPr>
            <a:r>
              <a:rPr lang="da-DK" dirty="0">
                <a:solidFill>
                  <a:schemeClr val="tx1">
                    <a:lumMod val="65000"/>
                    <a:lumOff val="35000"/>
                  </a:schemeClr>
                </a:solidFill>
              </a:rPr>
              <a:t>Støtter I hinanden i at mindske stress i pressede situationer?</a:t>
            </a:r>
          </a:p>
          <a:p>
            <a:pPr lvl="1"/>
            <a:endParaRPr lang="da-DK" dirty="0">
              <a:solidFill>
                <a:schemeClr val="tx1">
                  <a:lumMod val="65000"/>
                  <a:lumOff val="35000"/>
                </a:schemeClr>
              </a:solidFill>
            </a:endParaRPr>
          </a:p>
          <a:p>
            <a:pPr lvl="1"/>
            <a:r>
              <a:rPr lang="da-DK" b="1" i="1" dirty="0">
                <a:solidFill>
                  <a:schemeClr val="tx1">
                    <a:lumMod val="65000"/>
                    <a:lumOff val="35000"/>
                  </a:schemeClr>
                </a:solidFill>
              </a:rPr>
              <a:t>Leder</a:t>
            </a:r>
          </a:p>
          <a:p>
            <a:pPr marL="285750" lvl="1" indent="-285750">
              <a:buFont typeface="Wingdings" panose="05000000000000000000" pitchFamily="2" charset="2"/>
              <a:buChar char="q"/>
            </a:pPr>
            <a:r>
              <a:rPr lang="da-DK" dirty="0">
                <a:solidFill>
                  <a:schemeClr val="tx1">
                    <a:lumMod val="65000"/>
                    <a:lumOff val="35000"/>
                  </a:schemeClr>
                </a:solidFill>
              </a:rPr>
              <a:t>Er leder tilgængelig og villig til at lytte?</a:t>
            </a:r>
          </a:p>
          <a:p>
            <a:pPr marL="285750" lvl="1" indent="-285750">
              <a:buFont typeface="Wingdings" panose="05000000000000000000" pitchFamily="2" charset="2"/>
              <a:buChar char="q"/>
            </a:pPr>
            <a:r>
              <a:rPr lang="da-DK" dirty="0">
                <a:solidFill>
                  <a:schemeClr val="tx1">
                    <a:lumMod val="65000"/>
                    <a:lumOff val="35000"/>
                  </a:schemeClr>
                </a:solidFill>
              </a:rPr>
              <a:t>Viser leder selv sårbarhed og sætter en standard for resten af teamet?</a:t>
            </a:r>
          </a:p>
          <a:p>
            <a:pPr lvl="1"/>
            <a:endParaRPr lang="da-DK" dirty="0">
              <a:solidFill>
                <a:schemeClr val="tx1">
                  <a:lumMod val="65000"/>
                  <a:lumOff val="35000"/>
                </a:schemeClr>
              </a:solidFill>
            </a:endParaRPr>
          </a:p>
          <a:p>
            <a:pPr lvl="1"/>
            <a:endParaRPr lang="da-DK" dirty="0"/>
          </a:p>
        </p:txBody>
      </p:sp>
      <p:sp>
        <p:nvSpPr>
          <p:cNvPr id="5" name="Rutediagram: Proces 4">
            <a:extLst>
              <a:ext uri="{FF2B5EF4-FFF2-40B4-BE49-F238E27FC236}">
                <a16:creationId xmlns:a16="http://schemas.microsoft.com/office/drawing/2014/main" id="{74C9629E-43CA-4404-85EC-8697E3E1A492}"/>
              </a:ext>
            </a:extLst>
          </p:cNvPr>
          <p:cNvSpPr/>
          <p:nvPr/>
        </p:nvSpPr>
        <p:spPr>
          <a:xfrm rot="5400000">
            <a:off x="6047764" y="-5941461"/>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utediagram: Proces 5">
            <a:extLst>
              <a:ext uri="{FF2B5EF4-FFF2-40B4-BE49-F238E27FC236}">
                <a16:creationId xmlns:a16="http://schemas.microsoft.com/office/drawing/2014/main" id="{F0D8BEB6-D2FA-4670-90C1-E5CA90C1FDC0}"/>
              </a:ext>
            </a:extLst>
          </p:cNvPr>
          <p:cNvSpPr/>
          <p:nvPr/>
        </p:nvSpPr>
        <p:spPr>
          <a:xfrm>
            <a:off x="12082943" y="0"/>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DC01433D-5A58-4A14-ADE4-B607724B5CA1}"/>
              </a:ext>
            </a:extLst>
          </p:cNvPr>
          <p:cNvSpPr/>
          <p:nvPr/>
        </p:nvSpPr>
        <p:spPr>
          <a:xfrm rot="5400000">
            <a:off x="6047766" y="822823"/>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5C7A00C6-2FD6-46EC-9C93-78A333CDE3A8}"/>
              </a:ext>
            </a:extLst>
          </p:cNvPr>
          <p:cNvSpPr/>
          <p:nvPr/>
        </p:nvSpPr>
        <p:spPr>
          <a:xfrm>
            <a:off x="0" y="1"/>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1916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E2F3A8C-6ADB-4150-8D18-A9881E6CA7C7}"/>
              </a:ext>
            </a:extLst>
          </p:cNvPr>
          <p:cNvSpPr>
            <a:spLocks noGrp="1"/>
          </p:cNvSpPr>
          <p:nvPr>
            <p:ph idx="1"/>
          </p:nvPr>
        </p:nvSpPr>
        <p:spPr>
          <a:xfrm>
            <a:off x="431999" y="1322173"/>
            <a:ext cx="11328001" cy="4776227"/>
          </a:xfrm>
        </p:spPr>
        <p:txBody>
          <a:bodyPr/>
          <a:lstStyle/>
          <a:p>
            <a:pPr marL="0" indent="0">
              <a:buNone/>
            </a:pPr>
            <a:r>
              <a:rPr lang="da-DK" dirty="0">
                <a:solidFill>
                  <a:schemeClr val="tx1">
                    <a:lumMod val="65000"/>
                    <a:lumOff val="35000"/>
                  </a:schemeClr>
                </a:solidFill>
              </a:rPr>
              <a:t>At tale om medarbejdertrivsel kan være et sårbart emne. Særligt hvis det er din oplevelse, at den ikke nødvendigvis altid er lige høj. Derfor foreslår vi, at du overvejer nedenstående, inden du planlægger et møde om medarbejdertrivsel. </a:t>
            </a:r>
          </a:p>
          <a:p>
            <a:pPr marL="0" indent="0">
              <a:buNone/>
            </a:pPr>
            <a:endParaRPr lang="da-DK" dirty="0">
              <a:solidFill>
                <a:schemeClr val="tx1">
                  <a:lumMod val="65000"/>
                  <a:lumOff val="35000"/>
                </a:schemeClr>
              </a:solidFill>
            </a:endParaRPr>
          </a:p>
          <a:p>
            <a:pPr marL="0" indent="0">
              <a:buNone/>
            </a:pPr>
            <a:r>
              <a:rPr lang="da-DK" dirty="0">
                <a:solidFill>
                  <a:schemeClr val="tx1">
                    <a:lumMod val="65000"/>
                    <a:lumOff val="35000"/>
                  </a:schemeClr>
                </a:solidFill>
              </a:rPr>
              <a:t>Hvis du oplever store udfordringer med trivsel hos jer, eller du synes, at det er et vanskeligt emne, kan du overveje, om du skal have ekstra hjælp til at holde dette møde. Du kan f.eks. bede om støtte fra din organisations tillids- eller arbejdsmiljøsrepræsentanter eller andre ledere. Det kan under alle omstændigheder være sårbart for medarbejderne at åbne ærligt op, så du skal være klar til at rumme deres udsagn og evt. samle op efter mødet.</a:t>
            </a:r>
          </a:p>
          <a:p>
            <a:pPr marL="0" indent="0">
              <a:buNone/>
            </a:pPr>
            <a:endParaRPr lang="da-DK" dirty="0">
              <a:solidFill>
                <a:schemeClr val="tx1">
                  <a:lumMod val="65000"/>
                  <a:lumOff val="35000"/>
                </a:schemeClr>
              </a:solidFill>
            </a:endParaRPr>
          </a:p>
          <a:p>
            <a:pPr marL="0" indent="0">
              <a:buNone/>
            </a:pPr>
            <a:r>
              <a:rPr lang="da-DK" b="1" dirty="0">
                <a:solidFill>
                  <a:schemeClr val="tx1">
                    <a:lumMod val="65000"/>
                    <a:lumOff val="35000"/>
                  </a:schemeClr>
                </a:solidFill>
              </a:rPr>
              <a:t>Forberedelse: Før, under og efter mødet</a:t>
            </a:r>
          </a:p>
          <a:p>
            <a:pPr marL="0" indent="0">
              <a:buNone/>
            </a:pPr>
            <a:endParaRPr lang="da-DK" b="1" dirty="0">
              <a:solidFill>
                <a:schemeClr val="tx1">
                  <a:lumMod val="65000"/>
                  <a:lumOff val="35000"/>
                </a:schemeClr>
              </a:solidFill>
            </a:endParaRPr>
          </a:p>
          <a:p>
            <a:pPr marL="0" indent="0">
              <a:buNone/>
            </a:pPr>
            <a:r>
              <a:rPr lang="da-DK" b="1" dirty="0">
                <a:solidFill>
                  <a:schemeClr val="tx1">
                    <a:lumMod val="65000"/>
                    <a:lumOff val="35000"/>
                  </a:schemeClr>
                </a:solidFill>
              </a:rPr>
              <a:t>Før: </a:t>
            </a:r>
            <a:r>
              <a:rPr lang="da-DK" dirty="0">
                <a:solidFill>
                  <a:schemeClr val="tx1">
                    <a:lumMod val="65000"/>
                    <a:lumOff val="35000"/>
                  </a:schemeClr>
                </a:solidFill>
              </a:rPr>
              <a:t>Det er en god idé at samle dem, du har bedt om hjælp, til en drøftelse. Forbered jer sammen og vend, hvad der kan ske under mødet. Kom gerne omkring, hvilke reaktioner der evt. kan opstå, og hvordan I sammen kan håndtere dem. </a:t>
            </a:r>
          </a:p>
          <a:p>
            <a:pPr marL="0" indent="0">
              <a:buNone/>
            </a:pPr>
            <a:endParaRPr lang="da-DK" dirty="0">
              <a:solidFill>
                <a:schemeClr val="tx1">
                  <a:lumMod val="65000"/>
                  <a:lumOff val="35000"/>
                </a:schemeClr>
              </a:solidFill>
            </a:endParaRPr>
          </a:p>
          <a:p>
            <a:pPr marL="0" indent="0">
              <a:buNone/>
            </a:pPr>
            <a:r>
              <a:rPr lang="da-DK" b="1" dirty="0">
                <a:solidFill>
                  <a:schemeClr val="tx1">
                    <a:lumMod val="65000"/>
                    <a:lumOff val="35000"/>
                  </a:schemeClr>
                </a:solidFill>
              </a:rPr>
              <a:t>Under:</a:t>
            </a:r>
            <a:r>
              <a:rPr lang="da-DK" dirty="0">
                <a:solidFill>
                  <a:schemeClr val="tx1">
                    <a:lumMod val="65000"/>
                    <a:lumOff val="35000"/>
                  </a:schemeClr>
                </a:solidFill>
              </a:rPr>
              <a:t> Skab en god rammesætning for mødet og vær opmærksom på reaktioner og udsagn undervejs. Grib det, der er i rummet og tag noter – og begiv dig ikke ud i forklaringer, men tag emnet op senere, hvis der er brug for opfølgning. </a:t>
            </a:r>
          </a:p>
          <a:p>
            <a:pPr marL="0" indent="0">
              <a:buNone/>
            </a:pPr>
            <a:endParaRPr lang="da-DK" dirty="0">
              <a:solidFill>
                <a:schemeClr val="tx1">
                  <a:lumMod val="65000"/>
                  <a:lumOff val="35000"/>
                </a:schemeClr>
              </a:solidFill>
            </a:endParaRPr>
          </a:p>
          <a:p>
            <a:pPr marL="0" indent="0">
              <a:buNone/>
            </a:pPr>
            <a:r>
              <a:rPr lang="da-DK" b="1" dirty="0">
                <a:solidFill>
                  <a:schemeClr val="tx1">
                    <a:lumMod val="65000"/>
                    <a:lumOff val="35000"/>
                  </a:schemeClr>
                </a:solidFill>
              </a:rPr>
              <a:t>Efter:</a:t>
            </a:r>
            <a:r>
              <a:rPr lang="da-DK" dirty="0">
                <a:solidFill>
                  <a:schemeClr val="tx1">
                    <a:lumMod val="65000"/>
                    <a:lumOff val="35000"/>
                  </a:schemeClr>
                </a:solidFill>
              </a:rPr>
              <a:t> Sørg for at samle op med nogen, og kom gerne omkring, hvordan I kan skabe synlige resultater hurtigt. Følg op evt. med. medarbejdere, som blev berørte under mødet </a:t>
            </a:r>
            <a:endParaRPr lang="da-DK" dirty="0"/>
          </a:p>
          <a:p>
            <a:endParaRPr lang="da-DK" dirty="0"/>
          </a:p>
        </p:txBody>
      </p:sp>
      <p:sp>
        <p:nvSpPr>
          <p:cNvPr id="3" name="Pladsholder til slidenummer 2">
            <a:extLst>
              <a:ext uri="{FF2B5EF4-FFF2-40B4-BE49-F238E27FC236}">
                <a16:creationId xmlns:a16="http://schemas.microsoft.com/office/drawing/2014/main" id="{B097CD08-412F-45CE-BCCD-E3B0CD601EFA}"/>
              </a:ext>
            </a:extLst>
          </p:cNvPr>
          <p:cNvSpPr>
            <a:spLocks noGrp="1"/>
          </p:cNvSpPr>
          <p:nvPr>
            <p:ph type="sldNum" sz="quarter" idx="12"/>
          </p:nvPr>
        </p:nvSpPr>
        <p:spPr/>
        <p:txBody>
          <a:bodyPr/>
          <a:lstStyle/>
          <a:p>
            <a:r>
              <a:rPr lang="da-DK"/>
              <a:t>Side </a:t>
            </a:r>
            <a:fld id="{24C8C45C-947F-4981-8B3F-4F32E973C901}" type="slidenum">
              <a:rPr lang="da-DK" smtClean="0"/>
              <a:pPr/>
              <a:t>6</a:t>
            </a:fld>
            <a:endParaRPr lang="da-DK" dirty="0"/>
          </a:p>
        </p:txBody>
      </p:sp>
      <p:sp>
        <p:nvSpPr>
          <p:cNvPr id="4" name="Titel 3">
            <a:extLst>
              <a:ext uri="{FF2B5EF4-FFF2-40B4-BE49-F238E27FC236}">
                <a16:creationId xmlns:a16="http://schemas.microsoft.com/office/drawing/2014/main" id="{D54078D3-A6A6-460D-B996-3C381EF0021D}"/>
              </a:ext>
            </a:extLst>
          </p:cNvPr>
          <p:cNvSpPr>
            <a:spLocks noGrp="1"/>
          </p:cNvSpPr>
          <p:nvPr>
            <p:ph type="title"/>
          </p:nvPr>
        </p:nvSpPr>
        <p:spPr>
          <a:xfrm>
            <a:off x="431999" y="632970"/>
            <a:ext cx="8996205" cy="934890"/>
          </a:xfrm>
        </p:spPr>
        <p:txBody>
          <a:bodyPr/>
          <a:lstStyle/>
          <a:p>
            <a:r>
              <a:rPr lang="da-DK" sz="2800" dirty="0">
                <a:solidFill>
                  <a:schemeClr val="tx1">
                    <a:lumMod val="65000"/>
                    <a:lumOff val="35000"/>
                  </a:schemeClr>
                </a:solidFill>
                <a:latin typeface="+mn-lt"/>
              </a:rPr>
              <a:t>Har du brug for hjælp og råd kan du se mere her </a:t>
            </a:r>
          </a:p>
        </p:txBody>
      </p:sp>
      <p:sp>
        <p:nvSpPr>
          <p:cNvPr id="5" name="Rutediagram: Proces 4">
            <a:extLst>
              <a:ext uri="{FF2B5EF4-FFF2-40B4-BE49-F238E27FC236}">
                <a16:creationId xmlns:a16="http://schemas.microsoft.com/office/drawing/2014/main" id="{BB814DFC-CD1B-48E8-9D03-F1577FE64A44}"/>
              </a:ext>
            </a:extLst>
          </p:cNvPr>
          <p:cNvSpPr/>
          <p:nvPr/>
        </p:nvSpPr>
        <p:spPr>
          <a:xfrm rot="5400000">
            <a:off x="6047764" y="-5941461"/>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utediagram: Proces 5">
            <a:extLst>
              <a:ext uri="{FF2B5EF4-FFF2-40B4-BE49-F238E27FC236}">
                <a16:creationId xmlns:a16="http://schemas.microsoft.com/office/drawing/2014/main" id="{8CD3F4F2-AABB-481A-99CF-D3EF9FC1BB7D}"/>
              </a:ext>
            </a:extLst>
          </p:cNvPr>
          <p:cNvSpPr/>
          <p:nvPr/>
        </p:nvSpPr>
        <p:spPr>
          <a:xfrm>
            <a:off x="12082943" y="0"/>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AC27B01E-95CB-4DF4-873B-8BAD6781898F}"/>
              </a:ext>
            </a:extLst>
          </p:cNvPr>
          <p:cNvSpPr/>
          <p:nvPr/>
        </p:nvSpPr>
        <p:spPr>
          <a:xfrm rot="5400000">
            <a:off x="6047766" y="822823"/>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F8A831A9-1230-4AED-BF25-9DFA323B86E1}"/>
              </a:ext>
            </a:extLst>
          </p:cNvPr>
          <p:cNvSpPr/>
          <p:nvPr/>
        </p:nvSpPr>
        <p:spPr>
          <a:xfrm>
            <a:off x="0" y="1"/>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0909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7</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529834"/>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Gode greb til mødet</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105735"/>
            <a:ext cx="11526225" cy="615553"/>
          </a:xfrm>
          <a:prstGeom prst="rect">
            <a:avLst/>
          </a:prstGeom>
          <a:noFill/>
        </p:spPr>
        <p:txBody>
          <a:bodyPr wrap="square" lIns="0" tIns="0" rIns="0" bIns="0" rtlCol="0">
            <a:spAutoFit/>
          </a:bodyPr>
          <a:lstStyle/>
          <a:p>
            <a:r>
              <a:rPr lang="da-DK" sz="2000" dirty="0">
                <a:solidFill>
                  <a:srgbClr val="616161"/>
                </a:solidFill>
              </a:rPr>
              <a:t>At være mødeleder kan være en vanskelig opgave. Derfor vil vi fremhæve nogle greb, du med fordel kan gøre brug af.</a:t>
            </a:r>
          </a:p>
        </p:txBody>
      </p:sp>
      <p:sp>
        <p:nvSpPr>
          <p:cNvPr id="2" name="Tekstfelt 1">
            <a:extLst>
              <a:ext uri="{FF2B5EF4-FFF2-40B4-BE49-F238E27FC236}">
                <a16:creationId xmlns:a16="http://schemas.microsoft.com/office/drawing/2014/main" id="{EE3417C2-64CF-4AC3-94CA-E785CE64B222}"/>
              </a:ext>
            </a:extLst>
          </p:cNvPr>
          <p:cNvSpPr txBox="1"/>
          <p:nvPr/>
        </p:nvSpPr>
        <p:spPr>
          <a:xfrm>
            <a:off x="887926" y="2263036"/>
            <a:ext cx="10614372" cy="5232202"/>
          </a:xfrm>
          <a:prstGeom prst="rect">
            <a:avLst/>
          </a:prstGeom>
          <a:noFill/>
        </p:spPr>
        <p:txBody>
          <a:bodyPr wrap="square" lIns="0" tIns="0" rIns="0" bIns="0" numCol="2" rtlCol="0">
            <a:spAutoFit/>
          </a:bodyPr>
          <a:lstStyle/>
          <a:p>
            <a:r>
              <a:rPr lang="da-DK" sz="2000" dirty="0">
                <a:solidFill>
                  <a:srgbClr val="616161"/>
                </a:solidFill>
              </a:rPr>
              <a:t>Som mødeleder skal du: </a:t>
            </a:r>
          </a:p>
          <a:p>
            <a:pPr marL="342900" indent="-342900">
              <a:buFont typeface="Arial" panose="020B0604020202020204" pitchFamily="34" charset="0"/>
              <a:buChar char="•"/>
            </a:pPr>
            <a:r>
              <a:rPr lang="da-DK" sz="2000" dirty="0">
                <a:solidFill>
                  <a:srgbClr val="616161"/>
                </a:solidFill>
              </a:rPr>
              <a:t>Styre tiden.</a:t>
            </a:r>
          </a:p>
          <a:p>
            <a:pPr marL="342900" indent="-342900">
              <a:buFont typeface="Arial" panose="020B0604020202020204" pitchFamily="34" charset="0"/>
              <a:buChar char="•"/>
            </a:pPr>
            <a:r>
              <a:rPr lang="da-DK" sz="2000" dirty="0">
                <a:solidFill>
                  <a:srgbClr val="616161"/>
                </a:solidFill>
              </a:rPr>
              <a:t>Sikre, at alle der vil sige noget, kan nå at blive hørt.</a:t>
            </a:r>
          </a:p>
          <a:p>
            <a:pPr marL="342900" indent="-342900">
              <a:buFont typeface="Arial" panose="020B0604020202020204" pitchFamily="34" charset="0"/>
              <a:buChar char="•"/>
            </a:pPr>
            <a:r>
              <a:rPr lang="da-DK" sz="2000" dirty="0">
                <a:solidFill>
                  <a:srgbClr val="616161"/>
                </a:solidFill>
              </a:rPr>
              <a:t>Anerkende og fremhæve det, der bliver talt om i den fælles samtale. Du kan f.eks. fremhæve forskellige nuancer eller vinkler, som deltagerne fortæller, for at skærpe fokus og pointen med øvelsen. </a:t>
            </a: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lvl="0"/>
            <a:r>
              <a:rPr lang="da-DK" sz="2000" dirty="0">
                <a:solidFill>
                  <a:srgbClr val="616161"/>
                </a:solidFill>
              </a:rPr>
              <a:t>Som formidler kan du: </a:t>
            </a:r>
          </a:p>
          <a:p>
            <a:pPr marL="285750" lvl="0" indent="-285750">
              <a:buFont typeface="Arial" panose="020B0604020202020204" pitchFamily="34" charset="0"/>
              <a:buChar char="•"/>
            </a:pPr>
            <a:r>
              <a:rPr lang="da-DK" sz="2000" dirty="0">
                <a:solidFill>
                  <a:srgbClr val="616161"/>
                </a:solidFill>
              </a:rPr>
              <a:t>Læse teksten fra sliden op punkt for punkt. Det giver en ro og et fokus for modtagerne.</a:t>
            </a:r>
          </a:p>
          <a:p>
            <a:pPr marL="285750" lvl="0" indent="-285750">
              <a:buFont typeface="Arial" panose="020B0604020202020204" pitchFamily="34" charset="0"/>
              <a:buChar char="•"/>
            </a:pPr>
            <a:r>
              <a:rPr lang="da-DK" sz="2000" dirty="0">
                <a:solidFill>
                  <a:srgbClr val="616161"/>
                </a:solidFill>
              </a:rPr>
              <a:t>Gøre det tydeligt, hvornår deltagerne må starte på en øvelse f.eks. ved at sige: ”Værsgo at starte!”</a:t>
            </a:r>
          </a:p>
          <a:p>
            <a:pPr marL="285750" lvl="0" indent="-285750">
              <a:buFont typeface="Arial" panose="020B0604020202020204" pitchFamily="34" charset="0"/>
              <a:buChar char="•"/>
            </a:pPr>
            <a:r>
              <a:rPr lang="da-DK" sz="2000" dirty="0">
                <a:solidFill>
                  <a:srgbClr val="616161"/>
                </a:solidFill>
              </a:rPr>
              <a:t>Være klar til at hjælpe, hvis nogen af parrene er søgende i øvelserne, men bland dig ikke i deres samtale.</a:t>
            </a:r>
          </a:p>
          <a:p>
            <a:pPr lvl="0"/>
            <a:r>
              <a:rPr lang="da-DK" sz="2000" dirty="0"/>
              <a:t> </a:t>
            </a:r>
          </a:p>
        </p:txBody>
      </p:sp>
      <p:sp>
        <p:nvSpPr>
          <p:cNvPr id="7" name="Rutediagram: Proces 6">
            <a:extLst>
              <a:ext uri="{FF2B5EF4-FFF2-40B4-BE49-F238E27FC236}">
                <a16:creationId xmlns:a16="http://schemas.microsoft.com/office/drawing/2014/main" id="{9BADA418-8E8A-4F78-98B4-DD86C43A4648}"/>
              </a:ext>
            </a:extLst>
          </p:cNvPr>
          <p:cNvSpPr/>
          <p:nvPr/>
        </p:nvSpPr>
        <p:spPr>
          <a:xfrm rot="5400000">
            <a:off x="6047764" y="-5941461"/>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6B45D1BB-1363-4D80-9598-E7B8E59F45D9}"/>
              </a:ext>
            </a:extLst>
          </p:cNvPr>
          <p:cNvSpPr/>
          <p:nvPr/>
        </p:nvSpPr>
        <p:spPr>
          <a:xfrm>
            <a:off x="12082943" y="0"/>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81248F48-D03F-4CD3-8E29-1303155C1263}"/>
              </a:ext>
            </a:extLst>
          </p:cNvPr>
          <p:cNvSpPr/>
          <p:nvPr/>
        </p:nvSpPr>
        <p:spPr>
          <a:xfrm rot="5400000">
            <a:off x="6047766" y="822823"/>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828E3665-3CFB-413F-A53A-4080389E3C00}"/>
              </a:ext>
            </a:extLst>
          </p:cNvPr>
          <p:cNvSpPr/>
          <p:nvPr/>
        </p:nvSpPr>
        <p:spPr>
          <a:xfrm>
            <a:off x="0" y="1"/>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8833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8A3B50-59EC-4E52-B414-FBB3FA27CAA8}"/>
              </a:ext>
            </a:extLst>
          </p:cNvPr>
          <p:cNvSpPr>
            <a:spLocks noGrp="1"/>
          </p:cNvSpPr>
          <p:nvPr>
            <p:ph idx="1"/>
          </p:nvPr>
        </p:nvSpPr>
        <p:spPr>
          <a:xfrm>
            <a:off x="432000" y="1260389"/>
            <a:ext cx="11195708" cy="4838011"/>
          </a:xfrm>
        </p:spPr>
        <p:txBody>
          <a:bodyPr/>
          <a:lstStyle/>
          <a:p>
            <a:pPr>
              <a:buFont typeface="Arial" panose="020B0604020202020204" pitchFamily="34" charset="0"/>
              <a:buChar char="•"/>
            </a:pPr>
            <a:endParaRPr lang="da-DK" dirty="0">
              <a:solidFill>
                <a:schemeClr val="tx1">
                  <a:lumMod val="65000"/>
                  <a:lumOff val="35000"/>
                </a:schemeClr>
              </a:solidFill>
            </a:endParaRPr>
          </a:p>
          <a:p>
            <a:pPr>
              <a:buFont typeface="Arial" panose="020B0604020202020204" pitchFamily="34" charset="0"/>
              <a:buChar char="•"/>
            </a:pPr>
            <a:endParaRPr lang="da-DK" dirty="0">
              <a:solidFill>
                <a:schemeClr val="tx1">
                  <a:lumMod val="65000"/>
                  <a:lumOff val="35000"/>
                </a:schemeClr>
              </a:solidFill>
            </a:endParaRPr>
          </a:p>
          <a:p>
            <a:pPr>
              <a:buFont typeface="Arial" panose="020B0604020202020204" pitchFamily="34" charset="0"/>
              <a:buChar char="•"/>
            </a:pPr>
            <a:r>
              <a:rPr lang="da-DK" dirty="0">
                <a:solidFill>
                  <a:schemeClr val="tx1">
                    <a:lumMod val="65000"/>
                    <a:lumOff val="35000"/>
                  </a:schemeClr>
                </a:solidFill>
              </a:rPr>
              <a:t>Sørg for at læse mødepakken godt igennem, inden du planlægger at anvende den.. </a:t>
            </a:r>
          </a:p>
          <a:p>
            <a:pPr marL="0" indent="0">
              <a:buNone/>
            </a:pPr>
            <a:endParaRPr lang="da-DK" dirty="0">
              <a:solidFill>
                <a:schemeClr val="tx1">
                  <a:lumMod val="65000"/>
                  <a:lumOff val="35000"/>
                </a:schemeClr>
              </a:solidFill>
            </a:endParaRPr>
          </a:p>
          <a:p>
            <a:pPr>
              <a:buFont typeface="Arial" panose="020B0604020202020204" pitchFamily="34" charset="0"/>
              <a:buChar char="•"/>
            </a:pPr>
            <a:r>
              <a:rPr lang="da-DK" dirty="0">
                <a:solidFill>
                  <a:schemeClr val="tx1">
                    <a:lumMod val="65000"/>
                    <a:lumOff val="35000"/>
                  </a:schemeClr>
                </a:solidFill>
              </a:rPr>
              <a:t>Hvis du fornemmer, at der er nogen i medarbejdergruppen, der vil føle sig utrygge under dette møde, kan du overveje, om du skal nøjes med første øvelse. Du kan også fravælge en øvelse, hvis du synes den rammer skævt eller tilføje en anden, som du finder mere passende. </a:t>
            </a:r>
          </a:p>
          <a:p>
            <a:pPr>
              <a:buFont typeface="Arial" panose="020B0604020202020204" pitchFamily="34" charset="0"/>
              <a:buChar char="•"/>
            </a:pPr>
            <a:endParaRPr lang="da-DK" dirty="0">
              <a:solidFill>
                <a:schemeClr val="tx1">
                  <a:lumMod val="65000"/>
                  <a:lumOff val="35000"/>
                </a:schemeClr>
              </a:solidFill>
            </a:endParaRPr>
          </a:p>
          <a:p>
            <a:pPr>
              <a:buFont typeface="Arial" panose="020B0604020202020204" pitchFamily="34" charset="0"/>
              <a:buChar char="•"/>
            </a:pPr>
            <a:r>
              <a:rPr lang="da-DK" dirty="0">
                <a:solidFill>
                  <a:schemeClr val="tx1">
                    <a:lumMod val="65000"/>
                    <a:lumOff val="35000"/>
                  </a:schemeClr>
                </a:solidFill>
              </a:rPr>
              <a:t>Det er et vanskeligt møde at afholde, og du kan opleve, at der er udfordringer i medarbejdergruppen eller ved ledelsesstilen. Husk på, at det er positivt, at I kan tale om problemerne. Det er nemlig et tegn på psykologisk tryghed og åbner op for, at I kan gøre noget anderledes og hjælpes ad med at gøre situationer bedre. </a:t>
            </a:r>
          </a:p>
          <a:p>
            <a:pPr>
              <a:buFont typeface="Arial" panose="020B0604020202020204" pitchFamily="34" charset="0"/>
              <a:buChar char="•"/>
            </a:pPr>
            <a:endParaRPr lang="da-DK" dirty="0">
              <a:solidFill>
                <a:schemeClr val="tx1">
                  <a:lumMod val="65000"/>
                  <a:lumOff val="35000"/>
                </a:schemeClr>
              </a:solidFill>
            </a:endParaRPr>
          </a:p>
          <a:p>
            <a:pPr>
              <a:buFont typeface="Arial" panose="020B0604020202020204" pitchFamily="34" charset="0"/>
              <a:buChar char="•"/>
            </a:pPr>
            <a:r>
              <a:rPr lang="da-DK" dirty="0">
                <a:solidFill>
                  <a:schemeClr val="tx1">
                    <a:lumMod val="65000"/>
                    <a:lumOff val="35000"/>
                  </a:schemeClr>
                </a:solidFill>
              </a:rPr>
              <a:t>Når du afholder dette møde, er det vigtigt, at du kan tage imod kritiske kommentarer. Vi anbefaler, at du er nysgerrig på kritikken, frem for at forsvare eller forklare. Skulle der komme særligt negative erkendelser frem på mødet, vil vi anbefale, at du anerkender det sagte, siger tak for ærligheden og at I for nu parkere det uden for mødet. Skriv det ned, og vend tilbage med en strategi eller handlingsplan på et senere tidspunkt. Det er vigtigt, at du følger op.</a:t>
            </a:r>
          </a:p>
          <a:p>
            <a:pPr marL="0" indent="0">
              <a:buNone/>
            </a:pPr>
            <a:endParaRPr lang="da-DK" dirty="0">
              <a:solidFill>
                <a:schemeClr val="tx1">
                  <a:lumMod val="65000"/>
                  <a:lumOff val="35000"/>
                </a:schemeClr>
              </a:solidFill>
            </a:endParaRPr>
          </a:p>
          <a:p>
            <a:pPr marL="0" indent="0">
              <a:buNone/>
            </a:pPr>
            <a:endParaRPr lang="da-DK" dirty="0"/>
          </a:p>
          <a:p>
            <a:pPr>
              <a:buFont typeface="Arial" panose="020B0604020202020204" pitchFamily="34" charset="0"/>
              <a:buChar char="•"/>
            </a:pPr>
            <a:endParaRPr lang="da-DK" dirty="0"/>
          </a:p>
          <a:p>
            <a:endParaRPr lang="da-DK" dirty="0"/>
          </a:p>
        </p:txBody>
      </p:sp>
      <p:sp>
        <p:nvSpPr>
          <p:cNvPr id="3" name="Pladsholder til slidenummer 2">
            <a:extLst>
              <a:ext uri="{FF2B5EF4-FFF2-40B4-BE49-F238E27FC236}">
                <a16:creationId xmlns:a16="http://schemas.microsoft.com/office/drawing/2014/main" id="{2C243DDE-8F0B-4AB2-8DB0-AEABCF546391}"/>
              </a:ext>
            </a:extLst>
          </p:cNvPr>
          <p:cNvSpPr>
            <a:spLocks noGrp="1"/>
          </p:cNvSpPr>
          <p:nvPr>
            <p:ph type="sldNum" sz="quarter" idx="12"/>
          </p:nvPr>
        </p:nvSpPr>
        <p:spPr/>
        <p:txBody>
          <a:bodyPr/>
          <a:lstStyle/>
          <a:p>
            <a:r>
              <a:rPr lang="da-DK"/>
              <a:t>Side </a:t>
            </a:r>
            <a:fld id="{24C8C45C-947F-4981-8B3F-4F32E973C901}" type="slidenum">
              <a:rPr lang="da-DK" smtClean="0"/>
              <a:pPr/>
              <a:t>8</a:t>
            </a:fld>
            <a:endParaRPr lang="da-DK" dirty="0"/>
          </a:p>
        </p:txBody>
      </p:sp>
      <p:sp>
        <p:nvSpPr>
          <p:cNvPr id="4" name="Titel 3">
            <a:extLst>
              <a:ext uri="{FF2B5EF4-FFF2-40B4-BE49-F238E27FC236}">
                <a16:creationId xmlns:a16="http://schemas.microsoft.com/office/drawing/2014/main" id="{3E6BE838-E4CB-46F9-BD74-C572FFBD03A9}"/>
              </a:ext>
            </a:extLst>
          </p:cNvPr>
          <p:cNvSpPr>
            <a:spLocks noGrp="1"/>
          </p:cNvSpPr>
          <p:nvPr>
            <p:ph type="title"/>
          </p:nvPr>
        </p:nvSpPr>
        <p:spPr>
          <a:xfrm>
            <a:off x="432000" y="558830"/>
            <a:ext cx="8398800" cy="934890"/>
          </a:xfrm>
        </p:spPr>
        <p:txBody>
          <a:bodyPr/>
          <a:lstStyle/>
          <a:p>
            <a:r>
              <a:rPr lang="da-DK" dirty="0">
                <a:solidFill>
                  <a:schemeClr val="tx1">
                    <a:lumMod val="65000"/>
                    <a:lumOff val="35000"/>
                  </a:schemeClr>
                </a:solidFill>
                <a:latin typeface="+mn-lt"/>
                <a:ea typeface="+mn-ea"/>
                <a:cs typeface="+mn-cs"/>
              </a:rPr>
              <a:t>Gode greb til mødet - fortsat</a:t>
            </a:r>
          </a:p>
        </p:txBody>
      </p:sp>
      <p:sp>
        <p:nvSpPr>
          <p:cNvPr id="5" name="Rutediagram: Proces 4">
            <a:extLst>
              <a:ext uri="{FF2B5EF4-FFF2-40B4-BE49-F238E27FC236}">
                <a16:creationId xmlns:a16="http://schemas.microsoft.com/office/drawing/2014/main" id="{13921B40-E0D5-4D50-8C90-A13A440781DA}"/>
              </a:ext>
            </a:extLst>
          </p:cNvPr>
          <p:cNvSpPr/>
          <p:nvPr/>
        </p:nvSpPr>
        <p:spPr>
          <a:xfrm rot="5400000">
            <a:off x="6047764" y="-5941461"/>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utediagram: Proces 5">
            <a:extLst>
              <a:ext uri="{FF2B5EF4-FFF2-40B4-BE49-F238E27FC236}">
                <a16:creationId xmlns:a16="http://schemas.microsoft.com/office/drawing/2014/main" id="{92FDD0A0-C52B-40C7-9D2F-47251BC81B9C}"/>
              </a:ext>
            </a:extLst>
          </p:cNvPr>
          <p:cNvSpPr/>
          <p:nvPr/>
        </p:nvSpPr>
        <p:spPr>
          <a:xfrm>
            <a:off x="12082943" y="0"/>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011652E3-63CA-4142-9957-8B2A334FED53}"/>
              </a:ext>
            </a:extLst>
          </p:cNvPr>
          <p:cNvSpPr/>
          <p:nvPr/>
        </p:nvSpPr>
        <p:spPr>
          <a:xfrm rot="5400000">
            <a:off x="6047766" y="822823"/>
            <a:ext cx="96471" cy="11973885"/>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82CA5DFD-FA43-4CE8-8940-11487A302842}"/>
              </a:ext>
            </a:extLst>
          </p:cNvPr>
          <p:cNvSpPr/>
          <p:nvPr/>
        </p:nvSpPr>
        <p:spPr>
          <a:xfrm>
            <a:off x="0" y="1"/>
            <a:ext cx="109057" cy="6858000"/>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2811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52E93BA1-285F-489C-9B41-9CD80B411A47}"/>
              </a:ext>
            </a:extLst>
          </p:cNvPr>
          <p:cNvSpPr>
            <a:spLocks noGrp="1"/>
          </p:cNvSpPr>
          <p:nvPr>
            <p:ph type="pic" idx="15"/>
          </p:nvPr>
        </p:nvSpPr>
        <p:spPr>
          <a:xfrm>
            <a:off x="0" y="-304801"/>
            <a:ext cx="12189600" cy="6858000"/>
          </a:xfrm>
        </p:spPr>
      </p:sp>
      <p:sp>
        <p:nvSpPr>
          <p:cNvPr id="5" name="Titel 1">
            <a:extLst>
              <a:ext uri="{FF2B5EF4-FFF2-40B4-BE49-F238E27FC236}">
                <a16:creationId xmlns:a16="http://schemas.microsoft.com/office/drawing/2014/main" id="{B3876D94-F59B-47D8-9AC3-B9F5AB97603C}"/>
              </a:ext>
            </a:extLst>
          </p:cNvPr>
          <p:cNvSpPr>
            <a:spLocks noGrp="1"/>
          </p:cNvSpPr>
          <p:nvPr>
            <p:ph type="ctrTitle"/>
          </p:nvPr>
        </p:nvSpPr>
        <p:spPr/>
        <p:txBody>
          <a:bodyPr/>
          <a:lstStyle/>
          <a:p>
            <a:r>
              <a:rPr lang="da-DK" dirty="0"/>
              <a:t>Medarbejdertrivsel </a:t>
            </a:r>
            <a:br>
              <a:rPr lang="da-DK" dirty="0"/>
            </a:br>
            <a:br>
              <a:rPr lang="da-DK" dirty="0"/>
            </a:br>
            <a:r>
              <a:rPr lang="da-DK" sz="3200" dirty="0">
                <a:latin typeface="Raleway Light" panose="020B0403030101060003" pitchFamily="34" charset="0"/>
              </a:rPr>
              <a:t>Til os, der arbejder i ældreplejen</a:t>
            </a:r>
          </a:p>
        </p:txBody>
      </p:sp>
      <p:sp>
        <p:nvSpPr>
          <p:cNvPr id="6" name="Pladsholder til tekst 5">
            <a:extLst>
              <a:ext uri="{FF2B5EF4-FFF2-40B4-BE49-F238E27FC236}">
                <a16:creationId xmlns:a16="http://schemas.microsoft.com/office/drawing/2014/main" id="{57714F8B-B39E-4183-B485-B4AFD0375BB0}"/>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9BCCCB95-2DB8-4AB5-BB14-0CA431966278}"/>
              </a:ext>
            </a:extLst>
          </p:cNvPr>
          <p:cNvSpPr>
            <a:spLocks noGrp="1"/>
          </p:cNvSpPr>
          <p:nvPr>
            <p:ph type="body" sz="quarter" idx="17"/>
          </p:nvPr>
        </p:nvSpPr>
        <p:spPr/>
        <p:txBody>
          <a:bodyPr/>
          <a:lstStyle/>
          <a:p>
            <a:endParaRPr lang="da-DK" dirty="0"/>
          </a:p>
        </p:txBody>
      </p:sp>
    </p:spTree>
    <p:extLst>
      <p:ext uri="{BB962C8B-B14F-4D97-AF65-F5344CB8AC3E}">
        <p14:creationId xmlns:p14="http://schemas.microsoft.com/office/powerpoint/2010/main" val="211791411"/>
      </p:ext>
    </p:extLst>
  </p:cSld>
  <p:clrMapOvr>
    <a:masterClrMapping/>
  </p:clrMapOvr>
</p:sld>
</file>

<file path=ppt/theme/theme1.xml><?xml version="1.0" encoding="utf-8"?>
<a:theme xmlns:a="http://schemas.openxmlformats.org/drawingml/2006/main" name="Sundhedsstyrelsen PowerPoint skabelon">
  <a:themeElements>
    <a:clrScheme name="Sundhedsstyrelsen - Bourdeaux">
      <a:dk1>
        <a:sysClr val="windowText" lastClr="000000"/>
      </a:dk1>
      <a:lt1>
        <a:sysClr val="window" lastClr="FFFFFF"/>
      </a:lt1>
      <a:dk2>
        <a:srgbClr val="FFC9D5"/>
      </a:dk2>
      <a:lt2>
        <a:srgbClr val="5C2551"/>
      </a:lt2>
      <a:accent1>
        <a:srgbClr val="441B3C"/>
      </a:accent1>
      <a:accent2>
        <a:srgbClr val="FF7896"/>
      </a:accent2>
      <a:accent3>
        <a:srgbClr val="005C8D"/>
      </a:accent3>
      <a:accent4>
        <a:srgbClr val="BEE3FF"/>
      </a:accent4>
      <a:accent5>
        <a:srgbClr val="003F36"/>
      </a:accent5>
      <a:accent6>
        <a:srgbClr val="00D79B"/>
      </a:accent6>
      <a:hlink>
        <a:srgbClr val="FF7896"/>
      </a:hlink>
      <a:folHlink>
        <a:srgbClr val="5C2551"/>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2481</Words>
  <Application>Microsoft Office PowerPoint</Application>
  <PresentationFormat>Widescreen</PresentationFormat>
  <Paragraphs>282</Paragraphs>
  <Slides>18</Slides>
  <Notes>18</Notes>
  <HiddenSlides>8</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18</vt:i4>
      </vt:variant>
    </vt:vector>
  </HeadingPairs>
  <TitlesOfParts>
    <vt:vector size="25" baseType="lpstr">
      <vt:lpstr>Raleway</vt:lpstr>
      <vt:lpstr>Times New Roman</vt:lpstr>
      <vt:lpstr>Wingdings</vt:lpstr>
      <vt:lpstr>Raleway Light</vt:lpstr>
      <vt:lpstr>Raleway ExtraBold</vt:lpstr>
      <vt:lpstr>Arial</vt:lpstr>
      <vt:lpstr>Sundhedsstyrelsen PowerPoint skabelon</vt:lpstr>
      <vt:lpstr>PowerPoint-præsentation</vt:lpstr>
      <vt:lpstr>PowerPoint-præsentation</vt:lpstr>
      <vt:lpstr>Forberedelse til mødet om medarbejdertrivsel</vt:lpstr>
      <vt:lpstr>PowerPoint-præsentation</vt:lpstr>
      <vt:lpstr>Mulige markører på psykologisk tryghed   </vt:lpstr>
      <vt:lpstr>Har du brug for hjælp og råd kan du se mere her </vt:lpstr>
      <vt:lpstr>PowerPoint-præsentation</vt:lpstr>
      <vt:lpstr>Gode greb til mødet - fortsat</vt:lpstr>
      <vt:lpstr>Medarbejdertrivsel   Til os, der arbejder i ældreplejen</vt:lpstr>
      <vt:lpstr>Dagens emner</vt:lpstr>
      <vt:lpstr>Hvad får vi ud af at tale om medarbejdertrivsel?</vt:lpstr>
      <vt:lpstr>1) Introduktion til arbejdet med medarbejdertrivsel </vt:lpstr>
      <vt:lpstr>2) Tal om jeres trivsel</vt:lpstr>
      <vt:lpstr>Refleksionsøvelse </vt:lpstr>
      <vt:lpstr>Hvad giver dig trivsel?</vt:lpstr>
      <vt:lpstr>3. Psykologisk tryghed</vt:lpstr>
      <vt:lpstr>4. Hvad ønsker vi fremadrettet?</vt:lpstr>
      <vt:lpstr>Hvad tager du med fra mødet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2020-11-30T17:39:04Z</dcterms:created>
  <dcterms:modified xsi:type="dcterms:W3CDTF">2025-05-07T11:47:51Z</dcterms:modified>
</cp:coreProperties>
</file>