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60" r:id="rId2"/>
    <p:sldId id="362" r:id="rId3"/>
    <p:sldId id="363" r:id="rId4"/>
    <p:sldId id="381" r:id="rId5"/>
    <p:sldId id="366" r:id="rId6"/>
    <p:sldId id="376" r:id="rId7"/>
    <p:sldId id="377" r:id="rId8"/>
    <p:sldId id="367" r:id="rId9"/>
    <p:sldId id="368" r:id="rId10"/>
    <p:sldId id="378" r:id="rId11"/>
    <p:sldId id="379" r:id="rId12"/>
    <p:sldId id="371" r:id="rId13"/>
    <p:sldId id="370" r:id="rId14"/>
    <p:sldId id="380" r:id="rId15"/>
    <p:sldId id="259"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Raleway" pitchFamily="2" charset="0"/>
      <p:regular r:id="rId23"/>
      <p:bold r:id="rId24"/>
      <p:italic r:id="rId25"/>
      <p:boldItalic r:id="rId26"/>
    </p:embeddedFont>
    <p:embeddedFont>
      <p:font typeface="Raleway ExtraBold" pitchFamily="2"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 Rose Holm" initials="KRH" lastIdx="8" clrIdx="0">
    <p:extLst>
      <p:ext uri="{19B8F6BF-5375-455C-9EA6-DF929625EA0E}">
        <p15:presenceInfo xmlns:p15="http://schemas.microsoft.com/office/powerpoint/2012/main" userId="S::KROH@SST.DK::785c6861-1e10-430d-8b0b-6390a133697d" providerId="AD"/>
      </p:ext>
    </p:extLst>
  </p:cmAuthor>
  <p:cmAuthor id="2" name="Katrine Lund Kragbak" initials="KLK" lastIdx="4" clrIdx="1">
    <p:extLst>
      <p:ext uri="{19B8F6BF-5375-455C-9EA6-DF929625EA0E}">
        <p15:presenceInfo xmlns:p15="http://schemas.microsoft.com/office/powerpoint/2012/main" userId="S::kalk@sst.dk::209c1d03-efba-4d48-a9f7-a06fb9f9a5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8523" autoAdjust="0"/>
  </p:normalViewPr>
  <p:slideViewPr>
    <p:cSldViewPr snapToGrid="0" showGuides="1">
      <p:cViewPr varScale="1">
        <p:scale>
          <a:sx n="82" d="100"/>
          <a:sy n="82" d="100"/>
        </p:scale>
        <p:origin x="108" y="10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02/12/2025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02/12/2025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Forventet tid: </a:t>
            </a:r>
            <a:r>
              <a:rPr lang="da-DK" b="0" dirty="0"/>
              <a:t>30</a:t>
            </a:r>
            <a:r>
              <a:rPr lang="da-DK" dirty="0"/>
              <a:t> min.</a:t>
            </a:r>
          </a:p>
          <a:p>
            <a:endParaRPr lang="da-DK" dirty="0"/>
          </a:p>
          <a:p>
            <a:r>
              <a:rPr lang="da-DK" b="1" dirty="0"/>
              <a:t>Vil I arbejde videre med temaet?</a:t>
            </a:r>
          </a:p>
          <a:p>
            <a:r>
              <a:rPr lang="da-DK" sz="1200" b="0" i="0" kern="1200" dirty="0">
                <a:solidFill>
                  <a:schemeClr val="tx1"/>
                </a:solidFill>
                <a:effectLst/>
                <a:latin typeface="+mn-lt"/>
                <a:ea typeface="+mn-ea"/>
                <a:cs typeface="+mn-cs"/>
              </a:rPr>
              <a:t>Perspektivskifte er en konkret metode til at sætte sig i borgernes sted og forstå deres adfærd og behov. </a:t>
            </a:r>
            <a:endParaRPr lang="da-DK" dirty="0"/>
          </a:p>
          <a:p>
            <a:r>
              <a:rPr lang="da-DK" dirty="0"/>
              <a:t>På www.læringomværdighed.dk kan I sammen eller hver for sig tage e-læringskurset ‘Perspektivskifte’. Kurset tager 30 min.</a:t>
            </a:r>
          </a:p>
          <a:p>
            <a:r>
              <a:rPr lang="da-DK" dirty="0"/>
              <a:t>På https://www.sst.dk/da/Vaerdighed/Redskaber/2022/Perspektivskifte kan I finde refleksionskort om perspektivskifte.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11931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71548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9430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100641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2.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chemeClr val="accent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accent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Ikoner">
            <a:extLst>
              <a:ext uri="{FF2B5EF4-FFF2-40B4-BE49-F238E27FC236}">
                <a16:creationId xmlns:a16="http://schemas.microsoft.com/office/drawing/2014/main" id="{EE607CBF-8710-4E70-A3D0-E272942E79B2}"/>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 december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3" r:id="rId2"/>
    <p:sldLayoutId id="2147483737" r:id="rId3"/>
    <p:sldLayoutId id="2147483740" r:id="rId4"/>
    <p:sldLayoutId id="2147483721" r:id="rId5"/>
    <p:sldLayoutId id="2147483652" r:id="rId6"/>
    <p:sldLayoutId id="2147483729" r:id="rId7"/>
    <p:sldLayoutId id="2147483728" r:id="rId8"/>
    <p:sldLayoutId id="2147483742" r:id="rId9"/>
    <p:sldLayoutId id="2147483746" r:id="rId10"/>
    <p:sldLayoutId id="2147483732" r:id="rId11"/>
    <p:sldLayoutId id="2147483747" r:id="rId12"/>
    <p:sldLayoutId id="2147483733" r:id="rId13"/>
    <p:sldLayoutId id="2147483748" r:id="rId14"/>
    <p:sldLayoutId id="2147483736" r:id="rId15"/>
    <p:sldLayoutId id="2147483741" r:id="rId16"/>
    <p:sldLayoutId id="2147483735" r:id="rId17"/>
    <p:sldLayoutId id="2147483745" r:id="rId18"/>
    <p:sldLayoutId id="2147483722" r:id="rId19"/>
    <p:sldLayoutId id="2147483654" r:id="rId20"/>
    <p:sldLayoutId id="2147483655" r:id="rId21"/>
    <p:sldLayoutId id="2147483670" r:id="rId22"/>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p:txBody>
          <a:bodyPr/>
          <a:lstStyle/>
          <a:p>
            <a:r>
              <a:rPr lang="da-DK" dirty="0"/>
              <a:t>Borgerrejse om helhedspleje</a:t>
            </a:r>
            <a:br>
              <a:rPr lang="da-DK" dirty="0"/>
            </a:br>
            <a:r>
              <a:rPr lang="da-DK" dirty="0"/>
              <a:t>- i eget hjem på plejehjem</a:t>
            </a:r>
          </a:p>
        </p:txBody>
      </p:sp>
    </p:spTree>
    <p:extLst>
      <p:ext uri="{BB962C8B-B14F-4D97-AF65-F5344CB8AC3E}">
        <p14:creationId xmlns:p14="http://schemas.microsoft.com/office/powerpoint/2010/main" val="187320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23481F0-174E-460F-8577-B1F8916CA4FD}"/>
              </a:ext>
            </a:extLst>
          </p:cNvPr>
          <p:cNvSpPr>
            <a:spLocks noGrp="1"/>
          </p:cNvSpPr>
          <p:nvPr>
            <p:ph idx="1"/>
          </p:nvPr>
        </p:nvSpPr>
        <p:spPr>
          <a:xfrm>
            <a:off x="432000" y="1900800"/>
            <a:ext cx="5285406" cy="3701103"/>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opdager vi, hvis en borgers adfærd ændrer sig – og hvad gør vi, når noget virker anderledes end normalt?</a:t>
            </a:r>
          </a:p>
          <a:p>
            <a:pPr marL="0" indent="0">
              <a:buNone/>
            </a:pPr>
            <a:endParaRPr lang="da-DK" i="1" dirty="0"/>
          </a:p>
          <a:p>
            <a:pPr>
              <a:buFontTx/>
              <a:buChar char="-"/>
            </a:pPr>
            <a:r>
              <a:rPr lang="da-DK" i="1" dirty="0"/>
              <a:t>Hvem drøfter vi vores bekymring med, når en borger ikke reagerer, handler eller kommunikerer, som de plejer – og hvordan sikrer vi, at relevante kolleger bliver inddraget?</a:t>
            </a:r>
          </a:p>
          <a:p>
            <a:pPr>
              <a:buFontTx/>
              <a:buChar char="-"/>
            </a:pPr>
            <a:endParaRPr lang="da-DK" i="1" dirty="0"/>
          </a:p>
          <a:p>
            <a:pPr>
              <a:buFontTx/>
              <a:buChar char="-"/>
            </a:pPr>
            <a:r>
              <a:rPr lang="da-DK" i="1" dirty="0"/>
              <a:t>Hvad kan vi iværksætte, hvis en borger pludselig får et dårligere funktionsniveau både fysisk, psykisk eller socialt?</a:t>
            </a:r>
          </a:p>
          <a:p>
            <a:pPr>
              <a:buFontTx/>
              <a:buChar char="-"/>
            </a:pPr>
            <a:endParaRPr lang="da-DK" i="1" dirty="0"/>
          </a:p>
          <a:p>
            <a:pPr>
              <a:buFontTx/>
              <a:buChar char="-"/>
            </a:pPr>
            <a:r>
              <a:rPr lang="da-DK" i="1" dirty="0"/>
              <a:t> hvordan taler vi med borgeren om de ændringer vi oplever?</a:t>
            </a:r>
          </a:p>
          <a:p>
            <a:pPr>
              <a:buFontTx/>
              <a:buChar char="-"/>
            </a:pPr>
            <a:endParaRPr lang="da-DK" i="1" dirty="0"/>
          </a:p>
          <a:p>
            <a:pPr marL="0" indent="0">
              <a:buNone/>
            </a:pPr>
            <a:endParaRPr lang="da-DK" dirty="0"/>
          </a:p>
        </p:txBody>
      </p:sp>
      <p:sp>
        <p:nvSpPr>
          <p:cNvPr id="5" name="Pladsholder til slidenummer 4">
            <a:extLst>
              <a:ext uri="{FF2B5EF4-FFF2-40B4-BE49-F238E27FC236}">
                <a16:creationId xmlns:a16="http://schemas.microsoft.com/office/drawing/2014/main" id="{B40D8DB4-8148-4E24-82B6-915E9F03855F}"/>
              </a:ext>
            </a:extLst>
          </p:cNvPr>
          <p:cNvSpPr>
            <a:spLocks noGrp="1"/>
          </p:cNvSpPr>
          <p:nvPr>
            <p:ph type="sldNum" sz="quarter" idx="12"/>
          </p:nvPr>
        </p:nvSpPr>
        <p:spPr/>
        <p:txBody>
          <a:bodyPr/>
          <a:lstStyle/>
          <a:p>
            <a:r>
              <a:rPr lang="da-DK"/>
              <a:t>Side </a:t>
            </a:r>
            <a:fld id="{24C8C45C-947F-4981-8B3F-4F32E973C901}" type="slidenum">
              <a:rPr lang="da-DK" smtClean="0"/>
              <a:pPr/>
              <a:t>10</a:t>
            </a:fld>
            <a:endParaRPr lang="da-DK" dirty="0"/>
          </a:p>
        </p:txBody>
      </p:sp>
      <p:sp>
        <p:nvSpPr>
          <p:cNvPr id="2" name="Titel 1">
            <a:extLst>
              <a:ext uri="{FF2B5EF4-FFF2-40B4-BE49-F238E27FC236}">
                <a16:creationId xmlns:a16="http://schemas.microsoft.com/office/drawing/2014/main" id="{CDE7EBD3-FEA5-4B8B-82DA-395C337C70B5}"/>
              </a:ext>
            </a:extLst>
          </p:cNvPr>
          <p:cNvSpPr>
            <a:spLocks noGrp="1"/>
          </p:cNvSpPr>
          <p:nvPr>
            <p:ph type="title"/>
          </p:nvPr>
        </p:nvSpPr>
        <p:spPr/>
        <p:txBody>
          <a:bodyPr/>
          <a:lstStyle/>
          <a:p>
            <a:r>
              <a:rPr lang="da-DK" dirty="0"/>
              <a:t>Ændrede behov</a:t>
            </a:r>
          </a:p>
        </p:txBody>
      </p:sp>
      <p:pic>
        <p:nvPicPr>
          <p:cNvPr id="12" name="Billede 11">
            <a:extLst>
              <a:ext uri="{FF2B5EF4-FFF2-40B4-BE49-F238E27FC236}">
                <a16:creationId xmlns:a16="http://schemas.microsoft.com/office/drawing/2014/main" id="{318DF445-5CFD-4408-8436-E3C63BCFB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45" y="1100415"/>
            <a:ext cx="5698256" cy="4215638"/>
          </a:xfrm>
          <a:prstGeom prst="rect">
            <a:avLst/>
          </a:prstGeom>
        </p:spPr>
      </p:pic>
    </p:spTree>
    <p:extLst>
      <p:ext uri="{BB962C8B-B14F-4D97-AF65-F5344CB8AC3E}">
        <p14:creationId xmlns:p14="http://schemas.microsoft.com/office/powerpoint/2010/main" val="188631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B01770D-8C4A-4547-AD45-5538A2A6BA9E}"/>
              </a:ext>
            </a:extLst>
          </p:cNvPr>
          <p:cNvSpPr>
            <a:spLocks noGrp="1"/>
          </p:cNvSpPr>
          <p:nvPr>
            <p:ph idx="1"/>
          </p:nvPr>
        </p:nvSpPr>
        <p:spPr>
          <a:xfrm>
            <a:off x="432000" y="1900800"/>
            <a:ext cx="5506787" cy="3951360"/>
          </a:xfrm>
        </p:spPr>
        <p:txBody>
          <a:bodyPr/>
          <a:lstStyle/>
          <a:p>
            <a:pPr marL="0" indent="0">
              <a:buNone/>
            </a:pPr>
            <a:r>
              <a:rPr lang="da-DK" dirty="0"/>
              <a:t>Ud fra denne illustration kan I tale om: </a:t>
            </a:r>
          </a:p>
          <a:p>
            <a:pPr marL="0" indent="0">
              <a:buNone/>
            </a:pPr>
            <a:endParaRPr lang="da-DK" dirty="0"/>
          </a:p>
          <a:p>
            <a:r>
              <a:rPr lang="da-DK" i="1" dirty="0"/>
              <a:t>Hvornår og på hvilken måde bør vi inddrage de pårørende, når en borgers adfærd eller behov ændrer sig?</a:t>
            </a:r>
          </a:p>
          <a:p>
            <a:endParaRPr lang="da-DK" i="1" dirty="0"/>
          </a:p>
          <a:p>
            <a:r>
              <a:rPr lang="da-DK" i="1" dirty="0"/>
              <a:t>Hvilken viden kan de pårørende bidrage med, der kan hjælpe os til bedre at forstå borgerens situation, vaner, reaktioner eller præferencer? </a:t>
            </a:r>
          </a:p>
          <a:p>
            <a:endParaRPr lang="da-DK" i="1" dirty="0"/>
          </a:p>
          <a:p>
            <a:r>
              <a:rPr lang="da-DK" i="1" dirty="0"/>
              <a:t>Hvordan bruger vi pårørendes viden til at tilpasse vores tilgang?</a:t>
            </a:r>
          </a:p>
          <a:p>
            <a:pPr marL="0" indent="0">
              <a:buNone/>
            </a:pPr>
            <a:endParaRPr lang="da-DK" i="1" dirty="0"/>
          </a:p>
          <a:p>
            <a:r>
              <a:rPr lang="da-DK" i="1" dirty="0"/>
              <a:t>Hvem har ansvaret for at kontakte de pårørende?</a:t>
            </a:r>
          </a:p>
        </p:txBody>
      </p:sp>
      <p:sp>
        <p:nvSpPr>
          <p:cNvPr id="5" name="Pladsholder til slidenummer 4">
            <a:extLst>
              <a:ext uri="{FF2B5EF4-FFF2-40B4-BE49-F238E27FC236}">
                <a16:creationId xmlns:a16="http://schemas.microsoft.com/office/drawing/2014/main" id="{EF187D83-578A-40E1-A618-A29C836D1BF7}"/>
              </a:ext>
            </a:extLst>
          </p:cNvPr>
          <p:cNvSpPr>
            <a:spLocks noGrp="1"/>
          </p:cNvSpPr>
          <p:nvPr>
            <p:ph type="sldNum" sz="quarter" idx="12"/>
          </p:nvPr>
        </p:nvSpPr>
        <p:spPr/>
        <p:txBody>
          <a:bodyPr/>
          <a:lstStyle/>
          <a:p>
            <a:r>
              <a:rPr lang="da-DK"/>
              <a:t>Side </a:t>
            </a:r>
            <a:fld id="{24C8C45C-947F-4981-8B3F-4F32E973C901}" type="slidenum">
              <a:rPr lang="da-DK" smtClean="0"/>
              <a:pPr/>
              <a:t>11</a:t>
            </a:fld>
            <a:endParaRPr lang="da-DK" dirty="0"/>
          </a:p>
        </p:txBody>
      </p:sp>
      <p:sp>
        <p:nvSpPr>
          <p:cNvPr id="2" name="Titel 1">
            <a:extLst>
              <a:ext uri="{FF2B5EF4-FFF2-40B4-BE49-F238E27FC236}">
                <a16:creationId xmlns:a16="http://schemas.microsoft.com/office/drawing/2014/main" id="{E5071E34-B3F9-4C0E-9595-70D981A9E57B}"/>
              </a:ext>
            </a:extLst>
          </p:cNvPr>
          <p:cNvSpPr>
            <a:spLocks noGrp="1"/>
          </p:cNvSpPr>
          <p:nvPr>
            <p:ph type="title"/>
          </p:nvPr>
        </p:nvSpPr>
        <p:spPr/>
        <p:txBody>
          <a:bodyPr/>
          <a:lstStyle/>
          <a:p>
            <a:r>
              <a:rPr lang="da-DK" dirty="0"/>
              <a:t>Inddragelse af pårørende</a:t>
            </a:r>
          </a:p>
        </p:txBody>
      </p:sp>
      <p:pic>
        <p:nvPicPr>
          <p:cNvPr id="9" name="Billede 8">
            <a:extLst>
              <a:ext uri="{FF2B5EF4-FFF2-40B4-BE49-F238E27FC236}">
                <a16:creationId xmlns:a16="http://schemas.microsoft.com/office/drawing/2014/main" id="{D073C468-E6C6-4C62-AC09-2FA40ABDF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552" y="1496446"/>
            <a:ext cx="5224446" cy="3865107"/>
          </a:xfrm>
          <a:prstGeom prst="rect">
            <a:avLst/>
          </a:prstGeom>
        </p:spPr>
      </p:pic>
    </p:spTree>
    <p:extLst>
      <p:ext uri="{BB962C8B-B14F-4D97-AF65-F5344CB8AC3E}">
        <p14:creationId xmlns:p14="http://schemas.microsoft.com/office/powerpoint/2010/main" val="412850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9D0E695-3F85-4246-95C5-054973C68449}"/>
              </a:ext>
            </a:extLst>
          </p:cNvPr>
          <p:cNvSpPr>
            <a:spLocks noGrp="1"/>
          </p:cNvSpPr>
          <p:nvPr>
            <p:ph idx="1"/>
          </p:nvPr>
        </p:nvSpPr>
        <p:spPr>
          <a:xfrm>
            <a:off x="432000" y="1900800"/>
            <a:ext cx="5834046" cy="4182366"/>
          </a:xfrm>
        </p:spPr>
        <p:txBody>
          <a:bodyPr/>
          <a:lstStyle/>
          <a:p>
            <a:pPr marL="0" indent="0">
              <a:buNone/>
            </a:pPr>
            <a:r>
              <a:rPr lang="da-DK" dirty="0"/>
              <a:t>Ud fra denne illustration kan I tale om: </a:t>
            </a:r>
          </a:p>
          <a:p>
            <a:pPr marL="0" indent="0">
              <a:buNone/>
            </a:pPr>
            <a:endParaRPr lang="da-DK" dirty="0"/>
          </a:p>
          <a:p>
            <a:r>
              <a:rPr lang="da-DK" i="1" dirty="0"/>
              <a:t>Hvem skal være med, når vi holder møder om en borgers forløb?</a:t>
            </a:r>
          </a:p>
          <a:p>
            <a:pPr marL="0" indent="0">
              <a:buNone/>
            </a:pPr>
            <a:endParaRPr lang="da-DK" i="1" dirty="0"/>
          </a:p>
          <a:p>
            <a:r>
              <a:rPr lang="da-DK" i="1" dirty="0"/>
              <a:t>Hvad får vi ud af at mødes på tværs af faggrupper?</a:t>
            </a:r>
          </a:p>
          <a:p>
            <a:pPr marL="0" indent="0">
              <a:buNone/>
            </a:pPr>
            <a:endParaRPr lang="da-DK" i="1" dirty="0"/>
          </a:p>
          <a:p>
            <a:r>
              <a:rPr lang="da-DK" i="1" dirty="0"/>
              <a:t>Hvad taler vi om på de tværfaglige møder?</a:t>
            </a:r>
          </a:p>
          <a:p>
            <a:pPr marL="0" indent="0">
              <a:buNone/>
            </a:pPr>
            <a:endParaRPr lang="da-DK" i="1" dirty="0"/>
          </a:p>
          <a:p>
            <a:r>
              <a:rPr lang="da-DK" i="1" dirty="0"/>
              <a:t>Hvordan sikrer vi, at borgernes ønsker og behov altid bliver hørt?</a:t>
            </a:r>
          </a:p>
          <a:p>
            <a:endParaRPr lang="da-DK" i="1" dirty="0"/>
          </a:p>
          <a:p>
            <a:r>
              <a:rPr lang="da-DK" i="1" dirty="0"/>
              <a:t>Hvordan sikre vi at alle relevante faggrupper inddrages?</a:t>
            </a:r>
          </a:p>
          <a:p>
            <a:endParaRPr lang="da-DK" i="1" dirty="0"/>
          </a:p>
          <a:p>
            <a:r>
              <a:rPr lang="da-DK" i="1" dirty="0"/>
              <a:t>Hvordan samler vi op på de handlinger vi vil sætte i gang, og hvordan følger vi op? </a:t>
            </a:r>
          </a:p>
          <a:p>
            <a:endParaRPr lang="da-DK" dirty="0"/>
          </a:p>
        </p:txBody>
      </p:sp>
      <p:sp>
        <p:nvSpPr>
          <p:cNvPr id="5" name="Pladsholder til slidenummer 4">
            <a:extLst>
              <a:ext uri="{FF2B5EF4-FFF2-40B4-BE49-F238E27FC236}">
                <a16:creationId xmlns:a16="http://schemas.microsoft.com/office/drawing/2014/main" id="{0B64E60E-2427-460F-A474-D78EDA30D5BD}"/>
              </a:ext>
            </a:extLst>
          </p:cNvPr>
          <p:cNvSpPr>
            <a:spLocks noGrp="1"/>
          </p:cNvSpPr>
          <p:nvPr>
            <p:ph type="sldNum" sz="quarter" idx="12"/>
          </p:nvPr>
        </p:nvSpPr>
        <p:spPr/>
        <p:txBody>
          <a:bodyPr/>
          <a:lstStyle/>
          <a:p>
            <a:r>
              <a:rPr lang="da-DK"/>
              <a:t>Side </a:t>
            </a:r>
            <a:fld id="{24C8C45C-947F-4981-8B3F-4F32E973C901}" type="slidenum">
              <a:rPr lang="da-DK" smtClean="0"/>
              <a:pPr/>
              <a:t>12</a:t>
            </a:fld>
            <a:endParaRPr lang="da-DK" dirty="0"/>
          </a:p>
        </p:txBody>
      </p:sp>
      <p:sp>
        <p:nvSpPr>
          <p:cNvPr id="2" name="Titel 1">
            <a:extLst>
              <a:ext uri="{FF2B5EF4-FFF2-40B4-BE49-F238E27FC236}">
                <a16:creationId xmlns:a16="http://schemas.microsoft.com/office/drawing/2014/main" id="{204F0F46-A919-419C-8CB6-2AA9967D24B8}"/>
              </a:ext>
            </a:extLst>
          </p:cNvPr>
          <p:cNvSpPr>
            <a:spLocks noGrp="1"/>
          </p:cNvSpPr>
          <p:nvPr>
            <p:ph type="title"/>
          </p:nvPr>
        </p:nvSpPr>
        <p:spPr/>
        <p:txBody>
          <a:bodyPr/>
          <a:lstStyle/>
          <a:p>
            <a:r>
              <a:rPr lang="da-DK" dirty="0"/>
              <a:t>Tværfaglig drøftelse</a:t>
            </a:r>
          </a:p>
        </p:txBody>
      </p:sp>
      <p:pic>
        <p:nvPicPr>
          <p:cNvPr id="10" name="Billede 9">
            <a:extLst>
              <a:ext uri="{FF2B5EF4-FFF2-40B4-BE49-F238E27FC236}">
                <a16:creationId xmlns:a16="http://schemas.microsoft.com/office/drawing/2014/main" id="{D7A34971-0C0D-42F0-9CA0-D98EC0375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047" y="1360297"/>
            <a:ext cx="5487331" cy="3481210"/>
          </a:xfrm>
          <a:prstGeom prst="rect">
            <a:avLst/>
          </a:prstGeom>
        </p:spPr>
      </p:pic>
    </p:spTree>
    <p:extLst>
      <p:ext uri="{BB962C8B-B14F-4D97-AF65-F5344CB8AC3E}">
        <p14:creationId xmlns:p14="http://schemas.microsoft.com/office/powerpoint/2010/main" val="122783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7F3548-09A3-4E91-B737-7FD70A9ABBE4}"/>
              </a:ext>
            </a:extLst>
          </p:cNvPr>
          <p:cNvSpPr>
            <a:spLocks noGrp="1"/>
          </p:cNvSpPr>
          <p:nvPr>
            <p:ph idx="1"/>
          </p:nvPr>
        </p:nvSpPr>
        <p:spPr>
          <a:xfrm>
            <a:off x="432000" y="1900799"/>
            <a:ext cx="5420160" cy="4230493"/>
          </a:xfrm>
        </p:spPr>
        <p:txBody>
          <a:bodyPr/>
          <a:lstStyle/>
          <a:p>
            <a:pPr marL="0" indent="0">
              <a:lnSpc>
                <a:spcPct val="107000"/>
              </a:lnSpc>
              <a:spcAft>
                <a:spcPts val="800"/>
              </a:spcAft>
              <a:buNone/>
            </a:pPr>
            <a:r>
              <a:rPr lang="da-DK" dirty="0"/>
              <a:t>Ud fra denne illustration kan I tale om: </a:t>
            </a:r>
          </a:p>
          <a:p>
            <a:pPr marL="0" indent="0">
              <a:lnSpc>
                <a:spcPct val="107000"/>
              </a:lnSpc>
              <a:spcAft>
                <a:spcPts val="800"/>
              </a:spcAft>
              <a:buNone/>
            </a:pPr>
            <a:endParaRPr lang="da-DK" dirty="0">
              <a:ea typeface="Calibri" panose="020F0502020204030204" pitchFamily="34" charset="0"/>
              <a:cs typeface="Times New Roman" panose="02020603050405020304" pitchFamily="18" charset="0"/>
            </a:endParaRPr>
          </a:p>
          <a:p>
            <a:pPr>
              <a:lnSpc>
                <a:spcPct val="107000"/>
              </a:lnSpc>
              <a:spcAft>
                <a:spcPts val="800"/>
              </a:spcAft>
            </a:pPr>
            <a:r>
              <a:rPr lang="da-DK" i="1" dirty="0">
                <a:ea typeface="Calibri" panose="020F0502020204030204" pitchFamily="34" charset="0"/>
                <a:cs typeface="Times New Roman" panose="02020603050405020304" pitchFamily="18" charset="0"/>
              </a:rPr>
              <a:t>Hvordan understøtter vi borgerens selvbestemmelse, også når behovene ændrer sig, eller når borgeren har svært ved at give udtryk for sine ønsker?</a:t>
            </a:r>
          </a:p>
          <a:p>
            <a:pPr>
              <a:lnSpc>
                <a:spcPct val="107000"/>
              </a:lnSpc>
              <a:spcAft>
                <a:spcPts val="800"/>
              </a:spcAft>
            </a:pPr>
            <a:r>
              <a:rPr lang="da-DK" i="1" dirty="0">
                <a:ea typeface="Calibri" panose="020F0502020204030204" pitchFamily="34" charset="0"/>
                <a:cs typeface="Times New Roman" panose="02020603050405020304" pitchFamily="18" charset="0"/>
              </a:rPr>
              <a:t>Hvordan inddrages borgeren aktivt i forhold til ønsker og behov?</a:t>
            </a:r>
          </a:p>
          <a:p>
            <a:pPr>
              <a:lnSpc>
                <a:spcPct val="107000"/>
              </a:lnSpc>
              <a:spcAft>
                <a:spcPts val="800"/>
              </a:spcAft>
            </a:pPr>
            <a:r>
              <a:rPr lang="da-DK" i="1" dirty="0">
                <a:effectLst/>
                <a:ea typeface="Calibri" panose="020F0502020204030204" pitchFamily="34" charset="0"/>
                <a:cs typeface="Times New Roman" panose="02020603050405020304" pitchFamily="18" charset="0"/>
              </a:rPr>
              <a:t>Hvilke metoder kan vi anvende for at blive klogere på borgerens ønsker og behov?</a:t>
            </a:r>
          </a:p>
          <a:p>
            <a:pPr>
              <a:lnSpc>
                <a:spcPct val="107000"/>
              </a:lnSpc>
              <a:spcAft>
                <a:spcPts val="800"/>
              </a:spcAft>
            </a:pPr>
            <a:endParaRPr lang="da-DK" i="1" dirty="0">
              <a:effectLst/>
              <a:ea typeface="Calibri" panose="020F0502020204030204" pitchFamily="34" charset="0"/>
              <a:cs typeface="Times New Roman" panose="02020603050405020304" pitchFamily="18" charset="0"/>
            </a:endParaRPr>
          </a:p>
          <a:p>
            <a:endParaRPr lang="da-DK" dirty="0"/>
          </a:p>
        </p:txBody>
      </p:sp>
      <p:sp>
        <p:nvSpPr>
          <p:cNvPr id="5" name="Pladsholder til slidenummer 4">
            <a:extLst>
              <a:ext uri="{FF2B5EF4-FFF2-40B4-BE49-F238E27FC236}">
                <a16:creationId xmlns:a16="http://schemas.microsoft.com/office/drawing/2014/main" id="{62092C54-7BC6-4C2F-A2B8-D7378D1DF15F}"/>
              </a:ext>
            </a:extLst>
          </p:cNvPr>
          <p:cNvSpPr>
            <a:spLocks noGrp="1"/>
          </p:cNvSpPr>
          <p:nvPr>
            <p:ph type="sldNum" sz="quarter" idx="12"/>
          </p:nvPr>
        </p:nvSpPr>
        <p:spPr/>
        <p:txBody>
          <a:bodyPr/>
          <a:lstStyle/>
          <a:p>
            <a:r>
              <a:rPr lang="da-DK"/>
              <a:t>Side </a:t>
            </a:r>
            <a:fld id="{24C8C45C-947F-4981-8B3F-4F32E973C901}" type="slidenum">
              <a:rPr lang="da-DK" smtClean="0"/>
              <a:pPr/>
              <a:t>13</a:t>
            </a:fld>
            <a:endParaRPr lang="da-DK" dirty="0"/>
          </a:p>
        </p:txBody>
      </p:sp>
      <p:sp>
        <p:nvSpPr>
          <p:cNvPr id="2" name="Titel 1">
            <a:extLst>
              <a:ext uri="{FF2B5EF4-FFF2-40B4-BE49-F238E27FC236}">
                <a16:creationId xmlns:a16="http://schemas.microsoft.com/office/drawing/2014/main" id="{404DE86E-7F16-4313-97CF-F36A519F0A38}"/>
              </a:ext>
            </a:extLst>
          </p:cNvPr>
          <p:cNvSpPr>
            <a:spLocks noGrp="1"/>
          </p:cNvSpPr>
          <p:nvPr>
            <p:ph type="title"/>
          </p:nvPr>
        </p:nvSpPr>
        <p:spPr/>
        <p:txBody>
          <a:bodyPr/>
          <a:lstStyle/>
          <a:p>
            <a:r>
              <a:rPr lang="da-DK" dirty="0"/>
              <a:t>Dialog om ændrede behov</a:t>
            </a:r>
          </a:p>
        </p:txBody>
      </p:sp>
      <p:pic>
        <p:nvPicPr>
          <p:cNvPr id="10" name="Billede 9">
            <a:extLst>
              <a:ext uri="{FF2B5EF4-FFF2-40B4-BE49-F238E27FC236}">
                <a16:creationId xmlns:a16="http://schemas.microsoft.com/office/drawing/2014/main" id="{0EC30B79-A7B2-4866-B263-32BC5D65D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651" y="890337"/>
            <a:ext cx="6056349" cy="4480559"/>
          </a:xfrm>
          <a:prstGeom prst="rect">
            <a:avLst/>
          </a:prstGeom>
        </p:spPr>
      </p:pic>
    </p:spTree>
    <p:extLst>
      <p:ext uri="{BB962C8B-B14F-4D97-AF65-F5344CB8AC3E}">
        <p14:creationId xmlns:p14="http://schemas.microsoft.com/office/powerpoint/2010/main" val="11375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0AB97B5-7CCC-43A0-9488-116A04416A4D}"/>
              </a:ext>
            </a:extLst>
          </p:cNvPr>
          <p:cNvSpPr>
            <a:spLocks noGrp="1"/>
          </p:cNvSpPr>
          <p:nvPr>
            <p:ph idx="1"/>
          </p:nvPr>
        </p:nvSpPr>
        <p:spPr>
          <a:xfrm>
            <a:off x="432000" y="1900800"/>
            <a:ext cx="5795545" cy="4124615"/>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afdækker vi, om borgeren ønsker, at pårørende inddrages – og i hvilket omfang?</a:t>
            </a:r>
          </a:p>
          <a:p>
            <a:pPr marL="0" indent="0">
              <a:buNone/>
            </a:pPr>
            <a:endParaRPr lang="da-DK" i="1" dirty="0"/>
          </a:p>
          <a:p>
            <a:pPr>
              <a:buFontTx/>
              <a:buChar char="-"/>
            </a:pPr>
            <a:r>
              <a:rPr lang="da-DK" i="1" dirty="0">
                <a:effectLst/>
                <a:ea typeface="Calibri" panose="020F0502020204030204" pitchFamily="34" charset="0"/>
                <a:cs typeface="Times New Roman" panose="02020603050405020304" pitchFamily="18" charset="0"/>
              </a:rPr>
              <a:t>Hvem bør følge op og være i dialog med pårørende i en borgers forløb?</a:t>
            </a:r>
          </a:p>
          <a:p>
            <a:pPr marL="0" indent="0">
              <a:lnSpc>
                <a:spcPct val="107000"/>
              </a:lnSpc>
              <a:spcAft>
                <a:spcPts val="800"/>
              </a:spcAft>
              <a:buNone/>
            </a:pPr>
            <a:endParaRPr lang="da-DK" i="1" dirty="0">
              <a:effectLst/>
              <a:ea typeface="Calibri" panose="020F0502020204030204" pitchFamily="34" charset="0"/>
              <a:cs typeface="Times New Roman" panose="02020603050405020304" pitchFamily="18" charset="0"/>
            </a:endParaRPr>
          </a:p>
          <a:p>
            <a:pPr>
              <a:lnSpc>
                <a:spcPct val="107000"/>
              </a:lnSpc>
              <a:spcAft>
                <a:spcPts val="800"/>
              </a:spcAft>
              <a:buFontTx/>
              <a:buChar char="-"/>
            </a:pPr>
            <a:r>
              <a:rPr lang="da-DK" i="1" dirty="0"/>
              <a:t>Hvad gør vi, hvis pårørende har en anden forståelse af borgerens behov end borgeren selv?</a:t>
            </a:r>
          </a:p>
          <a:p>
            <a:pPr marL="0" indent="0">
              <a:lnSpc>
                <a:spcPct val="107000"/>
              </a:lnSpc>
              <a:spcAft>
                <a:spcPts val="800"/>
              </a:spcAft>
              <a:buNone/>
            </a:pPr>
            <a:endParaRPr lang="da-DK" i="1" dirty="0"/>
          </a:p>
          <a:p>
            <a:pPr>
              <a:lnSpc>
                <a:spcPct val="107000"/>
              </a:lnSpc>
              <a:spcAft>
                <a:spcPts val="800"/>
              </a:spcAft>
              <a:buFontTx/>
              <a:buChar char="-"/>
            </a:pPr>
            <a:r>
              <a:rPr lang="da-DK" i="1" dirty="0"/>
              <a:t>Hvilke kommunikationsformer (telefon, mail, SMS, møder) fungerer bedst for den enkelte borgers pårørende?</a:t>
            </a:r>
            <a:endParaRPr lang="da-DK" i="1" dirty="0">
              <a:ea typeface="Calibri" panose="020F0502020204030204" pitchFamily="34" charset="0"/>
              <a:cs typeface="Times New Roman" panose="02020603050405020304" pitchFamily="18" charset="0"/>
            </a:endParaRPr>
          </a:p>
          <a:p>
            <a:pPr marL="0" indent="0">
              <a:buNone/>
            </a:pPr>
            <a:endParaRPr lang="da-DK" dirty="0"/>
          </a:p>
        </p:txBody>
      </p:sp>
      <p:sp>
        <p:nvSpPr>
          <p:cNvPr id="5" name="Pladsholder til slidenummer 4">
            <a:extLst>
              <a:ext uri="{FF2B5EF4-FFF2-40B4-BE49-F238E27FC236}">
                <a16:creationId xmlns:a16="http://schemas.microsoft.com/office/drawing/2014/main" id="{09FDC7CD-B45F-4A44-89A8-7C38457D1AE4}"/>
              </a:ext>
            </a:extLst>
          </p:cNvPr>
          <p:cNvSpPr>
            <a:spLocks noGrp="1"/>
          </p:cNvSpPr>
          <p:nvPr>
            <p:ph type="sldNum" sz="quarter" idx="12"/>
          </p:nvPr>
        </p:nvSpPr>
        <p:spPr/>
        <p:txBody>
          <a:bodyPr/>
          <a:lstStyle/>
          <a:p>
            <a:r>
              <a:rPr lang="da-DK"/>
              <a:t>Side </a:t>
            </a:r>
            <a:fld id="{24C8C45C-947F-4981-8B3F-4F32E973C901}" type="slidenum">
              <a:rPr lang="da-DK" smtClean="0"/>
              <a:pPr/>
              <a:t>14</a:t>
            </a:fld>
            <a:endParaRPr lang="da-DK" dirty="0"/>
          </a:p>
        </p:txBody>
      </p:sp>
      <p:sp>
        <p:nvSpPr>
          <p:cNvPr id="2" name="Titel 1">
            <a:extLst>
              <a:ext uri="{FF2B5EF4-FFF2-40B4-BE49-F238E27FC236}">
                <a16:creationId xmlns:a16="http://schemas.microsoft.com/office/drawing/2014/main" id="{7DFA7776-A775-4C01-A48D-38E19F38DC6C}"/>
              </a:ext>
            </a:extLst>
          </p:cNvPr>
          <p:cNvSpPr>
            <a:spLocks noGrp="1"/>
          </p:cNvSpPr>
          <p:nvPr>
            <p:ph type="title"/>
          </p:nvPr>
        </p:nvSpPr>
        <p:spPr/>
        <p:txBody>
          <a:bodyPr/>
          <a:lstStyle/>
          <a:p>
            <a:r>
              <a:rPr lang="da-DK" dirty="0"/>
              <a:t>Opfølgning med pårørende</a:t>
            </a:r>
          </a:p>
        </p:txBody>
      </p:sp>
      <p:pic>
        <p:nvPicPr>
          <p:cNvPr id="9" name="Billede 8">
            <a:extLst>
              <a:ext uri="{FF2B5EF4-FFF2-40B4-BE49-F238E27FC236}">
                <a16:creationId xmlns:a16="http://schemas.microsoft.com/office/drawing/2014/main" id="{B30EA6A0-D083-44D0-9D63-72272C43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049" y="1446924"/>
            <a:ext cx="5575221" cy="4124615"/>
          </a:xfrm>
          <a:prstGeom prst="rect">
            <a:avLst/>
          </a:prstGeom>
        </p:spPr>
      </p:pic>
    </p:spTree>
    <p:extLst>
      <p:ext uri="{BB962C8B-B14F-4D97-AF65-F5344CB8AC3E}">
        <p14:creationId xmlns:p14="http://schemas.microsoft.com/office/powerpoint/2010/main" val="393661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82C40A0-7F01-4D89-976E-0F0AB54E7FD3}"/>
              </a:ext>
            </a:extLst>
          </p:cNvPr>
          <p:cNvSpPr>
            <a:spLocks noGrp="1"/>
          </p:cNvSpPr>
          <p:nvPr>
            <p:ph type="sldNum" sz="quarter" idx="12"/>
          </p:nvPr>
        </p:nvSpPr>
        <p:spPr/>
        <p:txBody>
          <a:bodyPr/>
          <a:lstStyle/>
          <a:p>
            <a:r>
              <a:rPr lang="da-DK"/>
              <a:t>Side </a:t>
            </a:r>
            <a:fld id="{24C8C45C-947F-4981-8B3F-4F32E973C901}" type="slidenum">
              <a:rPr lang="da-DK" smtClean="0"/>
              <a:pPr/>
              <a:t>15</a:t>
            </a:fld>
            <a:endParaRPr lang="da-DK" dirty="0"/>
          </a:p>
        </p:txBody>
      </p:sp>
    </p:spTree>
    <p:extLst>
      <p:ext uri="{BB962C8B-B14F-4D97-AF65-F5344CB8AC3E}">
        <p14:creationId xmlns:p14="http://schemas.microsoft.com/office/powerpoint/2010/main" val="16251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1F79B45-92C7-4E93-8637-27D09B9633C5}"/>
              </a:ext>
            </a:extLst>
          </p:cNvPr>
          <p:cNvSpPr>
            <a:spLocks noGrp="1"/>
          </p:cNvSpPr>
          <p:nvPr>
            <p:ph idx="1"/>
          </p:nvPr>
        </p:nvSpPr>
        <p:spPr/>
        <p:txBody>
          <a:bodyPr/>
          <a:lstStyle/>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Borgerrejsen er en </a:t>
            </a:r>
            <a:r>
              <a:rPr lang="da-DK" sz="2000" dirty="0">
                <a:latin typeface="Calibri" panose="020F0502020204030204" pitchFamily="34" charset="0"/>
                <a:ea typeface="Calibri" panose="020F0502020204030204" pitchFamily="34" charset="0"/>
                <a:cs typeface="Times New Roman" panose="02020603050405020304" pitchFamily="18" charset="0"/>
              </a:rPr>
              <a:t>illustration </a:t>
            </a:r>
            <a:r>
              <a:rPr lang="da-DK" sz="2000" dirty="0">
                <a:effectLst/>
                <a:latin typeface="Calibri" panose="020F0502020204030204" pitchFamily="34" charset="0"/>
                <a:ea typeface="Calibri" panose="020F0502020204030204" pitchFamily="34" charset="0"/>
                <a:cs typeface="Times New Roman" panose="02020603050405020304" pitchFamily="18" charset="0"/>
              </a:rPr>
              <a:t>af to forskellige borgerforløb. Et eksempel på et forløb med en</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borger i </a:t>
            </a:r>
            <a:r>
              <a:rPr lang="da-DK" sz="2000" i="1" dirty="0">
                <a:latin typeface="Calibri" panose="020F0502020204030204" pitchFamily="34" charset="0"/>
                <a:ea typeface="Calibri" panose="020F0502020204030204" pitchFamily="34" charset="0"/>
                <a:cs typeface="Times New Roman" panose="02020603050405020304" pitchFamily="18" charset="0"/>
              </a:rPr>
              <a:t>eget hjem</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a:t>
            </a:r>
            <a:r>
              <a:rPr lang="da-DK" sz="2000" dirty="0">
                <a:effectLst/>
                <a:latin typeface="Calibri" panose="020F0502020204030204" pitchFamily="34" charset="0"/>
                <a:ea typeface="Calibri" panose="020F0502020204030204" pitchFamily="34" charset="0"/>
                <a:cs typeface="Times New Roman" panose="02020603050405020304" pitchFamily="18" charset="0"/>
              </a:rPr>
              <a:t>og et forløb med en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borger i eget hjem på plejehjem</a:t>
            </a: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Borgerrejsen har til formål at igangsætte en faglig samtale og refleksion over jeres egen praksis, som I kan facilitere på teammøder, temadage eller lignende. </a:t>
            </a: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I kan tage udgangspunkt i borgerrejsen som helhed eller udvælge </a:t>
            </a:r>
            <a:r>
              <a:rPr lang="da-DK" sz="2000" dirty="0">
                <a:latin typeface="Calibri" panose="020F0502020204030204" pitchFamily="34" charset="0"/>
                <a:ea typeface="Calibri" panose="020F0502020204030204" pitchFamily="34" charset="0"/>
                <a:cs typeface="Times New Roman" panose="02020603050405020304" pitchFamily="18" charset="0"/>
              </a:rPr>
              <a:t>en eller flere af</a:t>
            </a:r>
            <a:r>
              <a:rPr lang="da-DK" sz="2000" dirty="0">
                <a:effectLst/>
                <a:latin typeface="Calibri" panose="020F0502020204030204" pitchFamily="34" charset="0"/>
                <a:ea typeface="Calibri" panose="020F0502020204030204" pitchFamily="34" charset="0"/>
                <a:cs typeface="Times New Roman" panose="02020603050405020304" pitchFamily="18" charset="0"/>
              </a:rPr>
              <a:t> situationerne, som I gerne vil gå i dybden med. </a:t>
            </a:r>
          </a:p>
          <a:p>
            <a:pPr marL="0" indent="0">
              <a:lnSpc>
                <a:spcPct val="107000"/>
              </a:lnSpc>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Hvis I vil tage udgangspunkt i borgerejsen som helhed, skal I benytte de grønne slides nr. 3 - 5. Hvis I vil udvælge enkelte situationer, skal I benytte de hvide slides 7 - 15.</a:t>
            </a:r>
          </a:p>
          <a:p>
            <a:pPr marL="0" indent="0">
              <a:lnSpc>
                <a:spcPct val="107000"/>
              </a:lnSpc>
              <a:spcAft>
                <a:spcPts val="800"/>
              </a:spcAft>
              <a:buNone/>
            </a:pPr>
            <a:r>
              <a:rPr lang="da-DK" sz="2000" dirty="0">
                <a:latin typeface="Calibri" panose="020F0502020204030204" pitchFamily="34" charset="0"/>
                <a:ea typeface="Calibri" panose="020F0502020204030204" pitchFamily="34" charset="0"/>
                <a:cs typeface="Times New Roman" panose="02020603050405020304" pitchFamily="18" charset="0"/>
              </a:rPr>
              <a:t>God fornøjelse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Titel 3">
            <a:extLst>
              <a:ext uri="{FF2B5EF4-FFF2-40B4-BE49-F238E27FC236}">
                <a16:creationId xmlns:a16="http://schemas.microsoft.com/office/drawing/2014/main" id="{1606D5AD-7FDE-4130-979C-EFF42AF029E3}"/>
              </a:ext>
            </a:extLst>
          </p:cNvPr>
          <p:cNvSpPr>
            <a:spLocks noGrp="1"/>
          </p:cNvSpPr>
          <p:nvPr>
            <p:ph type="title"/>
          </p:nvPr>
        </p:nvSpPr>
        <p:spPr/>
        <p:txBody>
          <a:bodyPr/>
          <a:lstStyle/>
          <a:p>
            <a:r>
              <a:rPr lang="da-DK" sz="4000" dirty="0"/>
              <a:t>Borgerrejse om </a:t>
            </a:r>
            <a:r>
              <a:rPr lang="da-DK" sz="4000" i="1" dirty="0"/>
              <a:t>forløb </a:t>
            </a:r>
            <a:r>
              <a:rPr lang="da-DK" sz="4000" dirty="0"/>
              <a:t>i helhedsplejen</a:t>
            </a:r>
          </a:p>
        </p:txBody>
      </p:sp>
    </p:spTree>
    <p:extLst>
      <p:ext uri="{BB962C8B-B14F-4D97-AF65-F5344CB8AC3E}">
        <p14:creationId xmlns:p14="http://schemas.microsoft.com/office/powerpoint/2010/main" val="76258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2C2F7-FCAF-420C-8254-E9FFEA50512A}"/>
              </a:ext>
            </a:extLst>
          </p:cNvPr>
          <p:cNvSpPr>
            <a:spLocks noGrp="1"/>
          </p:cNvSpPr>
          <p:nvPr>
            <p:ph type="ctrTitle"/>
          </p:nvPr>
        </p:nvSpPr>
        <p:spPr>
          <a:xfrm>
            <a:off x="432000" y="614024"/>
            <a:ext cx="6445878" cy="2542430"/>
          </a:xfrm>
        </p:spPr>
        <p:txBody>
          <a:bodyPr/>
          <a:lstStyle/>
          <a:p>
            <a:r>
              <a:rPr lang="da-DK" sz="3600" dirty="0"/>
              <a:t>Facilitering af dialog og refleksion ud fra borgerrejsen som én samlet helhed</a:t>
            </a:r>
          </a:p>
        </p:txBody>
      </p:sp>
      <p:sp>
        <p:nvSpPr>
          <p:cNvPr id="3" name="Pladsholder til tekst 2">
            <a:extLst>
              <a:ext uri="{FF2B5EF4-FFF2-40B4-BE49-F238E27FC236}">
                <a16:creationId xmlns:a16="http://schemas.microsoft.com/office/drawing/2014/main" id="{A2685EE7-DD95-4D91-85BB-C2D576AB4F52}"/>
              </a:ext>
            </a:extLst>
          </p:cNvPr>
          <p:cNvSpPr>
            <a:spLocks noGrp="1"/>
          </p:cNvSpPr>
          <p:nvPr>
            <p:ph type="body" sz="quarter" idx="13"/>
          </p:nvPr>
        </p:nvSpPr>
        <p:spPr>
          <a:xfrm>
            <a:off x="432000" y="2513920"/>
            <a:ext cx="9546887" cy="2542430"/>
          </a:xfrm>
        </p:spPr>
        <p:txBody>
          <a:bodyPr/>
          <a:lstStyle/>
          <a:p>
            <a:pPr>
              <a:lnSpc>
                <a:spcPct val="107000"/>
              </a:lnSpc>
              <a:spcAft>
                <a:spcPts val="800"/>
              </a:spcAft>
            </a:pPr>
            <a:r>
              <a:rPr lang="da-DK" sz="1800" dirty="0">
                <a:effectLst/>
                <a:ea typeface="Calibri" panose="020F0502020204030204" pitchFamily="34" charset="0"/>
                <a:cs typeface="Times New Roman" panose="02020603050405020304" pitchFamily="18" charset="0"/>
              </a:rPr>
              <a:t>Tag udgangspunkt i </a:t>
            </a:r>
            <a:r>
              <a:rPr lang="da-DK" sz="1800" dirty="0">
                <a:ea typeface="Calibri" panose="020F0502020204030204" pitchFamily="34" charset="0"/>
                <a:cs typeface="Times New Roman" panose="02020603050405020304" pitchFamily="18" charset="0"/>
              </a:rPr>
              <a:t>borgerrejsen i sin helhed - som ét samlet forløb, </a:t>
            </a:r>
            <a:r>
              <a:rPr lang="da-DK" sz="1800" dirty="0">
                <a:effectLst/>
                <a:ea typeface="Calibri" panose="020F0502020204030204" pitchFamily="34" charset="0"/>
                <a:cs typeface="Times New Roman" panose="02020603050405020304" pitchFamily="18" charset="0"/>
              </a:rPr>
              <a:t>og reflekter over den i mindre grupper.</a:t>
            </a:r>
          </a:p>
          <a:p>
            <a:pPr>
              <a:lnSpc>
                <a:spcPct val="107000"/>
              </a:lnSpc>
              <a:spcAft>
                <a:spcPts val="800"/>
              </a:spcAft>
            </a:pP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a:t>
            </a:r>
            <a:r>
              <a:rPr lang="da-DK" sz="1800" dirty="0">
                <a:ea typeface="Calibri" panose="020F0502020204030204" pitchFamily="34" charset="0"/>
                <a:cs typeface="Times New Roman" panose="02020603050405020304" pitchFamily="18" charset="0"/>
              </a:rPr>
              <a:t>I</a:t>
            </a:r>
            <a:r>
              <a:rPr lang="da-DK" sz="1800" dirty="0">
                <a:effectLst/>
                <a:ea typeface="Calibri" panose="020F0502020204030204" pitchFamily="34" charset="0"/>
                <a:cs typeface="Times New Roman" panose="02020603050405020304" pitchFamily="18" charset="0"/>
              </a:rPr>
              <a:t>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Dialog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sammenhængende forløb</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Ideer til h</a:t>
            </a:r>
            <a:r>
              <a:rPr lang="da-DK" sz="1800" dirty="0">
                <a:effectLst/>
                <a:ea typeface="Calibri" panose="020F0502020204030204" pitchFamily="34" charset="0"/>
                <a:cs typeface="Times New Roman" panose="02020603050405020304" pitchFamily="18" charset="0"/>
              </a:rPr>
              <a:t>vor, der kan skabes forbedringer i praksis.</a:t>
            </a:r>
          </a:p>
          <a:p>
            <a:pPr marL="285750" indent="-285750">
              <a:lnSpc>
                <a:spcPct val="107000"/>
              </a:lnSpc>
              <a:spcAft>
                <a:spcPts val="800"/>
              </a:spcAft>
              <a:buFont typeface="Arial" panose="020B0604020202020204" pitchFamily="34" charset="0"/>
              <a:buChar char="•"/>
            </a:pPr>
            <a:endParaRPr lang="da-DK" sz="16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print borgerrejsen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85331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AF8FAB-54F9-488F-BD55-9ECE094DA469}"/>
              </a:ext>
            </a:extLst>
          </p:cNvPr>
          <p:cNvSpPr>
            <a:spLocks noGrp="1"/>
          </p:cNvSpPr>
          <p:nvPr>
            <p:ph type="ctrTitle"/>
          </p:nvPr>
        </p:nvSpPr>
        <p:spPr>
          <a:xfrm>
            <a:off x="474531" y="348210"/>
            <a:ext cx="6272922" cy="3621600"/>
          </a:xfrm>
        </p:spPr>
        <p:txBody>
          <a:bodyPr/>
          <a:lstStyle/>
          <a:p>
            <a:r>
              <a:rPr lang="da-DK" sz="4400" dirty="0"/>
              <a:t>Et forløb i helhedsplejen</a:t>
            </a:r>
          </a:p>
        </p:txBody>
      </p:sp>
      <p:sp>
        <p:nvSpPr>
          <p:cNvPr id="5" name="Pladsholder til indhold 4">
            <a:extLst>
              <a:ext uri="{FF2B5EF4-FFF2-40B4-BE49-F238E27FC236}">
                <a16:creationId xmlns:a16="http://schemas.microsoft.com/office/drawing/2014/main" id="{0F973DD1-B809-4E71-B4CA-9770139064BE}"/>
              </a:ext>
            </a:extLst>
          </p:cNvPr>
          <p:cNvSpPr>
            <a:spLocks noGrp="1"/>
          </p:cNvSpPr>
          <p:nvPr>
            <p:ph type="body" sz="quarter" idx="13"/>
          </p:nvPr>
        </p:nvSpPr>
        <p:spPr>
          <a:xfrm>
            <a:off x="576633" y="1702200"/>
            <a:ext cx="6170820" cy="533054"/>
          </a:xfrm>
        </p:spPr>
        <p:txBody>
          <a:bodyPr/>
          <a:lstStyle/>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1. Inddele deltagerne i mindre grupper f.eks. tre og tre</a:t>
            </a:r>
          </a:p>
          <a:p>
            <a:pPr mar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2. Præsenter casen og vis illustrationen af borgerrejsen. Brug fortællingen på næste side eller </a:t>
            </a:r>
            <a:r>
              <a:rPr lang="da-DK" sz="1600" dirty="0">
                <a:solidFill>
                  <a:schemeClr val="bg2"/>
                </a:solidFill>
                <a:ea typeface="Calibri" panose="020F0502020204030204" pitchFamily="34" charset="0"/>
                <a:cs typeface="Times New Roman" panose="02020603050405020304" pitchFamily="18" charset="0"/>
              </a:rPr>
              <a:t>udarbejde</a:t>
            </a:r>
            <a:r>
              <a:rPr lang="da-DK" sz="1600" dirty="0">
                <a:solidFill>
                  <a:schemeClr val="bg2"/>
                </a:solidFill>
                <a:effectLst/>
                <a:ea typeface="Calibri" panose="020F0502020204030204" pitchFamily="34" charset="0"/>
                <a:cs typeface="Times New Roman" panose="02020603050405020304" pitchFamily="18" charset="0"/>
              </a:rPr>
              <a:t> jeres egen.</a:t>
            </a:r>
          </a:p>
          <a:p>
            <a:pPr marL="0" indent="0">
              <a:lnSpc>
                <a:spcPct val="107000"/>
              </a:lnSpc>
              <a:spcAft>
                <a:spcPts val="800"/>
              </a:spcAft>
              <a:buNone/>
            </a:pPr>
            <a:r>
              <a:rPr lang="da-DK" sz="1600" dirty="0">
                <a:solidFill>
                  <a:schemeClr val="bg2"/>
                </a:solidFill>
                <a:ea typeface="Calibri" panose="020F0502020204030204" pitchFamily="34" charset="0"/>
                <a:cs typeface="Times New Roman" panose="02020603050405020304" pitchFamily="18" charset="0"/>
              </a:rPr>
              <a:t>3. Bed grupperne om at tale sammen med afsæt i borgerrejsen. Brug f.eks. nedenstående spørgsmål: </a:t>
            </a:r>
            <a:endParaRPr lang="da-DK" sz="1600" i="1" dirty="0">
              <a:solidFill>
                <a:schemeClr val="bg2"/>
              </a:solidFill>
              <a:effectLst/>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Hvad skal der til for at der er meningsfuldhed  i hverdagen for </a:t>
            </a:r>
            <a:r>
              <a:rPr lang="da-DK" sz="1600" i="1" dirty="0">
                <a:ea typeface="Calibri" panose="020F0502020204030204" pitchFamily="34" charset="0"/>
                <a:cs typeface="Times New Roman" panose="02020603050405020304" pitchFamily="18" charset="0"/>
              </a:rPr>
              <a:t>beboerne? </a:t>
            </a:r>
          </a:p>
          <a:p>
            <a:pPr marL="342900" indent="-342900">
              <a:lnSpc>
                <a:spcPct val="107000"/>
              </a:lnSpc>
              <a:buFont typeface="Calibri" panose="020F0502020204030204" pitchFamily="34" charset="0"/>
              <a:buChar char="-"/>
            </a:pPr>
            <a:r>
              <a:rPr lang="da-DK" sz="1600" i="1" dirty="0">
                <a:ea typeface="Calibri" panose="020F0502020204030204" pitchFamily="34" charset="0"/>
                <a:cs typeface="Times New Roman" panose="02020603050405020304" pitchFamily="18" charset="0"/>
              </a:rPr>
              <a:t>Hvornår er der risiko for at kontinuitet i et forløb mindskes?</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Hvor er vi gode til at sikre kontinuitet og vidensdeling?</a:t>
            </a:r>
          </a:p>
          <a:p>
            <a:pPr marL="342900" lvl="0" indent="-342900">
              <a:lnSpc>
                <a:spcPct val="107000"/>
              </a:lnSpc>
              <a:buFont typeface="Calibri" panose="020F0502020204030204" pitchFamily="34" charset="0"/>
              <a:buChar char="-"/>
            </a:pPr>
            <a:r>
              <a:rPr lang="da-DK" sz="1600" i="1" dirty="0">
                <a:solidFill>
                  <a:schemeClr val="bg2"/>
                </a:solidFill>
                <a:ea typeface="Calibri" panose="020F0502020204030204" pitchFamily="34" charset="0"/>
                <a:cs typeface="Times New Roman" panose="02020603050405020304" pitchFamily="18" charset="0"/>
              </a:rPr>
              <a:t>På hvilke punkter lykkes vi særlig godt med helhedsplejen hos os og hvorfor?</a:t>
            </a:r>
            <a:endParaRPr lang="da-DK" sz="1600" i="1" dirty="0">
              <a:solidFill>
                <a:schemeClr val="bg2"/>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a-DK" sz="1600" i="1" dirty="0">
                <a:solidFill>
                  <a:schemeClr val="bg2"/>
                </a:solidFill>
                <a:effectLst/>
                <a:ea typeface="Calibri" panose="020F0502020204030204" pitchFamily="34" charset="0"/>
                <a:cs typeface="Times New Roman" panose="02020603050405020304" pitchFamily="18" charset="0"/>
              </a:rPr>
              <a:t>Hvad skal vi blive bedre til i arbejdet med helhedspleje?</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4. Lav dernæst en opsamling i plenum, hvor hver gruppe </a:t>
            </a:r>
            <a:r>
              <a:rPr lang="da-DK" sz="1600" dirty="0">
                <a:solidFill>
                  <a:schemeClr val="bg2"/>
                </a:solidFill>
                <a:ea typeface="Calibri" panose="020F0502020204030204" pitchFamily="34" charset="0"/>
                <a:cs typeface="Times New Roman" panose="02020603050405020304" pitchFamily="18" charset="0"/>
              </a:rPr>
              <a:t>deler </a:t>
            </a:r>
            <a:r>
              <a:rPr lang="da-DK" sz="1600" dirty="0">
                <a:solidFill>
                  <a:schemeClr val="bg2"/>
                </a:solidFill>
                <a:effectLst/>
                <a:ea typeface="Calibri" panose="020F0502020204030204" pitchFamily="34" charset="0"/>
                <a:cs typeface="Times New Roman" panose="02020603050405020304" pitchFamily="18" charset="0"/>
              </a:rPr>
              <a:t>deres overvejelser. </a:t>
            </a:r>
          </a:p>
          <a:p>
            <a:pPr marL="0" lvl="0" indent="0">
              <a:lnSpc>
                <a:spcPct val="107000"/>
              </a:lnSpc>
              <a:spcAft>
                <a:spcPts val="800"/>
              </a:spcAft>
              <a:buNone/>
            </a:pPr>
            <a:r>
              <a:rPr lang="da-DK" sz="1600" dirty="0">
                <a:solidFill>
                  <a:schemeClr val="bg2"/>
                </a:solidFill>
                <a:effectLst/>
                <a:ea typeface="Calibri" panose="020F0502020204030204" pitchFamily="34" charset="0"/>
                <a:cs typeface="Times New Roman" panose="02020603050405020304" pitchFamily="18" charset="0"/>
              </a:rPr>
              <a:t>5. Afrund med en opsamling, hvor pointerne bindes sammen. </a:t>
            </a:r>
          </a:p>
          <a:p>
            <a:pPr marL="0" indent="0">
              <a:buNone/>
            </a:pPr>
            <a:endParaRPr lang="da-DK" dirty="0"/>
          </a:p>
        </p:txBody>
      </p:sp>
      <p:pic>
        <p:nvPicPr>
          <p:cNvPr id="6" name="Billede 5">
            <a:extLst>
              <a:ext uri="{FF2B5EF4-FFF2-40B4-BE49-F238E27FC236}">
                <a16:creationId xmlns:a16="http://schemas.microsoft.com/office/drawing/2014/main" id="{0FE323F6-ABF1-40D6-9B78-6E04C4DA068D}"/>
              </a:ext>
            </a:extLst>
          </p:cNvPr>
          <p:cNvPicPr>
            <a:picLocks noChangeAspect="1"/>
          </p:cNvPicPr>
          <p:nvPr/>
        </p:nvPicPr>
        <p:blipFill>
          <a:blip r:embed="rId2"/>
          <a:stretch>
            <a:fillRect/>
          </a:stretch>
        </p:blipFill>
        <p:spPr>
          <a:xfrm>
            <a:off x="7107863" y="0"/>
            <a:ext cx="4609607" cy="6858000"/>
          </a:xfrm>
          <a:prstGeom prst="rect">
            <a:avLst/>
          </a:prstGeom>
        </p:spPr>
      </p:pic>
    </p:spTree>
    <p:extLst>
      <p:ext uri="{BB962C8B-B14F-4D97-AF65-F5344CB8AC3E}">
        <p14:creationId xmlns:p14="http://schemas.microsoft.com/office/powerpoint/2010/main" val="368029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30E32-DB73-415D-BD34-AEC3FEC4990E}"/>
              </a:ext>
            </a:extLst>
          </p:cNvPr>
          <p:cNvSpPr>
            <a:spLocks noGrp="1"/>
          </p:cNvSpPr>
          <p:nvPr>
            <p:ph type="ctrTitle"/>
          </p:nvPr>
        </p:nvSpPr>
        <p:spPr>
          <a:xfrm>
            <a:off x="431999" y="614024"/>
            <a:ext cx="8974393" cy="1469218"/>
          </a:xfrm>
        </p:spPr>
        <p:txBody>
          <a:bodyPr/>
          <a:lstStyle/>
          <a:p>
            <a:r>
              <a:rPr lang="da-DK" sz="4400" dirty="0"/>
              <a:t>Case som baggrund for illustration af en borgerrejse</a:t>
            </a:r>
          </a:p>
        </p:txBody>
      </p:sp>
      <p:sp>
        <p:nvSpPr>
          <p:cNvPr id="3" name="Pladsholder til tekst 2">
            <a:extLst>
              <a:ext uri="{FF2B5EF4-FFF2-40B4-BE49-F238E27FC236}">
                <a16:creationId xmlns:a16="http://schemas.microsoft.com/office/drawing/2014/main" id="{0ED201E3-3000-42D9-8857-B29EE56384EB}"/>
              </a:ext>
            </a:extLst>
          </p:cNvPr>
          <p:cNvSpPr>
            <a:spLocks noGrp="1"/>
          </p:cNvSpPr>
          <p:nvPr>
            <p:ph type="body" sz="quarter" idx="13"/>
          </p:nvPr>
        </p:nvSpPr>
        <p:spPr>
          <a:xfrm>
            <a:off x="431999" y="1799924"/>
            <a:ext cx="11328002" cy="4240953"/>
          </a:xfrm>
        </p:spPr>
        <p:txBody>
          <a:bodyPr/>
          <a:lstStyle/>
          <a:p>
            <a:pPr>
              <a:lnSpc>
                <a:spcPct val="107000"/>
              </a:lnSpc>
              <a:spcAft>
                <a:spcPts val="800"/>
              </a:spcAft>
            </a:pPr>
            <a:r>
              <a:rPr lang="da-DK" sz="1600" b="1" dirty="0">
                <a:effectLst/>
                <a:ea typeface="Calibri" panose="020F0502020204030204" pitchFamily="34" charset="0"/>
                <a:cs typeface="Times New Roman" panose="02020603050405020304" pitchFamily="18" charset="0"/>
              </a:rPr>
              <a:t>Anni</a:t>
            </a: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Anni flytter på plejehjem en mild forårsdag. Personalet gennemfører en opstartssamtale med hende, hvor hendes pårørende deltager for at bidrage med viden om hendes livshistorie, vaner og præferencer. Her finder personalet ud af, at Anni især er glad for at gå i haven. Under samtalen afstemmes også forventninger mellem Anni, pårørende og personalet, så alle er enige om mål og indsats i hverdagen. Hendes ønsker og præferencer noteres, så personalet kan planlægge en hverdag, der passer til hende. </a:t>
            </a: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I starten går Anni glad med på ture rundt på plejecentrets udearealer, men efter nogle uger sker der en ændring i hendes adfærd; hun virker træt og trækker sig mere. Personalet tager derfor kontakt til hendes søn for at vende observationerne</a:t>
            </a:r>
          </a:p>
          <a:p>
            <a:pPr>
              <a:lnSpc>
                <a:spcPct val="107000"/>
              </a:lnSpc>
              <a:spcAft>
                <a:spcPts val="800"/>
              </a:spcAft>
            </a:pPr>
            <a:r>
              <a:rPr lang="da-DK" sz="1600" i="1" dirty="0">
                <a:ea typeface="Calibri" panose="020F0502020204030204" pitchFamily="34" charset="0"/>
                <a:cs typeface="Times New Roman" panose="02020603050405020304" pitchFamily="18" charset="0"/>
              </a:rPr>
              <a:t>Der a</a:t>
            </a:r>
            <a:r>
              <a:rPr lang="da-DK" sz="1600" i="1" dirty="0">
                <a:effectLst/>
                <a:ea typeface="Calibri" panose="020F0502020204030204" pitchFamily="34" charset="0"/>
                <a:cs typeface="Times New Roman" panose="02020603050405020304" pitchFamily="18" charset="0"/>
              </a:rPr>
              <a:t>fholdes et tværfagligt møde med medarbejderne hvor flere forskellige faggrupper og kompetencer er tilstede. På mødet drøftes det, hvordan aktiviteterne kan tilpasses Annis funktionsniveau, så hun stadig kan være med. Annis ønsker og behov har ændret sig, og nye aktiviteter motiverer hende måske mere. Eller måske skal aktiviteten tilpasses.</a:t>
            </a:r>
          </a:p>
          <a:p>
            <a:pPr>
              <a:lnSpc>
                <a:spcPct val="107000"/>
              </a:lnSpc>
              <a:spcAft>
                <a:spcPts val="800"/>
              </a:spcAft>
            </a:pPr>
            <a:r>
              <a:rPr lang="da-DK" sz="1600" i="1" dirty="0">
                <a:effectLst/>
                <a:ea typeface="Calibri" panose="020F0502020204030204" pitchFamily="34" charset="0"/>
                <a:cs typeface="Times New Roman" panose="02020603050405020304" pitchFamily="18" charset="0"/>
              </a:rPr>
              <a:t>Annis pårørende og personalet er løbende i kontakt, på den måde kan pårørende og personalet i samspil støtte op om forskellige tilpasninger </a:t>
            </a:r>
            <a:r>
              <a:rPr lang="da-DK" sz="1600" i="1" dirty="0">
                <a:ea typeface="Calibri" panose="020F0502020204030204" pitchFamily="34" charset="0"/>
                <a:cs typeface="Times New Roman" panose="02020603050405020304" pitchFamily="18" charset="0"/>
              </a:rPr>
              <a:t>så Anni fortsat får mulighed for at deltage aktivt og meningsfuldt i hverdagen.</a:t>
            </a:r>
            <a:endParaRPr lang="da-DK"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00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2685EE7-DD95-4D91-85BB-C2D576AB4F52}"/>
              </a:ext>
            </a:extLst>
          </p:cNvPr>
          <p:cNvSpPr>
            <a:spLocks noGrp="1"/>
          </p:cNvSpPr>
          <p:nvPr>
            <p:ph idx="1"/>
          </p:nvPr>
        </p:nvSpPr>
        <p:spPr/>
        <p:txBody>
          <a:bodyPr/>
          <a:lstStyle/>
          <a:p>
            <a:pPr marL="0" indent="0">
              <a:lnSpc>
                <a:spcPct val="107000"/>
              </a:lnSpc>
              <a:spcAft>
                <a:spcPts val="800"/>
              </a:spcAft>
              <a:buNone/>
            </a:pPr>
            <a:r>
              <a:rPr lang="da-DK" sz="1800" dirty="0">
                <a:effectLst/>
                <a:ea typeface="Calibri" panose="020F0502020204030204" pitchFamily="34" charset="0"/>
                <a:cs typeface="Times New Roman" panose="02020603050405020304" pitchFamily="18" charset="0"/>
              </a:rPr>
              <a:t>Tag udgangspunkt i én eller </a:t>
            </a:r>
            <a:r>
              <a:rPr lang="da-DK" sz="1800" dirty="0">
                <a:ea typeface="Calibri" panose="020F0502020204030204" pitchFamily="34" charset="0"/>
                <a:cs typeface="Times New Roman" panose="02020603050405020304" pitchFamily="18" charset="0"/>
              </a:rPr>
              <a:t>flere</a:t>
            </a:r>
            <a:r>
              <a:rPr lang="da-DK" sz="1800" dirty="0">
                <a:effectLst/>
                <a:ea typeface="Calibri" panose="020F0502020204030204" pitchFamily="34" charset="0"/>
                <a:cs typeface="Times New Roman" panose="02020603050405020304" pitchFamily="18" charset="0"/>
              </a:rPr>
              <a:t> specifikke situationer fra borgerrejsen, som I ønsker at gå i dybden med, f.eks. som en del af et fagligt indslag på et personalemøde. Reflekter over </a:t>
            </a:r>
            <a:r>
              <a:rPr lang="da-DK" sz="1800" dirty="0">
                <a:ea typeface="Calibri" panose="020F0502020204030204" pitchFamily="34" charset="0"/>
                <a:cs typeface="Times New Roman" panose="02020603050405020304" pitchFamily="18" charset="0"/>
              </a:rPr>
              <a:t>illustrationerne </a:t>
            </a:r>
            <a:r>
              <a:rPr lang="da-DK" sz="1800" dirty="0">
                <a:effectLst/>
                <a:ea typeface="Calibri" panose="020F0502020204030204" pitchFamily="34" charset="0"/>
                <a:cs typeface="Times New Roman" panose="02020603050405020304" pitchFamily="18" charset="0"/>
              </a:rPr>
              <a:t>i mindre grupper - f.eks. tre og tre. </a:t>
            </a:r>
            <a:br>
              <a:rPr lang="da-DK" sz="1800" dirty="0">
                <a:effectLst/>
                <a:ea typeface="Calibri" panose="020F0502020204030204" pitchFamily="34" charset="0"/>
                <a:cs typeface="Times New Roman" panose="02020603050405020304" pitchFamily="18" charset="0"/>
              </a:rPr>
            </a:br>
            <a:br>
              <a:rPr lang="da-DK" sz="1800" dirty="0">
                <a:effectLst/>
                <a:ea typeface="Calibri" panose="020F0502020204030204" pitchFamily="34" charset="0"/>
                <a:cs typeface="Times New Roman" panose="02020603050405020304" pitchFamily="18" charset="0"/>
              </a:rPr>
            </a:br>
            <a:r>
              <a:rPr lang="da-DK" sz="1800" dirty="0">
                <a:effectLst/>
                <a:ea typeface="Calibri" panose="020F0502020204030204" pitchFamily="34" charset="0"/>
                <a:cs typeface="Times New Roman" panose="02020603050405020304" pitchFamily="18" charset="0"/>
              </a:rPr>
              <a:t>Det får du ud af at lave øvelsen:  </a:t>
            </a:r>
          </a:p>
          <a:p>
            <a:pPr marL="285750" indent="-285750">
              <a:lnSpc>
                <a:spcPct val="107000"/>
              </a:lnSpc>
              <a:spcAft>
                <a:spcPts val="800"/>
              </a:spcAft>
              <a:buFont typeface="Arial" panose="020B0604020202020204" pitchFamily="34" charset="0"/>
              <a:buChar char="•"/>
            </a:pPr>
            <a:r>
              <a:rPr lang="da-DK" sz="1800" dirty="0">
                <a:effectLst/>
                <a:ea typeface="Calibri" panose="020F0502020204030204" pitchFamily="34" charset="0"/>
                <a:cs typeface="Times New Roman" panose="02020603050405020304" pitchFamily="18" charset="0"/>
              </a:rPr>
              <a:t>Faglige dialoger i medarbejder- eller ledergruppen</a:t>
            </a:r>
          </a:p>
          <a:p>
            <a:pPr marL="285750" indent="-285750">
              <a:lnSpc>
                <a:spcPct val="107000"/>
              </a:lnSpc>
              <a:spcAft>
                <a:spcPts val="800"/>
              </a:spcAft>
              <a:buFont typeface="Arial" panose="020B0604020202020204" pitchFamily="34" charset="0"/>
              <a:buChar char="•"/>
            </a:pPr>
            <a:r>
              <a:rPr lang="da-DK" sz="1800" dirty="0">
                <a:ea typeface="Calibri" panose="020F0502020204030204" pitchFamily="34" charset="0"/>
                <a:cs typeface="Times New Roman" panose="02020603050405020304" pitchFamily="18" charset="0"/>
              </a:rPr>
              <a:t>V</a:t>
            </a:r>
            <a:r>
              <a:rPr lang="da-DK" sz="1800" dirty="0">
                <a:effectLst/>
                <a:ea typeface="Calibri" panose="020F0502020204030204" pitchFamily="34" charset="0"/>
                <a:cs typeface="Times New Roman" panose="02020603050405020304" pitchFamily="18" charset="0"/>
              </a:rPr>
              <a:t>iden og indsigt i gruppens forståelse af særlige dele af helhedsplejen</a:t>
            </a:r>
          </a:p>
          <a:p>
            <a:pPr marL="285750" indent="-285750">
              <a:lnSpc>
                <a:spcPct val="107000"/>
              </a:lnSpc>
              <a:spcAft>
                <a:spcPts val="800"/>
              </a:spcAft>
              <a:buFont typeface="Arial" panose="020B0604020202020204" pitchFamily="34" charset="0"/>
              <a:buChar char="•"/>
            </a:pPr>
            <a:r>
              <a:rPr lang="da-DK" sz="2000" dirty="0"/>
              <a:t>Idéer og input til, hvor der kan skabes konkrete praksisforbedringer på udvalgte områder.</a:t>
            </a:r>
          </a:p>
          <a:p>
            <a:pPr>
              <a:lnSpc>
                <a:spcPct val="107000"/>
              </a:lnSpc>
              <a:spcAft>
                <a:spcPts val="800"/>
              </a:spcAft>
            </a:pPr>
            <a:endParaRPr lang="da-DK" sz="1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1800" b="1" dirty="0">
                <a:ea typeface="Calibri" panose="020F0502020204030204" pitchFamily="34" charset="0"/>
                <a:cs typeface="Times New Roman" panose="02020603050405020304" pitchFamily="18" charset="0"/>
              </a:rPr>
              <a:t>Gode råd: </a:t>
            </a:r>
            <a:r>
              <a:rPr lang="da-DK" sz="1800" dirty="0">
                <a:ea typeface="Calibri" panose="020F0502020204030204" pitchFamily="34" charset="0"/>
                <a:cs typeface="Times New Roman" panose="02020603050405020304" pitchFamily="18" charset="0"/>
              </a:rPr>
              <a:t>A</a:t>
            </a:r>
            <a:r>
              <a:rPr lang="da-DK" sz="1800" dirty="0">
                <a:effectLst/>
                <a:ea typeface="Calibri" panose="020F0502020204030204" pitchFamily="34" charset="0"/>
                <a:cs typeface="Times New Roman" panose="02020603050405020304" pitchFamily="18" charset="0"/>
              </a:rPr>
              <a:t>ftal en tidsramme for dialogen, udvælg en facilitator, de enkelte situationer og den samlede borgerrejse og anvend evt. post it-s</a:t>
            </a:r>
            <a:r>
              <a:rPr lang="da-DK" sz="1800" dirty="0">
                <a:ea typeface="Calibri" panose="020F0502020204030204" pitchFamily="34" charset="0"/>
                <a:cs typeface="Times New Roman" panose="02020603050405020304" pitchFamily="18" charset="0"/>
              </a:rPr>
              <a:t> til at skrive pointer på borgerrejsen. </a:t>
            </a:r>
            <a:endParaRPr lang="da-DK" sz="1800" dirty="0">
              <a:effectLst/>
              <a:ea typeface="Calibri" panose="020F0502020204030204" pitchFamily="34" charset="0"/>
              <a:cs typeface="Times New Roman" panose="02020603050405020304" pitchFamily="18" charset="0"/>
            </a:endParaRPr>
          </a:p>
          <a:p>
            <a:endParaRPr lang="da-DK" dirty="0"/>
          </a:p>
        </p:txBody>
      </p:sp>
      <p:sp>
        <p:nvSpPr>
          <p:cNvPr id="2" name="Titel 1">
            <a:extLst>
              <a:ext uri="{FF2B5EF4-FFF2-40B4-BE49-F238E27FC236}">
                <a16:creationId xmlns:a16="http://schemas.microsoft.com/office/drawing/2014/main" id="{BB52C2F7-FCAF-420C-8254-E9FFEA50512A}"/>
              </a:ext>
            </a:extLst>
          </p:cNvPr>
          <p:cNvSpPr>
            <a:spLocks noGrp="1"/>
          </p:cNvSpPr>
          <p:nvPr>
            <p:ph type="title"/>
          </p:nvPr>
        </p:nvSpPr>
        <p:spPr/>
        <p:txBody>
          <a:bodyPr/>
          <a:lstStyle/>
          <a:p>
            <a:r>
              <a:rPr lang="da-DK" sz="3600" dirty="0"/>
              <a:t>Facilitering af dialog og refleksion ud fra enkelte situationer i borgerrejsen</a:t>
            </a:r>
          </a:p>
        </p:txBody>
      </p:sp>
    </p:spTree>
    <p:extLst>
      <p:ext uri="{BB962C8B-B14F-4D97-AF65-F5344CB8AC3E}">
        <p14:creationId xmlns:p14="http://schemas.microsoft.com/office/powerpoint/2010/main" val="360636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C36CCDE-2F50-4CAD-B165-EC746ADEFBA3}"/>
              </a:ext>
            </a:extLst>
          </p:cNvPr>
          <p:cNvSpPr>
            <a:spLocks noGrp="1"/>
          </p:cNvSpPr>
          <p:nvPr>
            <p:ph idx="1"/>
          </p:nvPr>
        </p:nvSpPr>
        <p:spPr>
          <a:xfrm>
            <a:off x="432000" y="2364824"/>
            <a:ext cx="8398800" cy="4197600"/>
          </a:xfrm>
        </p:spPr>
        <p:txBody>
          <a:bodyPr/>
          <a:lstStyle/>
          <a:p>
            <a:pPr marL="45720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Inddel deltagerne i mindre grupper f.eks. tre og tre</a:t>
            </a:r>
          </a:p>
          <a:p>
            <a:pPr marL="45720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Præsenter den situation eller det tema, som du vil gennemgå</a:t>
            </a:r>
          </a:p>
          <a:p>
            <a:pPr marL="45720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Bed grupperne om at gennemgå den enkelte illustration. Brug f.eks. spørgsmål fra de enkelte illustrationer på de følgende sider eller udarbejd jeres egne, så de passer til jeres praksis</a:t>
            </a:r>
            <a:endParaRPr lang="da-DK" sz="2000" dirty="0">
              <a:effectLst/>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mj-lt"/>
              <a:buAutoNum type="arabicPeriod"/>
            </a:pPr>
            <a:r>
              <a:rPr lang="da-DK" sz="2000" dirty="0">
                <a:ea typeface="Calibri" panose="020F0502020204030204" pitchFamily="34" charset="0"/>
                <a:cs typeface="Times New Roman" panose="02020603050405020304" pitchFamily="18" charset="0"/>
              </a:rPr>
              <a:t>Udarbejd</a:t>
            </a:r>
            <a:r>
              <a:rPr lang="da-DK" sz="2000" dirty="0">
                <a:effectLst/>
                <a:ea typeface="Calibri" panose="020F0502020204030204" pitchFamily="34" charset="0"/>
                <a:cs typeface="Times New Roman" panose="02020603050405020304" pitchFamily="18" charset="0"/>
              </a:rPr>
              <a:t> dernæst en opsamling i plenum, hvor hver gruppe </a:t>
            </a:r>
            <a:r>
              <a:rPr lang="da-DK" sz="2000" dirty="0">
                <a:ea typeface="Calibri" panose="020F0502020204030204" pitchFamily="34" charset="0"/>
                <a:cs typeface="Times New Roman" panose="02020603050405020304" pitchFamily="18" charset="0"/>
              </a:rPr>
              <a:t>deler </a:t>
            </a:r>
            <a:r>
              <a:rPr lang="da-DK" sz="2000" dirty="0">
                <a:effectLst/>
                <a:ea typeface="Calibri" panose="020F0502020204030204" pitchFamily="34" charset="0"/>
                <a:cs typeface="Times New Roman" panose="02020603050405020304" pitchFamily="18" charset="0"/>
              </a:rPr>
              <a:t>sine overvejelser og eventuelle bud på ideer til forbedring eller tilpasning i jeres praksis</a:t>
            </a:r>
          </a:p>
          <a:p>
            <a:pPr marL="457200" lvl="0" indent="-457200">
              <a:lnSpc>
                <a:spcPct val="107000"/>
              </a:lnSpc>
              <a:spcAft>
                <a:spcPts val="800"/>
              </a:spcAft>
              <a:buFont typeface="+mj-lt"/>
              <a:buAutoNum type="arabicPeriod"/>
            </a:pPr>
            <a:r>
              <a:rPr lang="da-DK" sz="2000" dirty="0">
                <a:effectLst/>
                <a:ea typeface="Calibri" panose="020F0502020204030204" pitchFamily="34" charset="0"/>
                <a:cs typeface="Times New Roman" panose="02020603050405020304" pitchFamily="18" charset="0"/>
              </a:rPr>
              <a:t>Afrund med en opsamling, hvor pointerne bindes sammen. </a:t>
            </a:r>
          </a:p>
          <a:p>
            <a:endParaRPr lang="da-DK" dirty="0"/>
          </a:p>
        </p:txBody>
      </p:sp>
      <p:sp>
        <p:nvSpPr>
          <p:cNvPr id="2" name="Titel 1">
            <a:extLst>
              <a:ext uri="{FF2B5EF4-FFF2-40B4-BE49-F238E27FC236}">
                <a16:creationId xmlns:a16="http://schemas.microsoft.com/office/drawing/2014/main" id="{E1DC8282-51F1-4798-80BB-02B2533CDB4A}"/>
              </a:ext>
            </a:extLst>
          </p:cNvPr>
          <p:cNvSpPr>
            <a:spLocks noGrp="1"/>
          </p:cNvSpPr>
          <p:nvPr>
            <p:ph type="title"/>
          </p:nvPr>
        </p:nvSpPr>
        <p:spPr/>
        <p:txBody>
          <a:bodyPr/>
          <a:lstStyle/>
          <a:p>
            <a:r>
              <a:rPr lang="da-DK" sz="3600" dirty="0"/>
              <a:t>Sådan gennemføres dialog- og refleksionsøvelsen af enkelte situationer fra borgerrejsen</a:t>
            </a:r>
          </a:p>
        </p:txBody>
      </p:sp>
    </p:spTree>
    <p:extLst>
      <p:ext uri="{BB962C8B-B14F-4D97-AF65-F5344CB8AC3E}">
        <p14:creationId xmlns:p14="http://schemas.microsoft.com/office/powerpoint/2010/main" val="170819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CF7D9B97-FDB2-460E-BE87-BE7522AD4B0A}"/>
              </a:ext>
            </a:extLst>
          </p:cNvPr>
          <p:cNvSpPr>
            <a:spLocks noGrp="1"/>
          </p:cNvSpPr>
          <p:nvPr>
            <p:ph idx="1"/>
          </p:nvPr>
        </p:nvSpPr>
        <p:spPr>
          <a:xfrm>
            <a:off x="432000" y="1900800"/>
            <a:ext cx="5400909" cy="4324230"/>
          </a:xfrm>
        </p:spPr>
        <p:txBody>
          <a:bodyPr/>
          <a:lstStyle/>
          <a:p>
            <a:pPr marL="0" indent="0">
              <a:buNone/>
            </a:pPr>
            <a:r>
              <a:rPr lang="da-DK" dirty="0"/>
              <a:t>Ud fra denne illustration kan I tale om: </a:t>
            </a:r>
          </a:p>
          <a:p>
            <a:pPr marL="0" indent="0">
              <a:buNone/>
            </a:pPr>
            <a:endParaRPr lang="da-DK" dirty="0"/>
          </a:p>
          <a:p>
            <a:r>
              <a:rPr lang="da-DK" i="1" dirty="0"/>
              <a:t>Hvordan lærer vi borgerne godt at kende fra start – ikke kun i forhold til plejebehov, men også i forhold til vaner, livshistorie og netværk?</a:t>
            </a:r>
          </a:p>
          <a:p>
            <a:pPr marL="0" indent="0">
              <a:buNone/>
            </a:pPr>
            <a:endParaRPr lang="da-DK" i="1" dirty="0"/>
          </a:p>
          <a:p>
            <a:r>
              <a:rPr lang="da-DK" i="1" dirty="0"/>
              <a:t>Hvordan kan vi tidligt hjælpe borgerne med at bevare det, de selv kan?</a:t>
            </a:r>
          </a:p>
          <a:p>
            <a:pPr marL="0" indent="0">
              <a:buNone/>
            </a:pPr>
            <a:endParaRPr lang="da-DK" i="1" dirty="0"/>
          </a:p>
          <a:p>
            <a:r>
              <a:rPr lang="da-DK" i="1" dirty="0"/>
              <a:t>Hvordan inddrager vi borgernes livshistorie i vores forløb?</a:t>
            </a:r>
          </a:p>
          <a:p>
            <a:pPr marL="0" indent="0">
              <a:buNone/>
            </a:pPr>
            <a:endParaRPr lang="da-DK" i="1" dirty="0"/>
          </a:p>
          <a:p>
            <a:pPr>
              <a:buFontTx/>
              <a:buChar char="-"/>
            </a:pPr>
            <a:r>
              <a:rPr lang="da-DK" i="1" dirty="0"/>
              <a:t>Hvordan inddrager vi pårørende eller borgernes netværk, når vi starter et forløb?</a:t>
            </a:r>
          </a:p>
          <a:p>
            <a:pPr>
              <a:buFontTx/>
              <a:buChar char="-"/>
            </a:pPr>
            <a:endParaRPr lang="da-DK" i="1" dirty="0"/>
          </a:p>
          <a:p>
            <a:pPr>
              <a:buFontTx/>
              <a:buChar char="-"/>
            </a:pPr>
            <a:r>
              <a:rPr lang="da-DK" i="1" dirty="0"/>
              <a:t>Hvordan afdækker vi, om borgeren ønsker, at pårørende inddrages – og i hvilket omfang?</a:t>
            </a:r>
          </a:p>
          <a:p>
            <a:pPr>
              <a:buFontTx/>
              <a:buChar char="-"/>
            </a:pPr>
            <a:endParaRPr lang="da-DK" i="1" dirty="0"/>
          </a:p>
          <a:p>
            <a:endParaRPr lang="da-DK" dirty="0"/>
          </a:p>
          <a:p>
            <a:pPr marL="0" indent="0">
              <a:buNone/>
            </a:pPr>
            <a:endParaRPr lang="da-DK" dirty="0"/>
          </a:p>
        </p:txBody>
      </p:sp>
      <p:sp>
        <p:nvSpPr>
          <p:cNvPr id="4" name="Titel 3">
            <a:extLst>
              <a:ext uri="{FF2B5EF4-FFF2-40B4-BE49-F238E27FC236}">
                <a16:creationId xmlns:a16="http://schemas.microsoft.com/office/drawing/2014/main" id="{DF6EF175-EAB6-44D7-B78D-296542E64E90}"/>
              </a:ext>
            </a:extLst>
          </p:cNvPr>
          <p:cNvSpPr>
            <a:spLocks noGrp="1"/>
          </p:cNvSpPr>
          <p:nvPr>
            <p:ph type="title"/>
          </p:nvPr>
        </p:nvSpPr>
        <p:spPr/>
        <p:txBody>
          <a:bodyPr/>
          <a:lstStyle/>
          <a:p>
            <a:r>
              <a:rPr lang="da-DK" dirty="0"/>
              <a:t>Opstart og forventningsafstemning</a:t>
            </a:r>
          </a:p>
        </p:txBody>
      </p:sp>
      <p:pic>
        <p:nvPicPr>
          <p:cNvPr id="6" name="Billede 5">
            <a:extLst>
              <a:ext uri="{FF2B5EF4-FFF2-40B4-BE49-F238E27FC236}">
                <a16:creationId xmlns:a16="http://schemas.microsoft.com/office/drawing/2014/main" id="{C53C0479-4EE6-4123-809B-7E30FF693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489" y="1440982"/>
            <a:ext cx="4923929" cy="3516028"/>
          </a:xfrm>
          <a:prstGeom prst="rect">
            <a:avLst/>
          </a:prstGeom>
        </p:spPr>
      </p:pic>
    </p:spTree>
    <p:extLst>
      <p:ext uri="{BB962C8B-B14F-4D97-AF65-F5344CB8AC3E}">
        <p14:creationId xmlns:p14="http://schemas.microsoft.com/office/powerpoint/2010/main" val="232772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09B1649-9F74-439D-BF39-7547A058A451}"/>
              </a:ext>
            </a:extLst>
          </p:cNvPr>
          <p:cNvSpPr>
            <a:spLocks noGrp="1"/>
          </p:cNvSpPr>
          <p:nvPr>
            <p:ph idx="1"/>
          </p:nvPr>
        </p:nvSpPr>
        <p:spPr>
          <a:xfrm>
            <a:off x="432000" y="1900800"/>
            <a:ext cx="5872547" cy="4086114"/>
          </a:xfrm>
        </p:spPr>
        <p:txBody>
          <a:bodyPr/>
          <a:lstStyle/>
          <a:p>
            <a:pPr marL="0" indent="0">
              <a:buNone/>
            </a:pPr>
            <a:r>
              <a:rPr lang="da-DK" dirty="0"/>
              <a:t>Ud fra denne illustration kan I tale om: </a:t>
            </a:r>
          </a:p>
          <a:p>
            <a:pPr marL="0" indent="0">
              <a:buNone/>
            </a:pPr>
            <a:endParaRPr lang="da-DK" dirty="0"/>
          </a:p>
          <a:p>
            <a:pPr>
              <a:buFontTx/>
              <a:buChar char="-"/>
            </a:pPr>
            <a:r>
              <a:rPr lang="da-DK" i="1" dirty="0"/>
              <a:t>Hvordan kan vi sikre at borgeren kan deltage i meningsfulde aktiviteter i hverdagen?</a:t>
            </a:r>
          </a:p>
          <a:p>
            <a:pPr marL="0" indent="0">
              <a:buNone/>
            </a:pPr>
            <a:endParaRPr lang="da-DK" i="1" dirty="0"/>
          </a:p>
          <a:p>
            <a:pPr>
              <a:buFontTx/>
              <a:buChar char="-"/>
            </a:pPr>
            <a:r>
              <a:rPr lang="da-DK" i="1" dirty="0"/>
              <a:t>Hvilke muligheder har vi for at involvere borgeren i aktiviteter i hverdagen?</a:t>
            </a:r>
          </a:p>
          <a:p>
            <a:pPr>
              <a:buFontTx/>
              <a:buChar char="-"/>
            </a:pPr>
            <a:endParaRPr lang="da-DK" i="1" dirty="0"/>
          </a:p>
          <a:p>
            <a:pPr>
              <a:buFontTx/>
              <a:buChar char="-"/>
            </a:pPr>
            <a:r>
              <a:rPr lang="da-DK" i="1" dirty="0"/>
              <a:t>Hvordan får vi viden om hvilke aktiviteter der er meningsfulde for borgeren?</a:t>
            </a:r>
          </a:p>
          <a:p>
            <a:pPr marL="0" indent="0">
              <a:buNone/>
            </a:pPr>
            <a:endParaRPr lang="da-DK" i="1" dirty="0"/>
          </a:p>
          <a:p>
            <a:pPr marL="0" indent="0">
              <a:buNone/>
            </a:pPr>
            <a:r>
              <a:rPr lang="da-DK" i="1" dirty="0"/>
              <a:t>- Hvordan kan vi tilpasse aktiviteter, så de har et rehabiliterende og vedligeholdende sigte i hverdagen og passer til borgerens funktionsniveau?</a:t>
            </a:r>
          </a:p>
          <a:p>
            <a:pPr marL="0" indent="0">
              <a:buNone/>
            </a:pPr>
            <a:endParaRPr lang="da-DK" dirty="0"/>
          </a:p>
          <a:p>
            <a:pPr marL="0" indent="0">
              <a:buNone/>
            </a:pPr>
            <a:endParaRPr lang="da-DK" dirty="0"/>
          </a:p>
        </p:txBody>
      </p:sp>
      <p:sp>
        <p:nvSpPr>
          <p:cNvPr id="5" name="Pladsholder til slidenummer 4">
            <a:extLst>
              <a:ext uri="{FF2B5EF4-FFF2-40B4-BE49-F238E27FC236}">
                <a16:creationId xmlns:a16="http://schemas.microsoft.com/office/drawing/2014/main" id="{0AEAA7E0-5200-4CD6-8B93-AFB126A853ED}"/>
              </a:ext>
            </a:extLst>
          </p:cNvPr>
          <p:cNvSpPr>
            <a:spLocks noGrp="1"/>
          </p:cNvSpPr>
          <p:nvPr>
            <p:ph type="sldNum" sz="quarter" idx="12"/>
          </p:nvPr>
        </p:nvSpPr>
        <p:spPr/>
        <p:txBody>
          <a:bodyPr/>
          <a:lstStyle/>
          <a:p>
            <a:r>
              <a:rPr lang="da-DK"/>
              <a:t>Side </a:t>
            </a:r>
            <a:fld id="{24C8C45C-947F-4981-8B3F-4F32E973C901}" type="slidenum">
              <a:rPr lang="da-DK" smtClean="0"/>
              <a:pPr/>
              <a:t>9</a:t>
            </a:fld>
            <a:endParaRPr lang="da-DK" dirty="0"/>
          </a:p>
        </p:txBody>
      </p:sp>
      <p:sp>
        <p:nvSpPr>
          <p:cNvPr id="2" name="Titel 1">
            <a:extLst>
              <a:ext uri="{FF2B5EF4-FFF2-40B4-BE49-F238E27FC236}">
                <a16:creationId xmlns:a16="http://schemas.microsoft.com/office/drawing/2014/main" id="{FBEF23BA-6B6B-4F8E-B243-BE57F2606B54}"/>
              </a:ext>
            </a:extLst>
          </p:cNvPr>
          <p:cNvSpPr>
            <a:spLocks noGrp="1"/>
          </p:cNvSpPr>
          <p:nvPr>
            <p:ph type="title"/>
          </p:nvPr>
        </p:nvSpPr>
        <p:spPr/>
        <p:txBody>
          <a:bodyPr/>
          <a:lstStyle/>
          <a:p>
            <a:r>
              <a:rPr lang="da-DK" dirty="0"/>
              <a:t>Meningsfuld hverdag</a:t>
            </a:r>
          </a:p>
        </p:txBody>
      </p:sp>
      <p:pic>
        <p:nvPicPr>
          <p:cNvPr id="10" name="Billede 9">
            <a:extLst>
              <a:ext uri="{FF2B5EF4-FFF2-40B4-BE49-F238E27FC236}">
                <a16:creationId xmlns:a16="http://schemas.microsoft.com/office/drawing/2014/main" id="{BDA57107-AEE5-4857-85C6-A2D8AD0F0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513" y="1256097"/>
            <a:ext cx="5315341" cy="3932351"/>
          </a:xfrm>
          <a:prstGeom prst="rect">
            <a:avLst/>
          </a:prstGeom>
        </p:spPr>
      </p:pic>
    </p:spTree>
    <p:extLst>
      <p:ext uri="{BB962C8B-B14F-4D97-AF65-F5344CB8AC3E}">
        <p14:creationId xmlns:p14="http://schemas.microsoft.com/office/powerpoint/2010/main" val="2803424191"/>
      </p:ext>
    </p:extLst>
  </p:cSld>
  <p:clrMapOvr>
    <a:masterClrMapping/>
  </p:clrMapOvr>
</p:sld>
</file>

<file path=ppt/theme/theme1.xml><?xml version="1.0" encoding="utf-8"?>
<a:theme xmlns:a="http://schemas.openxmlformats.org/drawingml/2006/main" name="Sundhedsstyrelsen PowerPoint skabelon">
  <a:themeElements>
    <a:clrScheme name="Sundhedsstyrelsen - SST Blå">
      <a:dk1>
        <a:sysClr val="windowText" lastClr="000000"/>
      </a:dk1>
      <a:lt1>
        <a:sysClr val="window" lastClr="FFFFFF"/>
      </a:lt1>
      <a:dk2>
        <a:srgbClr val="D8EEFF"/>
      </a:dk2>
      <a:lt2>
        <a:srgbClr val="005C8D"/>
      </a:lt2>
      <a:accent1>
        <a:srgbClr val="005C8D"/>
      </a:accent1>
      <a:accent2>
        <a:srgbClr val="BEE3FF"/>
      </a:accent2>
      <a:accent3>
        <a:srgbClr val="003F36"/>
      </a:accent3>
      <a:accent4>
        <a:srgbClr val="00D79B"/>
      </a:accent4>
      <a:accent5>
        <a:srgbClr val="441B3C"/>
      </a:accent5>
      <a:accent6>
        <a:srgbClr val="FF7896"/>
      </a:accent6>
      <a:hlink>
        <a:srgbClr val="005C8D"/>
      </a:hlink>
      <a:folHlink>
        <a:srgbClr val="003F36"/>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907</TotalTime>
  <Words>1531</Words>
  <Application>Microsoft Office PowerPoint</Application>
  <PresentationFormat>Widescreen</PresentationFormat>
  <Paragraphs>132</Paragraphs>
  <Slides>15</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Calibri</vt:lpstr>
      <vt:lpstr>Arial</vt:lpstr>
      <vt:lpstr>Raleway ExtraBold</vt:lpstr>
      <vt:lpstr>Raleway</vt:lpstr>
      <vt:lpstr>Sundhedsstyrelsen PowerPoint skabelon</vt:lpstr>
      <vt:lpstr>Borgerrejse om helhedspleje - i eget hjem på plejehjem</vt:lpstr>
      <vt:lpstr>Borgerrejse om forløb i helhedsplejen</vt:lpstr>
      <vt:lpstr>Facilitering af dialog og refleksion ud fra borgerrejsen som én samlet helhed</vt:lpstr>
      <vt:lpstr>Et forløb i helhedsplejen</vt:lpstr>
      <vt:lpstr>Case som baggrund for illustration af en borgerrejse</vt:lpstr>
      <vt:lpstr>Facilitering af dialog og refleksion ud fra enkelte situationer i borgerrejsen</vt:lpstr>
      <vt:lpstr>Sådan gennemføres dialog- og refleksionsøvelsen af enkelte situationer fra borgerrejsen</vt:lpstr>
      <vt:lpstr>Opstart og forventningsafstemning</vt:lpstr>
      <vt:lpstr>Meningsfuld hverdag</vt:lpstr>
      <vt:lpstr>Ændrede behov</vt:lpstr>
      <vt:lpstr>Inddragelse af pårørende</vt:lpstr>
      <vt:lpstr>Tværfaglig drøftelse</vt:lpstr>
      <vt:lpstr>Dialog om ændrede behov</vt:lpstr>
      <vt:lpstr>Opfølgning med pårørende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Susanne K. Glerup</dc:creator>
  <cp:lastModifiedBy>Katrine Lund Kragbak</cp:lastModifiedBy>
  <cp:revision>31</cp:revision>
  <dcterms:created xsi:type="dcterms:W3CDTF">2025-11-18T12:08:47Z</dcterms:created>
  <dcterms:modified xsi:type="dcterms:W3CDTF">2025-12-02T12:09:59Z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