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9"/>
  </p:notesMasterIdLst>
  <p:sldIdLst>
    <p:sldId id="256" r:id="rId2"/>
    <p:sldId id="265" r:id="rId3"/>
    <p:sldId id="266" r:id="rId4"/>
    <p:sldId id="267" r:id="rId5"/>
    <p:sldId id="262" r:id="rId6"/>
    <p:sldId id="257" r:id="rId7"/>
    <p:sldId id="268" r:id="rId8"/>
    <p:sldId id="308" r:id="rId9"/>
    <p:sldId id="307" r:id="rId10"/>
    <p:sldId id="309" r:id="rId11"/>
    <p:sldId id="258" r:id="rId12"/>
    <p:sldId id="281" r:id="rId13"/>
    <p:sldId id="310" r:id="rId14"/>
    <p:sldId id="311" r:id="rId15"/>
    <p:sldId id="315" r:id="rId16"/>
    <p:sldId id="312" r:id="rId17"/>
    <p:sldId id="314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CC1"/>
    <a:srgbClr val="002E53"/>
    <a:srgbClr val="26A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EAC86-6B9F-47FB-B8FA-25638A51F0C4}" type="datetimeFigureOut">
              <a:rPr lang="da-DK" smtClean="0"/>
              <a:t>02-05-2023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66936-0211-4E88-AA27-6AADD16FAD1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9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Mentilink</a:t>
            </a:r>
            <a:r>
              <a:rPr lang="da-DK" dirty="0"/>
              <a:t>. Undersøgelsen tager nok </a:t>
            </a:r>
            <a:r>
              <a:rPr lang="da-DK" dirty="0" err="1"/>
              <a:t>ca</a:t>
            </a:r>
            <a:r>
              <a:rPr lang="da-DK" dirty="0"/>
              <a:t> 10 min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66936-0211-4E88-AA27-6AADD16FAD1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8093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Link til besvarelsen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66936-0211-4E88-AA27-6AADD16FAD1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970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Gennemgang af typiske indsatsområder fra Region Sjælland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66936-0211-4E88-AA27-6AADD16FAD1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2749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Udvidet med AI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66936-0211-4E88-AA27-6AADD16FAD1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117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10 min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66936-0211-4E88-AA27-6AADD16FAD1E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80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10 min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66936-0211-4E88-AA27-6AADD16FAD1E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3047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4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9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7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0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3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4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8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6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6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8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ntimeter.com/app/presentation/alakiote319xq4pg6tmzq4sgmm1qbxe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meter.com/app/presentation/alxuuxmdpsyg7v11e8vcbbjnp213s1t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44DFB53-C7FE-4BC7-BA96-83262BE09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945E2DF-D981-47AE-87EF-947BDA34A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461823"/>
            <a:ext cx="9334500" cy="771845"/>
          </a:xfrm>
        </p:spPr>
        <p:txBody>
          <a:bodyPr>
            <a:normAutofit/>
          </a:bodyPr>
          <a:lstStyle/>
          <a:p>
            <a:r>
              <a:rPr lang="da-DK" sz="3200"/>
              <a:t>De gode indsatsområder</a:t>
            </a: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3A8AD5E-E440-41E2-BCEC-3A691CF54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1306948"/>
            <a:ext cx="9334500" cy="563187"/>
          </a:xfrm>
        </p:spPr>
        <p:txBody>
          <a:bodyPr>
            <a:normAutofit/>
          </a:bodyPr>
          <a:lstStyle/>
          <a:p>
            <a:r>
              <a:rPr lang="da-DK" sz="1600"/>
              <a:t>Evidens – erfaringer og velmenende råd</a:t>
            </a:r>
            <a:endParaRPr lang="da-DK" sz="1600" dirty="0"/>
          </a:p>
        </p:txBody>
      </p:sp>
      <p:pic>
        <p:nvPicPr>
          <p:cNvPr id="4" name="Picture 3" descr="Lyserød og blå akryl maling">
            <a:extLst>
              <a:ext uri="{FF2B5EF4-FFF2-40B4-BE49-F238E27FC236}">
                <a16:creationId xmlns:a16="http://schemas.microsoft.com/office/drawing/2014/main" id="{637D4600-2425-96D6-40F1-3B9013060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445" b="26696"/>
          <a:stretch/>
        </p:blipFill>
        <p:spPr>
          <a:xfrm>
            <a:off x="20" y="2064327"/>
            <a:ext cx="1219198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53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46FB0-E74B-4741-977D-FE611918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690577" cy="872067"/>
          </a:xfrm>
        </p:spPr>
        <p:txBody>
          <a:bodyPr>
            <a:normAutofit fontScale="90000"/>
          </a:bodyPr>
          <a:lstStyle/>
          <a:p>
            <a:r>
              <a:rPr lang="da-DK" b="0" dirty="0"/>
              <a:t>Hvordan hjælper vi afdelingerne med at opbygge og vedligeholde god uddannelse?</a:t>
            </a:r>
          </a:p>
        </p:txBody>
      </p:sp>
      <p:pic>
        <p:nvPicPr>
          <p:cNvPr id="4098" name="Picture 2" descr="Revner i soklen | Reparation af revner i sokkel">
            <a:extLst>
              <a:ext uri="{FF2B5EF4-FFF2-40B4-BE49-F238E27FC236}">
                <a16:creationId xmlns:a16="http://schemas.microsoft.com/office/drawing/2014/main" id="{384437D4-4E34-4E30-ACC4-17868FCB89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533" y="1778083"/>
            <a:ext cx="6152445" cy="460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100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912FA8-247A-4A58-8831-6246B0598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da-DK" sz="4000"/>
              <a:t>Noget af dét, der er værd at bemærke…</a:t>
            </a:r>
          </a:p>
        </p:txBody>
      </p:sp>
      <p:sp>
        <p:nvSpPr>
          <p:cNvPr id="9" name="Pladsholder til indhold 2">
            <a:extLst>
              <a:ext uri="{FF2B5EF4-FFF2-40B4-BE49-F238E27FC236}">
                <a16:creationId xmlns:a16="http://schemas.microsoft.com/office/drawing/2014/main" id="{16EA45CF-DDFD-4CB8-8EEF-742543A60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91" y="2223654"/>
            <a:ext cx="6395074" cy="4326435"/>
          </a:xfrm>
        </p:spPr>
        <p:txBody>
          <a:bodyPr anchor="t">
            <a:normAutofit fontScale="25000" lnSpcReduction="20000"/>
          </a:bodyPr>
          <a:lstStyle/>
          <a:p>
            <a:pPr marL="0" indent="0">
              <a:buNone/>
            </a:pPr>
            <a:r>
              <a:rPr lang="da-DK" sz="4800" b="1" dirty="0"/>
              <a:t>Sproget i rapporten</a:t>
            </a:r>
          </a:p>
          <a:p>
            <a:r>
              <a:rPr lang="da-DK" sz="4800" dirty="0"/>
              <a:t>”</a:t>
            </a:r>
            <a:r>
              <a:rPr lang="da-DK" sz="4800" dirty="0" err="1"/>
              <a:t>Resilient</a:t>
            </a:r>
            <a:r>
              <a:rPr lang="da-DK" sz="4800" dirty="0"/>
              <a:t> and </a:t>
            </a:r>
            <a:r>
              <a:rPr lang="da-DK" sz="4800" dirty="0" err="1"/>
              <a:t>effective</a:t>
            </a:r>
            <a:r>
              <a:rPr lang="da-DK" sz="4800" dirty="0"/>
              <a:t> workforce”</a:t>
            </a:r>
          </a:p>
          <a:p>
            <a:r>
              <a:rPr lang="da-DK" sz="4800" dirty="0"/>
              <a:t>”</a:t>
            </a:r>
            <a:r>
              <a:rPr lang="da-DK" sz="4800" dirty="0" err="1"/>
              <a:t>Skills</a:t>
            </a:r>
            <a:r>
              <a:rPr lang="da-DK" sz="4800" dirty="0"/>
              <a:t> </a:t>
            </a:r>
            <a:r>
              <a:rPr lang="da-DK" sz="4800" dirty="0" err="1"/>
              <a:t>needs</a:t>
            </a:r>
            <a:r>
              <a:rPr lang="da-DK" sz="4800" dirty="0"/>
              <a:t>”, ”</a:t>
            </a:r>
            <a:r>
              <a:rPr lang="da-DK" sz="4800" dirty="0" err="1"/>
              <a:t>skills</a:t>
            </a:r>
            <a:r>
              <a:rPr lang="da-DK" sz="4800" dirty="0"/>
              <a:t> </a:t>
            </a:r>
            <a:r>
              <a:rPr lang="da-DK" sz="4800" dirty="0" err="1"/>
              <a:t>gap</a:t>
            </a:r>
            <a:r>
              <a:rPr lang="da-DK" sz="4800" dirty="0"/>
              <a:t>”, ”</a:t>
            </a:r>
            <a:r>
              <a:rPr lang="da-DK" sz="4800" dirty="0" err="1"/>
              <a:t>skills</a:t>
            </a:r>
            <a:r>
              <a:rPr lang="da-DK" sz="4800" dirty="0"/>
              <a:t> match” og ”</a:t>
            </a:r>
            <a:r>
              <a:rPr lang="da-DK" sz="4800" dirty="0" err="1"/>
              <a:t>skills</a:t>
            </a:r>
            <a:r>
              <a:rPr lang="da-DK" sz="4800" dirty="0"/>
              <a:t> mix”,  som bør være dynamisk</a:t>
            </a:r>
          </a:p>
          <a:p>
            <a:r>
              <a:rPr lang="da-DK" sz="4800" dirty="0"/>
              <a:t>”</a:t>
            </a:r>
            <a:r>
              <a:rPr lang="da-DK" sz="4800" dirty="0" err="1"/>
              <a:t>Reskilling</a:t>
            </a:r>
            <a:r>
              <a:rPr lang="da-DK" sz="4800" dirty="0"/>
              <a:t>” og ”</a:t>
            </a:r>
            <a:r>
              <a:rPr lang="da-DK" sz="4800" dirty="0" err="1"/>
              <a:t>upskilling</a:t>
            </a:r>
            <a:r>
              <a:rPr lang="da-DK" sz="4800" dirty="0"/>
              <a:t>”</a:t>
            </a:r>
          </a:p>
          <a:p>
            <a:pPr lvl="1"/>
            <a:r>
              <a:rPr lang="da-DK" sz="4800" dirty="0" err="1"/>
              <a:t>Well-being</a:t>
            </a:r>
            <a:r>
              <a:rPr lang="da-DK" sz="4800" dirty="0"/>
              <a:t> </a:t>
            </a:r>
            <a:r>
              <a:rPr lang="da-DK" sz="4800" dirty="0" err="1"/>
              <a:t>skills</a:t>
            </a:r>
            <a:r>
              <a:rPr lang="da-DK" sz="4800" dirty="0"/>
              <a:t> (efter Covid)</a:t>
            </a:r>
          </a:p>
          <a:p>
            <a:pPr lvl="1"/>
            <a:r>
              <a:rPr lang="da-DK" sz="4800" dirty="0" err="1"/>
              <a:t>Diversity</a:t>
            </a:r>
            <a:r>
              <a:rPr lang="da-DK" sz="4800" dirty="0"/>
              <a:t> </a:t>
            </a:r>
            <a:r>
              <a:rPr lang="da-DK" sz="4800" dirty="0" err="1"/>
              <a:t>competence</a:t>
            </a:r>
            <a:r>
              <a:rPr lang="da-DK" sz="4800" dirty="0"/>
              <a:t> (afløser for </a:t>
            </a:r>
            <a:r>
              <a:rPr lang="da-DK" sz="4800" dirty="0" err="1"/>
              <a:t>cultural</a:t>
            </a:r>
            <a:r>
              <a:rPr lang="da-DK" sz="4800" dirty="0"/>
              <a:t> </a:t>
            </a:r>
            <a:r>
              <a:rPr lang="da-DK" sz="4800" dirty="0" err="1"/>
              <a:t>competence</a:t>
            </a:r>
            <a:r>
              <a:rPr lang="da-DK" sz="4800" dirty="0"/>
              <a:t>)</a:t>
            </a:r>
          </a:p>
          <a:p>
            <a:pPr lvl="1"/>
            <a:r>
              <a:rPr lang="da-DK" sz="4800" dirty="0" err="1"/>
              <a:t>Regulatory</a:t>
            </a:r>
            <a:r>
              <a:rPr lang="da-DK" sz="4800" dirty="0"/>
              <a:t> </a:t>
            </a:r>
            <a:r>
              <a:rPr lang="da-DK" sz="4800" dirty="0" err="1"/>
              <a:t>skills</a:t>
            </a:r>
            <a:r>
              <a:rPr lang="da-DK" sz="4800" dirty="0"/>
              <a:t> (i forhold til nye teknologier, patientsikkerhed og bæredygtighed)</a:t>
            </a:r>
          </a:p>
          <a:p>
            <a:pPr marL="0" indent="0">
              <a:buNone/>
            </a:pPr>
            <a:endParaRPr lang="da-DK" sz="4800" dirty="0"/>
          </a:p>
          <a:p>
            <a:pPr marL="0" indent="0">
              <a:buNone/>
            </a:pPr>
            <a:r>
              <a:rPr lang="da-DK" sz="4800" b="1" dirty="0"/>
              <a:t>Task-</a:t>
            </a:r>
            <a:r>
              <a:rPr lang="da-DK" sz="4800" b="1" dirty="0" err="1"/>
              <a:t>shifting</a:t>
            </a:r>
            <a:endParaRPr lang="da-DK" sz="4800" b="1" dirty="0"/>
          </a:p>
          <a:p>
            <a:r>
              <a:rPr lang="da-DK" sz="4800" dirty="0"/>
              <a:t>Når medicin udskrivning/dispensering eller anden klinisk service delegeres til sygeplejerske, pårørende, en maskine eller patienten selv (relaterer til ændrede behandler-patient relationer, digital transformation, og mangel på sundhedsprofessionelle)</a:t>
            </a:r>
          </a:p>
          <a:p>
            <a:r>
              <a:rPr lang="da-DK" sz="4800" dirty="0"/>
              <a:t>Kræver klar kommunikation, meget klare retningslinjer, monitorering og opfølgning</a:t>
            </a:r>
          </a:p>
          <a:p>
            <a:endParaRPr lang="da-DK" sz="11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C5A87863-ECA3-4F3A-8E6A-F255B83BD8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6" r="3007" b="-2"/>
          <a:stretch/>
        </p:blipFill>
        <p:spPr>
          <a:xfrm>
            <a:off x="7463539" y="909081"/>
            <a:ext cx="3395385" cy="507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2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A4674-92E6-4E85-857B-7698D653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54" y="365125"/>
            <a:ext cx="11301067" cy="1370369"/>
          </a:xfrm>
        </p:spPr>
        <p:txBody>
          <a:bodyPr>
            <a:noAutofit/>
          </a:bodyPr>
          <a:lstStyle/>
          <a:p>
            <a:r>
              <a:rPr lang="da-DK" sz="3300" b="0" dirty="0">
                <a:solidFill>
                  <a:srgbClr val="FBDCC1"/>
                </a:solidFill>
              </a:rPr>
              <a:t>Kompetencer i et integreret og ‘</a:t>
            </a:r>
            <a:r>
              <a:rPr lang="da-DK" sz="3300" b="0" dirty="0" err="1">
                <a:solidFill>
                  <a:srgbClr val="FBDCC1"/>
                </a:solidFill>
              </a:rPr>
              <a:t>people-centered</a:t>
            </a:r>
            <a:r>
              <a:rPr lang="da-DK" sz="3300" b="0" dirty="0">
                <a:solidFill>
                  <a:srgbClr val="FBDCC1"/>
                </a:solidFill>
              </a:rPr>
              <a:t>’ væsen</a:t>
            </a:r>
            <a:br>
              <a:rPr lang="da-DK" sz="3300" b="0" dirty="0">
                <a:solidFill>
                  <a:srgbClr val="FBDCC1"/>
                </a:solidFill>
              </a:rPr>
            </a:br>
            <a:r>
              <a:rPr lang="da-DK" sz="3300" b="0" dirty="0">
                <a:solidFill>
                  <a:srgbClr val="FBDCC1"/>
                </a:solidFill>
              </a:rPr>
              <a:t>(ikke fragmenteret og sygdomsorienteret)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2B268A-1CD9-489C-BF8D-F490C1A1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4" y="1735494"/>
            <a:ext cx="9583318" cy="4840256"/>
          </a:xfrm>
        </p:spPr>
        <p:txBody>
          <a:bodyPr>
            <a:normAutofit fontScale="92500" lnSpcReduction="20000"/>
          </a:bodyPr>
          <a:lstStyle/>
          <a:p>
            <a:r>
              <a:rPr lang="da-DK" dirty="0">
                <a:solidFill>
                  <a:srgbClr val="FBDCC1"/>
                </a:solidFill>
              </a:rPr>
              <a:t>Focus på ‘transversal’ (eller core/</a:t>
            </a:r>
            <a:r>
              <a:rPr lang="da-DK" dirty="0" err="1">
                <a:solidFill>
                  <a:srgbClr val="FBDCC1"/>
                </a:solidFill>
              </a:rPr>
              <a:t>soft</a:t>
            </a:r>
            <a:r>
              <a:rPr lang="da-DK" dirty="0">
                <a:solidFill>
                  <a:srgbClr val="FBDCC1"/>
                </a:solidFill>
              </a:rPr>
              <a:t>) </a:t>
            </a:r>
            <a:r>
              <a:rPr lang="da-DK" dirty="0" err="1">
                <a:solidFill>
                  <a:srgbClr val="FBDCC1"/>
                </a:solidFill>
              </a:rPr>
              <a:t>skills</a:t>
            </a:r>
            <a:r>
              <a:rPr lang="da-DK" dirty="0">
                <a:solidFill>
                  <a:srgbClr val="FBDCC1"/>
                </a:solidFill>
              </a:rPr>
              <a:t>: </a:t>
            </a:r>
          </a:p>
          <a:p>
            <a:pPr lvl="1"/>
            <a:r>
              <a:rPr lang="da-DK" dirty="0" err="1">
                <a:solidFill>
                  <a:schemeClr val="accent1"/>
                </a:solidFill>
              </a:rPr>
              <a:t>Interpersonal</a:t>
            </a:r>
            <a:r>
              <a:rPr lang="da-DK" dirty="0">
                <a:solidFill>
                  <a:schemeClr val="accent1"/>
                </a:solidFill>
              </a:rPr>
              <a:t> </a:t>
            </a:r>
            <a:r>
              <a:rPr lang="da-DK" dirty="0" err="1">
                <a:solidFill>
                  <a:schemeClr val="accent1"/>
                </a:solidFill>
              </a:rPr>
              <a:t>skills</a:t>
            </a:r>
            <a:r>
              <a:rPr lang="da-DK" dirty="0">
                <a:solidFill>
                  <a:schemeClr val="accent1"/>
                </a:solidFill>
              </a:rPr>
              <a:t>, </a:t>
            </a:r>
          </a:p>
          <a:p>
            <a:pPr lvl="2"/>
            <a:r>
              <a:rPr lang="da-DK" sz="1500" dirty="0" err="1">
                <a:solidFill>
                  <a:schemeClr val="bg1"/>
                </a:solidFill>
              </a:rPr>
              <a:t>Person-centreret</a:t>
            </a:r>
            <a:r>
              <a:rPr lang="da-DK" sz="1500" dirty="0">
                <a:solidFill>
                  <a:schemeClr val="bg1"/>
                </a:solidFill>
              </a:rPr>
              <a:t> kommunikation</a:t>
            </a:r>
          </a:p>
          <a:p>
            <a:pPr lvl="2"/>
            <a:r>
              <a:rPr lang="da-DK" sz="1500" dirty="0">
                <a:solidFill>
                  <a:schemeClr val="bg1"/>
                </a:solidFill>
              </a:rPr>
              <a:t>Fælles beslutningstagning</a:t>
            </a:r>
          </a:p>
          <a:p>
            <a:pPr lvl="2"/>
            <a:r>
              <a:rPr lang="da-DK" sz="1500" dirty="0" err="1">
                <a:solidFill>
                  <a:schemeClr val="bg1"/>
                </a:solidFill>
              </a:rPr>
              <a:t>Interprofessionel</a:t>
            </a:r>
            <a:r>
              <a:rPr lang="da-DK" sz="1500" dirty="0">
                <a:solidFill>
                  <a:schemeClr val="bg1"/>
                </a:solidFill>
              </a:rPr>
              <a:t> teamwork</a:t>
            </a:r>
          </a:p>
          <a:p>
            <a:pPr lvl="2"/>
            <a:r>
              <a:rPr lang="da-DK" sz="1500" dirty="0" err="1">
                <a:solidFill>
                  <a:schemeClr val="bg1"/>
                </a:solidFill>
              </a:rPr>
              <a:t>Socio-kulturel</a:t>
            </a:r>
            <a:r>
              <a:rPr lang="da-DK" sz="1500" dirty="0">
                <a:solidFill>
                  <a:schemeClr val="bg1"/>
                </a:solidFill>
              </a:rPr>
              <a:t> kompetence</a:t>
            </a:r>
          </a:p>
          <a:p>
            <a:pPr lvl="1"/>
            <a:r>
              <a:rPr lang="da-DK" dirty="0" err="1">
                <a:solidFill>
                  <a:schemeClr val="accent1"/>
                </a:solidFill>
              </a:rPr>
              <a:t>Analytical</a:t>
            </a:r>
            <a:r>
              <a:rPr lang="da-DK" dirty="0">
                <a:solidFill>
                  <a:schemeClr val="accent1"/>
                </a:solidFill>
              </a:rPr>
              <a:t> </a:t>
            </a:r>
            <a:r>
              <a:rPr lang="da-DK" dirty="0" err="1">
                <a:solidFill>
                  <a:schemeClr val="accent1"/>
                </a:solidFill>
              </a:rPr>
              <a:t>skills</a:t>
            </a:r>
            <a:endParaRPr lang="da-DK" dirty="0">
              <a:solidFill>
                <a:schemeClr val="accent1"/>
              </a:solidFill>
            </a:endParaRPr>
          </a:p>
          <a:p>
            <a:pPr lvl="2"/>
            <a:r>
              <a:rPr lang="da-DK" dirty="0">
                <a:solidFill>
                  <a:schemeClr val="bg1"/>
                </a:solidFill>
              </a:rPr>
              <a:t>Ada</a:t>
            </a:r>
            <a:r>
              <a:rPr lang="da-DK" sz="1500" dirty="0">
                <a:solidFill>
                  <a:schemeClr val="bg1"/>
                </a:solidFill>
              </a:rPr>
              <a:t>ptiv problemløsning</a:t>
            </a:r>
          </a:p>
          <a:p>
            <a:pPr lvl="2"/>
            <a:r>
              <a:rPr lang="da-DK" sz="1500" dirty="0">
                <a:solidFill>
                  <a:schemeClr val="bg1"/>
                </a:solidFill>
              </a:rPr>
              <a:t>Kendskab til sundhedsvæsenet og </a:t>
            </a:r>
            <a:r>
              <a:rPr lang="da-DK" sz="1500" dirty="0" err="1">
                <a:solidFill>
                  <a:schemeClr val="bg1"/>
                </a:solidFill>
              </a:rPr>
              <a:t>system-tænkning</a:t>
            </a:r>
            <a:endParaRPr lang="da-DK" sz="1500" dirty="0">
              <a:solidFill>
                <a:schemeClr val="bg1"/>
              </a:solidFill>
            </a:endParaRPr>
          </a:p>
          <a:p>
            <a:pPr lvl="2"/>
            <a:r>
              <a:rPr lang="da-DK" sz="1500" dirty="0">
                <a:solidFill>
                  <a:schemeClr val="bg1"/>
                </a:solidFill>
              </a:rPr>
              <a:t>Evne til at bruge digitale teknologier effektivt</a:t>
            </a:r>
          </a:p>
          <a:p>
            <a:r>
              <a:rPr lang="da-DK" dirty="0">
                <a:solidFill>
                  <a:srgbClr val="FBDCC1"/>
                </a:solidFill>
              </a:rPr>
              <a:t>Desuden</a:t>
            </a:r>
          </a:p>
          <a:p>
            <a:pPr lvl="1"/>
            <a:r>
              <a:rPr lang="da-DK" dirty="0">
                <a:solidFill>
                  <a:schemeClr val="accent1"/>
                </a:solidFill>
              </a:rPr>
              <a:t>Støtte til en positiv arbejdskultur</a:t>
            </a:r>
          </a:p>
          <a:p>
            <a:pPr lvl="2"/>
            <a:r>
              <a:rPr lang="da-DK" sz="1500" dirty="0">
                <a:solidFill>
                  <a:schemeClr val="bg1"/>
                </a:solidFill>
              </a:rPr>
              <a:t>Stress og udmattelsesmanagement</a:t>
            </a:r>
          </a:p>
          <a:p>
            <a:pPr lvl="2"/>
            <a:r>
              <a:rPr lang="da-DK" sz="1500" dirty="0">
                <a:solidFill>
                  <a:schemeClr val="bg1"/>
                </a:solidFill>
              </a:rPr>
              <a:t>Professionelle standarder og etik</a:t>
            </a:r>
          </a:p>
          <a:p>
            <a:pPr lvl="2"/>
            <a:r>
              <a:rPr lang="da-DK" sz="1500" dirty="0">
                <a:solidFill>
                  <a:schemeClr val="bg1"/>
                </a:solidFill>
              </a:rPr>
              <a:t>Mentoring og undervisning</a:t>
            </a:r>
          </a:p>
          <a:p>
            <a:pPr lvl="2"/>
            <a:r>
              <a:rPr lang="da-DK" sz="1500" dirty="0">
                <a:solidFill>
                  <a:schemeClr val="bg1"/>
                </a:solidFill>
              </a:rPr>
              <a:t>Livslang læring og kvalitetsforbedring</a:t>
            </a:r>
          </a:p>
          <a:p>
            <a:pPr marL="914400" lvl="2" indent="0">
              <a:buNone/>
            </a:pP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75B2FB5-2816-46E9-A15B-076B5CAC7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914" y="5297758"/>
            <a:ext cx="3514531" cy="1195117"/>
          </a:xfrm>
          <a:prstGeom prst="rect">
            <a:avLst/>
          </a:prstGeom>
        </p:spPr>
      </p:pic>
      <p:sp>
        <p:nvSpPr>
          <p:cNvPr id="6" name="Taleboble: rektangel med afrundede hjørner 5">
            <a:extLst>
              <a:ext uri="{FF2B5EF4-FFF2-40B4-BE49-F238E27FC236}">
                <a16:creationId xmlns:a16="http://schemas.microsoft.com/office/drawing/2014/main" id="{1A489D8C-CFC3-4481-96BD-B6B03E56070A}"/>
              </a:ext>
            </a:extLst>
          </p:cNvPr>
          <p:cNvSpPr/>
          <p:nvPr/>
        </p:nvSpPr>
        <p:spPr>
          <a:xfrm>
            <a:off x="8897136" y="2588174"/>
            <a:ext cx="2469606" cy="1537855"/>
          </a:xfrm>
          <a:prstGeom prst="wedgeRoundRectCallout">
            <a:avLst>
              <a:gd name="adj1" fmla="val -39799"/>
              <a:gd name="adj2" fmla="val -9594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accent4">
                    <a:lumMod val="75000"/>
                  </a:schemeClr>
                </a:solidFill>
              </a:rPr>
              <a:t>Dual </a:t>
            </a:r>
            <a:r>
              <a:rPr lang="da-DK" b="1" dirty="0" err="1">
                <a:solidFill>
                  <a:schemeClr val="accent4">
                    <a:lumMod val="75000"/>
                  </a:schemeClr>
                </a:solidFill>
              </a:rPr>
              <a:t>challenge</a:t>
            </a:r>
            <a:r>
              <a:rPr lang="da-DK" b="1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da-DK" b="1" dirty="0" err="1">
                <a:solidFill>
                  <a:schemeClr val="accent4">
                    <a:lumMod val="75000"/>
                  </a:schemeClr>
                </a:solidFill>
              </a:rPr>
              <a:t>technical</a:t>
            </a:r>
            <a:r>
              <a:rPr lang="da-DK" b="1" dirty="0">
                <a:solidFill>
                  <a:schemeClr val="accent4">
                    <a:lumMod val="75000"/>
                  </a:schemeClr>
                </a:solidFill>
              </a:rPr>
              <a:t> and </a:t>
            </a:r>
            <a:r>
              <a:rPr lang="da-DK" b="1" dirty="0" err="1">
                <a:solidFill>
                  <a:schemeClr val="accent4">
                    <a:lumMod val="75000"/>
                  </a:schemeClr>
                </a:solidFill>
              </a:rPr>
              <a:t>emotionally</a:t>
            </a:r>
            <a:r>
              <a:rPr lang="da-DK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a-DK" b="1" dirty="0" err="1">
                <a:solidFill>
                  <a:schemeClr val="accent4">
                    <a:lumMod val="75000"/>
                  </a:schemeClr>
                </a:solidFill>
              </a:rPr>
              <a:t>complex</a:t>
            </a:r>
            <a:r>
              <a:rPr lang="da-DK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a-DK" b="1" dirty="0" err="1">
                <a:solidFill>
                  <a:schemeClr val="accent4">
                    <a:lumMod val="75000"/>
                  </a:schemeClr>
                </a:solidFill>
              </a:rPr>
              <a:t>healthcare</a:t>
            </a:r>
            <a:r>
              <a:rPr lang="da-DK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a-DK" b="1" dirty="0" err="1">
                <a:solidFill>
                  <a:schemeClr val="accent4">
                    <a:lumMod val="75000"/>
                  </a:schemeClr>
                </a:solidFill>
              </a:rPr>
              <a:t>workplace</a:t>
            </a:r>
            <a:endParaRPr lang="da-DK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B7E72-5C43-491D-A6DB-C27E123F8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180" y="548944"/>
            <a:ext cx="8915402" cy="1371600"/>
          </a:xfrm>
        </p:spPr>
        <p:txBody>
          <a:bodyPr/>
          <a:lstStyle/>
          <a:p>
            <a:r>
              <a:rPr lang="da-DK" b="0" dirty="0">
                <a:solidFill>
                  <a:schemeClr val="accent1">
                    <a:lumMod val="50000"/>
                  </a:schemeClr>
                </a:solidFill>
              </a:rPr>
              <a:t>Uddannelsesfatigue og – </a:t>
            </a:r>
            <a:r>
              <a:rPr lang="da-DK" b="0" dirty="0" err="1">
                <a:solidFill>
                  <a:schemeClr val="accent1">
                    <a:lumMod val="50000"/>
                  </a:schemeClr>
                </a:solidFill>
              </a:rPr>
              <a:t>burnout</a:t>
            </a:r>
            <a:endParaRPr lang="da-DK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1DD2CC-F234-4061-9747-73BE98F8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447" y="2168867"/>
            <a:ext cx="8915402" cy="4137259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da-DK" b="1" i="0" dirty="0" err="1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Burnout</a:t>
            </a:r>
            <a:r>
              <a:rPr lang="da-DK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 </a:t>
            </a:r>
            <a:r>
              <a:rPr lang="da-DK" b="0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blandt </a:t>
            </a:r>
            <a:r>
              <a:rPr lang="da-DK" b="0" i="0" dirty="0" err="1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Faculty</a:t>
            </a:r>
            <a:r>
              <a:rPr lang="da-DK" b="0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, der underviser medicinstuderende. </a:t>
            </a:r>
          </a:p>
          <a:p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Høje niveauer af 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undervisningsengagement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 var forbundet med en 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højere risiko for </a:t>
            </a:r>
            <a:r>
              <a:rPr lang="da-DK" b="1" i="0" dirty="0" err="1">
                <a:solidFill>
                  <a:srgbClr val="374151"/>
                </a:solidFill>
                <a:effectLst/>
                <a:latin typeface="Söhne"/>
              </a:rPr>
              <a:t>burnout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(Academic </a:t>
            </a:r>
            <a:r>
              <a:rPr lang="da-DK" b="0" i="0" dirty="0" err="1">
                <a:solidFill>
                  <a:srgbClr val="374151"/>
                </a:solidFill>
                <a:effectLst/>
                <a:latin typeface="Söhne"/>
              </a:rPr>
              <a:t>Medicine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, 2019).</a:t>
            </a:r>
          </a:p>
          <a:p>
            <a:pPr marL="0" indent="0" algn="l">
              <a:buNone/>
            </a:pPr>
            <a:r>
              <a:rPr lang="da-DK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Udfordringer</a:t>
            </a:r>
            <a:r>
              <a:rPr lang="da-DK" b="0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, som opleves i forbindelse med supervision af medicinstuderende og yngre læger</a:t>
            </a:r>
          </a:p>
          <a:p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Tidspres, </a:t>
            </a:r>
            <a:r>
              <a:rPr lang="da-DK" b="1" i="0" dirty="0" err="1">
                <a:solidFill>
                  <a:srgbClr val="374151"/>
                </a:solidFill>
                <a:effectLst/>
                <a:latin typeface="Söhne"/>
              </a:rPr>
              <a:t>opgaveovervældning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 og manglende anerkendelse 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(BMJ </a:t>
            </a:r>
            <a:r>
              <a:rPr lang="da-DK" b="0" i="0" dirty="0" err="1">
                <a:solidFill>
                  <a:srgbClr val="374151"/>
                </a:solidFill>
                <a:effectLst/>
                <a:latin typeface="Söhne"/>
              </a:rPr>
              <a:t>Quality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 &amp; Safety, 2017).</a:t>
            </a:r>
          </a:p>
          <a:p>
            <a:pPr marL="0" indent="0" algn="l">
              <a:buNone/>
            </a:pPr>
            <a:r>
              <a:rPr lang="da-DK" b="1" i="0" dirty="0" err="1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Burnout</a:t>
            </a:r>
            <a:r>
              <a:rPr lang="da-DK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 og fatigue </a:t>
            </a:r>
            <a:r>
              <a:rPr lang="da-DK" b="0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blandt australske læger, involveret i klinisk undervisning af medicinstuderende. </a:t>
            </a:r>
          </a:p>
          <a:p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læger, der underviste 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mere end 5 timer 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om ugen, har en 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højere risiko for </a:t>
            </a:r>
            <a:r>
              <a:rPr lang="da-DK" b="1" i="0" dirty="0" err="1">
                <a:solidFill>
                  <a:srgbClr val="374151"/>
                </a:solidFill>
                <a:effectLst/>
                <a:latin typeface="Söhne"/>
              </a:rPr>
              <a:t>burnout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(BMC Medical Education, 2016).</a:t>
            </a:r>
          </a:p>
          <a:p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læger, der underviste me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re end 5 timer 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om ugen, havde en 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højere risiko for fatigue og stress 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(Medical Teacher, 2015).</a:t>
            </a:r>
          </a:p>
          <a:p>
            <a:endParaRPr lang="da-DK" dirty="0"/>
          </a:p>
        </p:txBody>
      </p:sp>
      <p:pic>
        <p:nvPicPr>
          <p:cNvPr id="5122" name="Picture 2" descr="How job burnout can hurt your health – and what to do about it | American  Heart Association">
            <a:extLst>
              <a:ext uri="{FF2B5EF4-FFF2-40B4-BE49-F238E27FC236}">
                <a16:creationId xmlns:a16="http://schemas.microsoft.com/office/drawing/2014/main" id="{5E87CAB7-B9FC-433B-859E-40C19F67C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00" y="447675"/>
            <a:ext cx="2466975" cy="1847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23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6B8E7-F6CF-440A-9E77-D3F12FED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75" y="321906"/>
            <a:ext cx="8915402" cy="1371600"/>
          </a:xfrm>
        </p:spPr>
        <p:txBody>
          <a:bodyPr/>
          <a:lstStyle/>
          <a:p>
            <a:r>
              <a:rPr lang="da-DK" dirty="0"/>
              <a:t>Fremtidens indsatsområder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BF67F5-04E0-41F9-9C84-E0E8C444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9" y="816430"/>
            <a:ext cx="3597925" cy="4987211"/>
          </a:xfrm>
          <a:custGeom>
            <a:avLst/>
            <a:gdLst>
              <a:gd name="connsiteX0" fmla="*/ 0 w 3597925"/>
              <a:gd name="connsiteY0" fmla="*/ 0 h 4987211"/>
              <a:gd name="connsiteX1" fmla="*/ 671613 w 3597925"/>
              <a:gd name="connsiteY1" fmla="*/ 0 h 4987211"/>
              <a:gd name="connsiteX2" fmla="*/ 1307246 w 3597925"/>
              <a:gd name="connsiteY2" fmla="*/ 0 h 4987211"/>
              <a:gd name="connsiteX3" fmla="*/ 1942879 w 3597925"/>
              <a:gd name="connsiteY3" fmla="*/ 0 h 4987211"/>
              <a:gd name="connsiteX4" fmla="*/ 2506554 w 3597925"/>
              <a:gd name="connsiteY4" fmla="*/ 0 h 4987211"/>
              <a:gd name="connsiteX5" fmla="*/ 3034250 w 3597925"/>
              <a:gd name="connsiteY5" fmla="*/ 0 h 4987211"/>
              <a:gd name="connsiteX6" fmla="*/ 3597925 w 3597925"/>
              <a:gd name="connsiteY6" fmla="*/ 0 h 4987211"/>
              <a:gd name="connsiteX7" fmla="*/ 3597925 w 3597925"/>
              <a:gd name="connsiteY7" fmla="*/ 623401 h 4987211"/>
              <a:gd name="connsiteX8" fmla="*/ 3597925 w 3597925"/>
              <a:gd name="connsiteY8" fmla="*/ 1296675 h 4987211"/>
              <a:gd name="connsiteX9" fmla="*/ 3597925 w 3597925"/>
              <a:gd name="connsiteY9" fmla="*/ 1969948 h 4987211"/>
              <a:gd name="connsiteX10" fmla="*/ 3597925 w 3597925"/>
              <a:gd name="connsiteY10" fmla="*/ 2593350 h 4987211"/>
              <a:gd name="connsiteX11" fmla="*/ 3597925 w 3597925"/>
              <a:gd name="connsiteY11" fmla="*/ 3117007 h 4987211"/>
              <a:gd name="connsiteX12" fmla="*/ 3597925 w 3597925"/>
              <a:gd name="connsiteY12" fmla="*/ 3590792 h 4987211"/>
              <a:gd name="connsiteX13" fmla="*/ 3597925 w 3597925"/>
              <a:gd name="connsiteY13" fmla="*/ 4064577 h 4987211"/>
              <a:gd name="connsiteX14" fmla="*/ 3597925 w 3597925"/>
              <a:gd name="connsiteY14" fmla="*/ 4987211 h 4987211"/>
              <a:gd name="connsiteX15" fmla="*/ 3106209 w 3597925"/>
              <a:gd name="connsiteY15" fmla="*/ 4987211 h 4987211"/>
              <a:gd name="connsiteX16" fmla="*/ 2542534 w 3597925"/>
              <a:gd name="connsiteY16" fmla="*/ 4987211 h 4987211"/>
              <a:gd name="connsiteX17" fmla="*/ 1906900 w 3597925"/>
              <a:gd name="connsiteY17" fmla="*/ 4987211 h 4987211"/>
              <a:gd name="connsiteX18" fmla="*/ 1379205 w 3597925"/>
              <a:gd name="connsiteY18" fmla="*/ 4987211 h 4987211"/>
              <a:gd name="connsiteX19" fmla="*/ 815530 w 3597925"/>
              <a:gd name="connsiteY19" fmla="*/ 4987211 h 4987211"/>
              <a:gd name="connsiteX20" fmla="*/ 0 w 3597925"/>
              <a:gd name="connsiteY20" fmla="*/ 4987211 h 4987211"/>
              <a:gd name="connsiteX21" fmla="*/ 0 w 3597925"/>
              <a:gd name="connsiteY21" fmla="*/ 4363810 h 4987211"/>
              <a:gd name="connsiteX22" fmla="*/ 0 w 3597925"/>
              <a:gd name="connsiteY22" fmla="*/ 3740408 h 4987211"/>
              <a:gd name="connsiteX23" fmla="*/ 0 w 3597925"/>
              <a:gd name="connsiteY23" fmla="*/ 3216751 h 4987211"/>
              <a:gd name="connsiteX24" fmla="*/ 0 w 3597925"/>
              <a:gd name="connsiteY24" fmla="*/ 2742966 h 4987211"/>
              <a:gd name="connsiteX25" fmla="*/ 0 w 3597925"/>
              <a:gd name="connsiteY25" fmla="*/ 2119565 h 4987211"/>
              <a:gd name="connsiteX26" fmla="*/ 0 w 3597925"/>
              <a:gd name="connsiteY26" fmla="*/ 1496163 h 4987211"/>
              <a:gd name="connsiteX27" fmla="*/ 0 w 3597925"/>
              <a:gd name="connsiteY27" fmla="*/ 972506 h 4987211"/>
              <a:gd name="connsiteX28" fmla="*/ 0 w 3597925"/>
              <a:gd name="connsiteY28" fmla="*/ 0 h 498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97925" h="4987211" fill="none" extrusionOk="0">
                <a:moveTo>
                  <a:pt x="0" y="0"/>
                </a:moveTo>
                <a:cubicBezTo>
                  <a:pt x="290594" y="11549"/>
                  <a:pt x="420270" y="3570"/>
                  <a:pt x="671613" y="0"/>
                </a:cubicBezTo>
                <a:cubicBezTo>
                  <a:pt x="922956" y="-3570"/>
                  <a:pt x="1136723" y="-855"/>
                  <a:pt x="1307246" y="0"/>
                </a:cubicBezTo>
                <a:cubicBezTo>
                  <a:pt x="1477769" y="855"/>
                  <a:pt x="1666394" y="-7375"/>
                  <a:pt x="1942879" y="0"/>
                </a:cubicBezTo>
                <a:cubicBezTo>
                  <a:pt x="2219364" y="7375"/>
                  <a:pt x="2273723" y="16038"/>
                  <a:pt x="2506554" y="0"/>
                </a:cubicBezTo>
                <a:cubicBezTo>
                  <a:pt x="2739386" y="-16038"/>
                  <a:pt x="2847720" y="10358"/>
                  <a:pt x="3034250" y="0"/>
                </a:cubicBezTo>
                <a:cubicBezTo>
                  <a:pt x="3220780" y="-10358"/>
                  <a:pt x="3474081" y="9144"/>
                  <a:pt x="3597925" y="0"/>
                </a:cubicBezTo>
                <a:cubicBezTo>
                  <a:pt x="3620035" y="288742"/>
                  <a:pt x="3577063" y="422241"/>
                  <a:pt x="3597925" y="623401"/>
                </a:cubicBezTo>
                <a:cubicBezTo>
                  <a:pt x="3618787" y="824561"/>
                  <a:pt x="3620791" y="1033652"/>
                  <a:pt x="3597925" y="1296675"/>
                </a:cubicBezTo>
                <a:cubicBezTo>
                  <a:pt x="3575059" y="1559698"/>
                  <a:pt x="3579257" y="1701861"/>
                  <a:pt x="3597925" y="1969948"/>
                </a:cubicBezTo>
                <a:cubicBezTo>
                  <a:pt x="3616593" y="2238035"/>
                  <a:pt x="3591175" y="2289928"/>
                  <a:pt x="3597925" y="2593350"/>
                </a:cubicBezTo>
                <a:cubicBezTo>
                  <a:pt x="3604675" y="2896772"/>
                  <a:pt x="3622221" y="2859514"/>
                  <a:pt x="3597925" y="3117007"/>
                </a:cubicBezTo>
                <a:cubicBezTo>
                  <a:pt x="3573629" y="3374500"/>
                  <a:pt x="3602068" y="3401237"/>
                  <a:pt x="3597925" y="3590792"/>
                </a:cubicBezTo>
                <a:cubicBezTo>
                  <a:pt x="3593782" y="3780348"/>
                  <a:pt x="3579724" y="3932586"/>
                  <a:pt x="3597925" y="4064577"/>
                </a:cubicBezTo>
                <a:cubicBezTo>
                  <a:pt x="3616126" y="4196569"/>
                  <a:pt x="3596483" y="4710748"/>
                  <a:pt x="3597925" y="4987211"/>
                </a:cubicBezTo>
                <a:cubicBezTo>
                  <a:pt x="3372451" y="4998345"/>
                  <a:pt x="3269411" y="4974663"/>
                  <a:pt x="3106209" y="4987211"/>
                </a:cubicBezTo>
                <a:cubicBezTo>
                  <a:pt x="2943007" y="4999759"/>
                  <a:pt x="2751892" y="4986521"/>
                  <a:pt x="2542534" y="4987211"/>
                </a:cubicBezTo>
                <a:cubicBezTo>
                  <a:pt x="2333176" y="4987901"/>
                  <a:pt x="2110816" y="4982046"/>
                  <a:pt x="1906900" y="4987211"/>
                </a:cubicBezTo>
                <a:cubicBezTo>
                  <a:pt x="1702984" y="4992376"/>
                  <a:pt x="1585306" y="4997994"/>
                  <a:pt x="1379205" y="4987211"/>
                </a:cubicBezTo>
                <a:cubicBezTo>
                  <a:pt x="1173105" y="4976428"/>
                  <a:pt x="1084676" y="4959179"/>
                  <a:pt x="815530" y="4987211"/>
                </a:cubicBezTo>
                <a:cubicBezTo>
                  <a:pt x="546384" y="5015243"/>
                  <a:pt x="365217" y="4951972"/>
                  <a:pt x="0" y="4987211"/>
                </a:cubicBezTo>
                <a:cubicBezTo>
                  <a:pt x="3808" y="4745535"/>
                  <a:pt x="-7342" y="4667041"/>
                  <a:pt x="0" y="4363810"/>
                </a:cubicBezTo>
                <a:cubicBezTo>
                  <a:pt x="7342" y="4060579"/>
                  <a:pt x="7430" y="3982768"/>
                  <a:pt x="0" y="3740408"/>
                </a:cubicBezTo>
                <a:cubicBezTo>
                  <a:pt x="-7430" y="3498048"/>
                  <a:pt x="22018" y="3398738"/>
                  <a:pt x="0" y="3216751"/>
                </a:cubicBezTo>
                <a:cubicBezTo>
                  <a:pt x="-22018" y="3034764"/>
                  <a:pt x="-14510" y="2879297"/>
                  <a:pt x="0" y="2742966"/>
                </a:cubicBezTo>
                <a:cubicBezTo>
                  <a:pt x="14510" y="2606635"/>
                  <a:pt x="12411" y="2288307"/>
                  <a:pt x="0" y="2119565"/>
                </a:cubicBezTo>
                <a:cubicBezTo>
                  <a:pt x="-12411" y="1950823"/>
                  <a:pt x="-30285" y="1657193"/>
                  <a:pt x="0" y="1496163"/>
                </a:cubicBezTo>
                <a:cubicBezTo>
                  <a:pt x="30285" y="1335133"/>
                  <a:pt x="-17841" y="1122297"/>
                  <a:pt x="0" y="972506"/>
                </a:cubicBezTo>
                <a:cubicBezTo>
                  <a:pt x="17841" y="822715"/>
                  <a:pt x="37076" y="245495"/>
                  <a:pt x="0" y="0"/>
                </a:cubicBezTo>
                <a:close/>
              </a:path>
              <a:path w="3597925" h="4987211" stroke="0" extrusionOk="0">
                <a:moveTo>
                  <a:pt x="0" y="0"/>
                </a:moveTo>
                <a:cubicBezTo>
                  <a:pt x="234004" y="-16727"/>
                  <a:pt x="450496" y="-11515"/>
                  <a:pt x="599654" y="0"/>
                </a:cubicBezTo>
                <a:cubicBezTo>
                  <a:pt x="748812" y="11515"/>
                  <a:pt x="975981" y="13220"/>
                  <a:pt x="1163329" y="0"/>
                </a:cubicBezTo>
                <a:cubicBezTo>
                  <a:pt x="1350677" y="-13220"/>
                  <a:pt x="1607053" y="-3145"/>
                  <a:pt x="1798963" y="0"/>
                </a:cubicBezTo>
                <a:cubicBezTo>
                  <a:pt x="1990873" y="3145"/>
                  <a:pt x="2099477" y="5054"/>
                  <a:pt x="2362637" y="0"/>
                </a:cubicBezTo>
                <a:cubicBezTo>
                  <a:pt x="2625797" y="-5054"/>
                  <a:pt x="2691328" y="-9876"/>
                  <a:pt x="2962292" y="0"/>
                </a:cubicBezTo>
                <a:cubicBezTo>
                  <a:pt x="3233257" y="9876"/>
                  <a:pt x="3429737" y="-29631"/>
                  <a:pt x="3597925" y="0"/>
                </a:cubicBezTo>
                <a:cubicBezTo>
                  <a:pt x="3626953" y="233203"/>
                  <a:pt x="3587070" y="529575"/>
                  <a:pt x="3597925" y="723146"/>
                </a:cubicBezTo>
                <a:cubicBezTo>
                  <a:pt x="3608780" y="916717"/>
                  <a:pt x="3582474" y="1107091"/>
                  <a:pt x="3597925" y="1296675"/>
                </a:cubicBezTo>
                <a:cubicBezTo>
                  <a:pt x="3613376" y="1486259"/>
                  <a:pt x="3596511" y="1583517"/>
                  <a:pt x="3597925" y="1820332"/>
                </a:cubicBezTo>
                <a:cubicBezTo>
                  <a:pt x="3599339" y="2057147"/>
                  <a:pt x="3601201" y="2148533"/>
                  <a:pt x="3597925" y="2343989"/>
                </a:cubicBezTo>
                <a:cubicBezTo>
                  <a:pt x="3594649" y="2539445"/>
                  <a:pt x="3583828" y="2899216"/>
                  <a:pt x="3597925" y="3067135"/>
                </a:cubicBezTo>
                <a:cubicBezTo>
                  <a:pt x="3612022" y="3235054"/>
                  <a:pt x="3620072" y="3549199"/>
                  <a:pt x="3597925" y="3740408"/>
                </a:cubicBezTo>
                <a:cubicBezTo>
                  <a:pt x="3575778" y="3931617"/>
                  <a:pt x="3621001" y="3986066"/>
                  <a:pt x="3597925" y="4214193"/>
                </a:cubicBezTo>
                <a:cubicBezTo>
                  <a:pt x="3574849" y="4442321"/>
                  <a:pt x="3590143" y="4805798"/>
                  <a:pt x="3597925" y="4987211"/>
                </a:cubicBezTo>
                <a:cubicBezTo>
                  <a:pt x="3359826" y="5007337"/>
                  <a:pt x="3222612" y="4984309"/>
                  <a:pt x="2998271" y="4987211"/>
                </a:cubicBezTo>
                <a:cubicBezTo>
                  <a:pt x="2773930" y="4990113"/>
                  <a:pt x="2699301" y="5014797"/>
                  <a:pt x="2434596" y="4987211"/>
                </a:cubicBezTo>
                <a:cubicBezTo>
                  <a:pt x="2169891" y="4959625"/>
                  <a:pt x="1985241" y="4983105"/>
                  <a:pt x="1798963" y="4987211"/>
                </a:cubicBezTo>
                <a:cubicBezTo>
                  <a:pt x="1612685" y="4991317"/>
                  <a:pt x="1324009" y="5004635"/>
                  <a:pt x="1163329" y="4987211"/>
                </a:cubicBezTo>
                <a:cubicBezTo>
                  <a:pt x="1002649" y="4969787"/>
                  <a:pt x="402792" y="4992764"/>
                  <a:pt x="0" y="4987211"/>
                </a:cubicBezTo>
                <a:cubicBezTo>
                  <a:pt x="2516" y="4666808"/>
                  <a:pt x="23605" y="4601512"/>
                  <a:pt x="0" y="4313938"/>
                </a:cubicBezTo>
                <a:cubicBezTo>
                  <a:pt x="-23605" y="4026364"/>
                  <a:pt x="-26689" y="3799643"/>
                  <a:pt x="0" y="3590792"/>
                </a:cubicBezTo>
                <a:cubicBezTo>
                  <a:pt x="26689" y="3381941"/>
                  <a:pt x="-14505" y="3079739"/>
                  <a:pt x="0" y="2867646"/>
                </a:cubicBezTo>
                <a:cubicBezTo>
                  <a:pt x="14505" y="2655553"/>
                  <a:pt x="-76" y="2504268"/>
                  <a:pt x="0" y="2144501"/>
                </a:cubicBezTo>
                <a:cubicBezTo>
                  <a:pt x="76" y="1784734"/>
                  <a:pt x="-345" y="1740666"/>
                  <a:pt x="0" y="1421355"/>
                </a:cubicBezTo>
                <a:cubicBezTo>
                  <a:pt x="345" y="1102044"/>
                  <a:pt x="-23000" y="1069024"/>
                  <a:pt x="0" y="897698"/>
                </a:cubicBezTo>
                <a:cubicBezTo>
                  <a:pt x="23000" y="726372"/>
                  <a:pt x="15470" y="228029"/>
                  <a:pt x="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21623759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77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Mindre undervisningsbyrde</a:t>
            </a:r>
          </a:p>
          <a:p>
            <a:pPr lvl="1"/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Peer-to-peer supervision og feedback</a:t>
            </a:r>
          </a:p>
          <a:p>
            <a:pPr lvl="1"/>
            <a:r>
              <a:rPr lang="da-DK" b="0" i="0" dirty="0" err="1">
                <a:solidFill>
                  <a:srgbClr val="374151"/>
                </a:solidFill>
                <a:effectLst/>
                <a:latin typeface="Söhne"/>
              </a:rPr>
              <a:t>Interprofessionel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 læring</a:t>
            </a:r>
          </a:p>
          <a:p>
            <a:pPr lvl="1"/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Integrerede metoder og anvendelse af teknologi</a:t>
            </a:r>
          </a:p>
          <a:p>
            <a:pPr algn="l">
              <a:buFont typeface="+mj-lt"/>
              <a:buAutoNum type="arabicPeriod"/>
            </a:pP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Bedre støtte til </a:t>
            </a:r>
            <a:r>
              <a:rPr lang="da-DK" b="1" i="0" dirty="0" err="1">
                <a:solidFill>
                  <a:srgbClr val="374151"/>
                </a:solidFill>
                <a:effectLst/>
                <a:latin typeface="Söhne"/>
              </a:rPr>
              <a:t>uddannere</a:t>
            </a: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lvl="1"/>
            <a:r>
              <a:rPr lang="da-DK" dirty="0">
                <a:solidFill>
                  <a:srgbClr val="374151"/>
                </a:solidFill>
                <a:latin typeface="Söhne"/>
              </a:rPr>
              <a:t>S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tøtte fra afdeling og kolleger for at håndtere deres arbejdsbelastning og stressniveau.</a:t>
            </a:r>
          </a:p>
          <a:p>
            <a:pPr lvl="1"/>
            <a:r>
              <a:rPr lang="da-DK" dirty="0">
                <a:solidFill>
                  <a:srgbClr val="374151"/>
                </a:solidFill>
                <a:latin typeface="Söhne"/>
              </a:rPr>
              <a:t>R</a:t>
            </a:r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essourcer til håndtering af stress, peer-support og coaching fra mere erfarne undervisere.</a:t>
            </a:r>
          </a:p>
          <a:p>
            <a:pPr lvl="1"/>
            <a:r>
              <a:rPr lang="da-DK" dirty="0">
                <a:solidFill>
                  <a:srgbClr val="374151"/>
                </a:solidFill>
                <a:latin typeface="Söhne"/>
              </a:rPr>
              <a:t>Uddannelse af </a:t>
            </a:r>
            <a:r>
              <a:rPr lang="da-DK" dirty="0" err="1">
                <a:solidFill>
                  <a:srgbClr val="374151"/>
                </a:solidFill>
                <a:latin typeface="Söhne"/>
              </a:rPr>
              <a:t>uddannere</a:t>
            </a:r>
            <a:endParaRPr lang="da-DK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Bedre planlægning og organisering af uddannelse.</a:t>
            </a:r>
          </a:p>
          <a:p>
            <a:pPr algn="l">
              <a:buFont typeface="+mj-lt"/>
              <a:buAutoNum type="arabicPeriod"/>
            </a:pP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Anerkendelse og belønning til læger, der underviser og superviserer </a:t>
            </a:r>
          </a:p>
          <a:p>
            <a:pPr algn="l">
              <a:buFont typeface="+mj-lt"/>
              <a:buAutoNum type="arabicPeriod"/>
            </a:pP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Fokus på selvværd og trivsel: </a:t>
            </a:r>
          </a:p>
          <a:p>
            <a:pPr lvl="1"/>
            <a:r>
              <a:rPr lang="da-DK" b="0" i="0" dirty="0">
                <a:solidFill>
                  <a:srgbClr val="374151"/>
                </a:solidFill>
                <a:effectLst/>
                <a:latin typeface="Söhne"/>
              </a:rPr>
              <a:t>træning i mindfulness, stresshåndtering og kommunikationsteknikker,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6441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6B8E7-F6CF-440A-9E77-D3F12FED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75" y="321906"/>
            <a:ext cx="8915402" cy="1371600"/>
          </a:xfrm>
        </p:spPr>
        <p:txBody>
          <a:bodyPr/>
          <a:lstStyle/>
          <a:p>
            <a:r>
              <a:rPr lang="da-DK" dirty="0"/>
              <a:t>Drøft ved bordene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BF67F5-04E0-41F9-9C84-E0E8C4447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9" y="816430"/>
            <a:ext cx="3597925" cy="4987211"/>
          </a:xfrm>
          <a:custGeom>
            <a:avLst/>
            <a:gdLst>
              <a:gd name="connsiteX0" fmla="*/ 0 w 3597925"/>
              <a:gd name="connsiteY0" fmla="*/ 0 h 4987211"/>
              <a:gd name="connsiteX1" fmla="*/ 671613 w 3597925"/>
              <a:gd name="connsiteY1" fmla="*/ 0 h 4987211"/>
              <a:gd name="connsiteX2" fmla="*/ 1307246 w 3597925"/>
              <a:gd name="connsiteY2" fmla="*/ 0 h 4987211"/>
              <a:gd name="connsiteX3" fmla="*/ 1942879 w 3597925"/>
              <a:gd name="connsiteY3" fmla="*/ 0 h 4987211"/>
              <a:gd name="connsiteX4" fmla="*/ 2506554 w 3597925"/>
              <a:gd name="connsiteY4" fmla="*/ 0 h 4987211"/>
              <a:gd name="connsiteX5" fmla="*/ 3034250 w 3597925"/>
              <a:gd name="connsiteY5" fmla="*/ 0 h 4987211"/>
              <a:gd name="connsiteX6" fmla="*/ 3597925 w 3597925"/>
              <a:gd name="connsiteY6" fmla="*/ 0 h 4987211"/>
              <a:gd name="connsiteX7" fmla="*/ 3597925 w 3597925"/>
              <a:gd name="connsiteY7" fmla="*/ 623401 h 4987211"/>
              <a:gd name="connsiteX8" fmla="*/ 3597925 w 3597925"/>
              <a:gd name="connsiteY8" fmla="*/ 1296675 h 4987211"/>
              <a:gd name="connsiteX9" fmla="*/ 3597925 w 3597925"/>
              <a:gd name="connsiteY9" fmla="*/ 1969948 h 4987211"/>
              <a:gd name="connsiteX10" fmla="*/ 3597925 w 3597925"/>
              <a:gd name="connsiteY10" fmla="*/ 2593350 h 4987211"/>
              <a:gd name="connsiteX11" fmla="*/ 3597925 w 3597925"/>
              <a:gd name="connsiteY11" fmla="*/ 3117007 h 4987211"/>
              <a:gd name="connsiteX12" fmla="*/ 3597925 w 3597925"/>
              <a:gd name="connsiteY12" fmla="*/ 3590792 h 4987211"/>
              <a:gd name="connsiteX13" fmla="*/ 3597925 w 3597925"/>
              <a:gd name="connsiteY13" fmla="*/ 4064577 h 4987211"/>
              <a:gd name="connsiteX14" fmla="*/ 3597925 w 3597925"/>
              <a:gd name="connsiteY14" fmla="*/ 4987211 h 4987211"/>
              <a:gd name="connsiteX15" fmla="*/ 3106209 w 3597925"/>
              <a:gd name="connsiteY15" fmla="*/ 4987211 h 4987211"/>
              <a:gd name="connsiteX16" fmla="*/ 2542534 w 3597925"/>
              <a:gd name="connsiteY16" fmla="*/ 4987211 h 4987211"/>
              <a:gd name="connsiteX17" fmla="*/ 1906900 w 3597925"/>
              <a:gd name="connsiteY17" fmla="*/ 4987211 h 4987211"/>
              <a:gd name="connsiteX18" fmla="*/ 1379205 w 3597925"/>
              <a:gd name="connsiteY18" fmla="*/ 4987211 h 4987211"/>
              <a:gd name="connsiteX19" fmla="*/ 815530 w 3597925"/>
              <a:gd name="connsiteY19" fmla="*/ 4987211 h 4987211"/>
              <a:gd name="connsiteX20" fmla="*/ 0 w 3597925"/>
              <a:gd name="connsiteY20" fmla="*/ 4987211 h 4987211"/>
              <a:gd name="connsiteX21" fmla="*/ 0 w 3597925"/>
              <a:gd name="connsiteY21" fmla="*/ 4363810 h 4987211"/>
              <a:gd name="connsiteX22" fmla="*/ 0 w 3597925"/>
              <a:gd name="connsiteY22" fmla="*/ 3740408 h 4987211"/>
              <a:gd name="connsiteX23" fmla="*/ 0 w 3597925"/>
              <a:gd name="connsiteY23" fmla="*/ 3216751 h 4987211"/>
              <a:gd name="connsiteX24" fmla="*/ 0 w 3597925"/>
              <a:gd name="connsiteY24" fmla="*/ 2742966 h 4987211"/>
              <a:gd name="connsiteX25" fmla="*/ 0 w 3597925"/>
              <a:gd name="connsiteY25" fmla="*/ 2119565 h 4987211"/>
              <a:gd name="connsiteX26" fmla="*/ 0 w 3597925"/>
              <a:gd name="connsiteY26" fmla="*/ 1496163 h 4987211"/>
              <a:gd name="connsiteX27" fmla="*/ 0 w 3597925"/>
              <a:gd name="connsiteY27" fmla="*/ 972506 h 4987211"/>
              <a:gd name="connsiteX28" fmla="*/ 0 w 3597925"/>
              <a:gd name="connsiteY28" fmla="*/ 0 h 4987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597925" h="4987211" fill="none" extrusionOk="0">
                <a:moveTo>
                  <a:pt x="0" y="0"/>
                </a:moveTo>
                <a:cubicBezTo>
                  <a:pt x="290594" y="11549"/>
                  <a:pt x="420270" y="3570"/>
                  <a:pt x="671613" y="0"/>
                </a:cubicBezTo>
                <a:cubicBezTo>
                  <a:pt x="922956" y="-3570"/>
                  <a:pt x="1136723" y="-855"/>
                  <a:pt x="1307246" y="0"/>
                </a:cubicBezTo>
                <a:cubicBezTo>
                  <a:pt x="1477769" y="855"/>
                  <a:pt x="1666394" y="-7375"/>
                  <a:pt x="1942879" y="0"/>
                </a:cubicBezTo>
                <a:cubicBezTo>
                  <a:pt x="2219364" y="7375"/>
                  <a:pt x="2273723" y="16038"/>
                  <a:pt x="2506554" y="0"/>
                </a:cubicBezTo>
                <a:cubicBezTo>
                  <a:pt x="2739386" y="-16038"/>
                  <a:pt x="2847720" y="10358"/>
                  <a:pt x="3034250" y="0"/>
                </a:cubicBezTo>
                <a:cubicBezTo>
                  <a:pt x="3220780" y="-10358"/>
                  <a:pt x="3474081" y="9144"/>
                  <a:pt x="3597925" y="0"/>
                </a:cubicBezTo>
                <a:cubicBezTo>
                  <a:pt x="3620035" y="288742"/>
                  <a:pt x="3577063" y="422241"/>
                  <a:pt x="3597925" y="623401"/>
                </a:cubicBezTo>
                <a:cubicBezTo>
                  <a:pt x="3618787" y="824561"/>
                  <a:pt x="3620791" y="1033652"/>
                  <a:pt x="3597925" y="1296675"/>
                </a:cubicBezTo>
                <a:cubicBezTo>
                  <a:pt x="3575059" y="1559698"/>
                  <a:pt x="3579257" y="1701861"/>
                  <a:pt x="3597925" y="1969948"/>
                </a:cubicBezTo>
                <a:cubicBezTo>
                  <a:pt x="3616593" y="2238035"/>
                  <a:pt x="3591175" y="2289928"/>
                  <a:pt x="3597925" y="2593350"/>
                </a:cubicBezTo>
                <a:cubicBezTo>
                  <a:pt x="3604675" y="2896772"/>
                  <a:pt x="3622221" y="2859514"/>
                  <a:pt x="3597925" y="3117007"/>
                </a:cubicBezTo>
                <a:cubicBezTo>
                  <a:pt x="3573629" y="3374500"/>
                  <a:pt x="3602068" y="3401237"/>
                  <a:pt x="3597925" y="3590792"/>
                </a:cubicBezTo>
                <a:cubicBezTo>
                  <a:pt x="3593782" y="3780348"/>
                  <a:pt x="3579724" y="3932586"/>
                  <a:pt x="3597925" y="4064577"/>
                </a:cubicBezTo>
                <a:cubicBezTo>
                  <a:pt x="3616126" y="4196569"/>
                  <a:pt x="3596483" y="4710748"/>
                  <a:pt x="3597925" y="4987211"/>
                </a:cubicBezTo>
                <a:cubicBezTo>
                  <a:pt x="3372451" y="4998345"/>
                  <a:pt x="3269411" y="4974663"/>
                  <a:pt x="3106209" y="4987211"/>
                </a:cubicBezTo>
                <a:cubicBezTo>
                  <a:pt x="2943007" y="4999759"/>
                  <a:pt x="2751892" y="4986521"/>
                  <a:pt x="2542534" y="4987211"/>
                </a:cubicBezTo>
                <a:cubicBezTo>
                  <a:pt x="2333176" y="4987901"/>
                  <a:pt x="2110816" y="4982046"/>
                  <a:pt x="1906900" y="4987211"/>
                </a:cubicBezTo>
                <a:cubicBezTo>
                  <a:pt x="1702984" y="4992376"/>
                  <a:pt x="1585306" y="4997994"/>
                  <a:pt x="1379205" y="4987211"/>
                </a:cubicBezTo>
                <a:cubicBezTo>
                  <a:pt x="1173105" y="4976428"/>
                  <a:pt x="1084676" y="4959179"/>
                  <a:pt x="815530" y="4987211"/>
                </a:cubicBezTo>
                <a:cubicBezTo>
                  <a:pt x="546384" y="5015243"/>
                  <a:pt x="365217" y="4951972"/>
                  <a:pt x="0" y="4987211"/>
                </a:cubicBezTo>
                <a:cubicBezTo>
                  <a:pt x="3808" y="4745535"/>
                  <a:pt x="-7342" y="4667041"/>
                  <a:pt x="0" y="4363810"/>
                </a:cubicBezTo>
                <a:cubicBezTo>
                  <a:pt x="7342" y="4060579"/>
                  <a:pt x="7430" y="3982768"/>
                  <a:pt x="0" y="3740408"/>
                </a:cubicBezTo>
                <a:cubicBezTo>
                  <a:pt x="-7430" y="3498048"/>
                  <a:pt x="22018" y="3398738"/>
                  <a:pt x="0" y="3216751"/>
                </a:cubicBezTo>
                <a:cubicBezTo>
                  <a:pt x="-22018" y="3034764"/>
                  <a:pt x="-14510" y="2879297"/>
                  <a:pt x="0" y="2742966"/>
                </a:cubicBezTo>
                <a:cubicBezTo>
                  <a:pt x="14510" y="2606635"/>
                  <a:pt x="12411" y="2288307"/>
                  <a:pt x="0" y="2119565"/>
                </a:cubicBezTo>
                <a:cubicBezTo>
                  <a:pt x="-12411" y="1950823"/>
                  <a:pt x="-30285" y="1657193"/>
                  <a:pt x="0" y="1496163"/>
                </a:cubicBezTo>
                <a:cubicBezTo>
                  <a:pt x="30285" y="1335133"/>
                  <a:pt x="-17841" y="1122297"/>
                  <a:pt x="0" y="972506"/>
                </a:cubicBezTo>
                <a:cubicBezTo>
                  <a:pt x="17841" y="822715"/>
                  <a:pt x="37076" y="245495"/>
                  <a:pt x="0" y="0"/>
                </a:cubicBezTo>
                <a:close/>
              </a:path>
              <a:path w="3597925" h="4987211" stroke="0" extrusionOk="0">
                <a:moveTo>
                  <a:pt x="0" y="0"/>
                </a:moveTo>
                <a:cubicBezTo>
                  <a:pt x="234004" y="-16727"/>
                  <a:pt x="450496" y="-11515"/>
                  <a:pt x="599654" y="0"/>
                </a:cubicBezTo>
                <a:cubicBezTo>
                  <a:pt x="748812" y="11515"/>
                  <a:pt x="975981" y="13220"/>
                  <a:pt x="1163329" y="0"/>
                </a:cubicBezTo>
                <a:cubicBezTo>
                  <a:pt x="1350677" y="-13220"/>
                  <a:pt x="1607053" y="-3145"/>
                  <a:pt x="1798963" y="0"/>
                </a:cubicBezTo>
                <a:cubicBezTo>
                  <a:pt x="1990873" y="3145"/>
                  <a:pt x="2099477" y="5054"/>
                  <a:pt x="2362637" y="0"/>
                </a:cubicBezTo>
                <a:cubicBezTo>
                  <a:pt x="2625797" y="-5054"/>
                  <a:pt x="2691328" y="-9876"/>
                  <a:pt x="2962292" y="0"/>
                </a:cubicBezTo>
                <a:cubicBezTo>
                  <a:pt x="3233257" y="9876"/>
                  <a:pt x="3429737" y="-29631"/>
                  <a:pt x="3597925" y="0"/>
                </a:cubicBezTo>
                <a:cubicBezTo>
                  <a:pt x="3626953" y="233203"/>
                  <a:pt x="3587070" y="529575"/>
                  <a:pt x="3597925" y="723146"/>
                </a:cubicBezTo>
                <a:cubicBezTo>
                  <a:pt x="3608780" y="916717"/>
                  <a:pt x="3582474" y="1107091"/>
                  <a:pt x="3597925" y="1296675"/>
                </a:cubicBezTo>
                <a:cubicBezTo>
                  <a:pt x="3613376" y="1486259"/>
                  <a:pt x="3596511" y="1583517"/>
                  <a:pt x="3597925" y="1820332"/>
                </a:cubicBezTo>
                <a:cubicBezTo>
                  <a:pt x="3599339" y="2057147"/>
                  <a:pt x="3601201" y="2148533"/>
                  <a:pt x="3597925" y="2343989"/>
                </a:cubicBezTo>
                <a:cubicBezTo>
                  <a:pt x="3594649" y="2539445"/>
                  <a:pt x="3583828" y="2899216"/>
                  <a:pt x="3597925" y="3067135"/>
                </a:cubicBezTo>
                <a:cubicBezTo>
                  <a:pt x="3612022" y="3235054"/>
                  <a:pt x="3620072" y="3549199"/>
                  <a:pt x="3597925" y="3740408"/>
                </a:cubicBezTo>
                <a:cubicBezTo>
                  <a:pt x="3575778" y="3931617"/>
                  <a:pt x="3621001" y="3986066"/>
                  <a:pt x="3597925" y="4214193"/>
                </a:cubicBezTo>
                <a:cubicBezTo>
                  <a:pt x="3574849" y="4442321"/>
                  <a:pt x="3590143" y="4805798"/>
                  <a:pt x="3597925" y="4987211"/>
                </a:cubicBezTo>
                <a:cubicBezTo>
                  <a:pt x="3359826" y="5007337"/>
                  <a:pt x="3222612" y="4984309"/>
                  <a:pt x="2998271" y="4987211"/>
                </a:cubicBezTo>
                <a:cubicBezTo>
                  <a:pt x="2773930" y="4990113"/>
                  <a:pt x="2699301" y="5014797"/>
                  <a:pt x="2434596" y="4987211"/>
                </a:cubicBezTo>
                <a:cubicBezTo>
                  <a:pt x="2169891" y="4959625"/>
                  <a:pt x="1985241" y="4983105"/>
                  <a:pt x="1798963" y="4987211"/>
                </a:cubicBezTo>
                <a:cubicBezTo>
                  <a:pt x="1612685" y="4991317"/>
                  <a:pt x="1324009" y="5004635"/>
                  <a:pt x="1163329" y="4987211"/>
                </a:cubicBezTo>
                <a:cubicBezTo>
                  <a:pt x="1002649" y="4969787"/>
                  <a:pt x="402792" y="4992764"/>
                  <a:pt x="0" y="4987211"/>
                </a:cubicBezTo>
                <a:cubicBezTo>
                  <a:pt x="2516" y="4666808"/>
                  <a:pt x="23605" y="4601512"/>
                  <a:pt x="0" y="4313938"/>
                </a:cubicBezTo>
                <a:cubicBezTo>
                  <a:pt x="-23605" y="4026364"/>
                  <a:pt x="-26689" y="3799643"/>
                  <a:pt x="0" y="3590792"/>
                </a:cubicBezTo>
                <a:cubicBezTo>
                  <a:pt x="26689" y="3381941"/>
                  <a:pt x="-14505" y="3079739"/>
                  <a:pt x="0" y="2867646"/>
                </a:cubicBezTo>
                <a:cubicBezTo>
                  <a:pt x="14505" y="2655553"/>
                  <a:pt x="-76" y="2504268"/>
                  <a:pt x="0" y="2144501"/>
                </a:cubicBezTo>
                <a:cubicBezTo>
                  <a:pt x="76" y="1784734"/>
                  <a:pt x="-345" y="1740666"/>
                  <a:pt x="0" y="1421355"/>
                </a:cubicBezTo>
                <a:cubicBezTo>
                  <a:pt x="345" y="1102044"/>
                  <a:pt x="-23000" y="1069024"/>
                  <a:pt x="0" y="897698"/>
                </a:cubicBezTo>
                <a:cubicBezTo>
                  <a:pt x="23000" y="726372"/>
                  <a:pt x="15470" y="228029"/>
                  <a:pt x="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4221623759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da-DK" b="1" i="0" dirty="0">
                <a:solidFill>
                  <a:srgbClr val="374151"/>
                </a:solidFill>
                <a:effectLst/>
                <a:latin typeface="Söhne"/>
              </a:rPr>
              <a:t>Hvad ser du af udfordringer og styrker ved de forskellige indsatsområder og udviklingsområder?</a:t>
            </a:r>
          </a:p>
          <a:p>
            <a:pPr algn="l">
              <a:buFont typeface="+mj-lt"/>
              <a:buAutoNum type="arabicPeriod"/>
            </a:pPr>
            <a:r>
              <a:rPr lang="da-DK" b="1" dirty="0">
                <a:solidFill>
                  <a:srgbClr val="374151"/>
                </a:solidFill>
                <a:latin typeface="Söhne"/>
              </a:rPr>
              <a:t>Hvad har du brug for af viden og færdigheder som inspektor for at kunne bidrage til afdelingernes kvalitetsudvikling af uddannelsen?</a:t>
            </a:r>
          </a:p>
          <a:p>
            <a:pPr algn="l">
              <a:buFont typeface="+mj-lt"/>
              <a:buAutoNum type="arabicPeriod"/>
            </a:pPr>
            <a:r>
              <a:rPr lang="da-DK" b="1" dirty="0">
                <a:solidFill>
                  <a:srgbClr val="374151"/>
                </a:solidFill>
                <a:latin typeface="Söhne"/>
              </a:rPr>
              <a:t>Er der noget, du tænker er særligt vigtigt at give videre til dine inspektorkollegaer? </a:t>
            </a:r>
          </a:p>
          <a:p>
            <a:pPr lvl="1">
              <a:buFont typeface="+mj-lt"/>
              <a:buAutoNum type="arabicPeriod"/>
            </a:pPr>
            <a:r>
              <a:rPr lang="da-DK" b="1" dirty="0">
                <a:solidFill>
                  <a:srgbClr val="374151"/>
                </a:solidFill>
                <a:latin typeface="Söhne"/>
              </a:rPr>
              <a:t>Viden/erfaringer?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489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46FB0-E74B-4741-977D-FE6119182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690577" cy="872067"/>
          </a:xfrm>
        </p:spPr>
        <p:txBody>
          <a:bodyPr>
            <a:normAutofit fontScale="90000"/>
          </a:bodyPr>
          <a:lstStyle/>
          <a:p>
            <a:r>
              <a:rPr lang="da-DK" b="0" dirty="0"/>
              <a:t>Hvordan hjælper vi afdelingerne med at opbygge og vedligeholde god uddannelse?</a:t>
            </a:r>
          </a:p>
        </p:txBody>
      </p:sp>
      <p:pic>
        <p:nvPicPr>
          <p:cNvPr id="4098" name="Picture 2" descr="Revner i soklen | Reparation af revner i sokkel">
            <a:extLst>
              <a:ext uri="{FF2B5EF4-FFF2-40B4-BE49-F238E27FC236}">
                <a16:creationId xmlns:a16="http://schemas.microsoft.com/office/drawing/2014/main" id="{384437D4-4E34-4E30-ACC4-17868FCB89C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1955364"/>
            <a:ext cx="6152445" cy="460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58792BB3-4634-4443-80B6-122C93C441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017" y="2015043"/>
            <a:ext cx="4548716" cy="454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25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4BA3F50-8E1C-4418-89FA-8B81C06FD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587" y="618408"/>
            <a:ext cx="8991349" cy="1506381"/>
          </a:xfrm>
        </p:spPr>
        <p:txBody>
          <a:bodyPr>
            <a:normAutofit/>
          </a:bodyPr>
          <a:lstStyle/>
          <a:p>
            <a:r>
              <a:rPr lang="en-US" sz="4400" dirty="0" err="1"/>
              <a:t>Erfaringer</a:t>
            </a:r>
            <a:r>
              <a:rPr lang="en-US" sz="4400" dirty="0"/>
              <a:t> ..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4238ED-18D1-4C7A-B507-69505D005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87" y="2124789"/>
            <a:ext cx="4950415" cy="2831423"/>
          </a:xfrm>
        </p:spPr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r>
              <a:rPr lang="da-DK" sz="24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Indsatsområder og gode tiltag version 2.0</a:t>
            </a:r>
            <a:endParaRPr lang="da-DK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Lyserød og blå akryl maling">
            <a:extLst>
              <a:ext uri="{FF2B5EF4-FFF2-40B4-BE49-F238E27FC236}">
                <a16:creationId xmlns:a16="http://schemas.microsoft.com/office/drawing/2014/main" id="{0E96E92C-A36C-4EE7-A44E-832722A1CF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445" b="26696"/>
          <a:stretch/>
        </p:blipFill>
        <p:spPr>
          <a:xfrm>
            <a:off x="6269002" y="3828291"/>
            <a:ext cx="6038138" cy="2377508"/>
          </a:xfrm>
          <a:prstGeom prst="rect">
            <a:avLst/>
          </a:prstGeom>
          <a:noFill/>
        </p:spPr>
      </p:pic>
      <p:sp>
        <p:nvSpPr>
          <p:cNvPr id="11" name="Date Placeholder 8">
            <a:extLst>
              <a:ext uri="{FF2B5EF4-FFF2-40B4-BE49-F238E27FC236}">
                <a16:creationId xmlns:a16="http://schemas.microsoft.com/office/drawing/2014/main" id="{2C656694-E8B8-4DAB-A4FD-23655A1F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1001475" y="1517536"/>
            <a:ext cx="28011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8C60573-8BA9-4F06-8BC5-309D58F96E5C}" type="datetime1">
              <a:rPr lang="en-US" smtClean="0"/>
              <a:pPr>
                <a:spcAft>
                  <a:spcPts val="600"/>
                </a:spcAft>
              </a:pPr>
              <a:t>5/2/2023</a:t>
            </a:fld>
            <a:endParaRPr lang="en-US"/>
          </a:p>
        </p:txBody>
      </p:sp>
      <p:sp>
        <p:nvSpPr>
          <p:cNvPr id="13" name="Footer Placeholder 9">
            <a:extLst>
              <a:ext uri="{FF2B5EF4-FFF2-40B4-BE49-F238E27FC236}">
                <a16:creationId xmlns:a16="http://schemas.microsoft.com/office/drawing/2014/main" id="{2C26A52E-FD03-472C-B2A6-1828C634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118764" y="4237870"/>
            <a:ext cx="334405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1F03B11F-7EA0-4DD0-B80D-8B0E6DF7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8AB6432-E879-4FE7-87DD-5FEE9CC88187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1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1FC0D-E40B-4118-864A-857B93E4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1615" y="618681"/>
            <a:ext cx="3291840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Fint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besøg</a:t>
            </a:r>
            <a:r>
              <a:rPr lang="en-US" sz="3600" dirty="0">
                <a:solidFill>
                  <a:srgbClr val="FFFFFF"/>
                </a:solidFill>
              </a:rPr>
              <a:t> – og </a:t>
            </a:r>
            <a:r>
              <a:rPr lang="en-US" sz="3600" dirty="0" err="1">
                <a:solidFill>
                  <a:srgbClr val="FFFFFF"/>
                </a:solidFill>
              </a:rPr>
              <a:t>velmente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>
                <a:solidFill>
                  <a:srgbClr val="FFFFFF"/>
                </a:solidFill>
              </a:rPr>
              <a:t>råd</a:t>
            </a:r>
            <a:r>
              <a:rPr lang="en-US" sz="3600" dirty="0">
                <a:solidFill>
                  <a:srgbClr val="FFFFFF"/>
                </a:solidFill>
              </a:rPr>
              <a:t>…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0" dirty="0">
                <a:solidFill>
                  <a:srgbClr val="FFFFFF"/>
                </a:solidFill>
                <a:latin typeface="+mn-lt"/>
              </a:rPr>
              <a:t>De </a:t>
            </a:r>
            <a:r>
              <a:rPr lang="en-US" sz="3600" b="0" dirty="0" err="1">
                <a:solidFill>
                  <a:srgbClr val="FFFFFF"/>
                </a:solidFill>
                <a:latin typeface="+mn-lt"/>
              </a:rPr>
              <a:t>hyppigste</a:t>
            </a:r>
            <a:r>
              <a:rPr lang="en-US" sz="3600" b="0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600" b="0" dirty="0" err="1">
                <a:solidFill>
                  <a:srgbClr val="FFFFFF"/>
                </a:solidFill>
                <a:latin typeface="+mn-lt"/>
              </a:rPr>
              <a:t>råd</a:t>
            </a:r>
            <a:r>
              <a:rPr lang="en-US" sz="3600" b="0" dirty="0">
                <a:solidFill>
                  <a:srgbClr val="FFFFFF"/>
                </a:solidFill>
                <a:latin typeface="+mn-lt"/>
              </a:rPr>
              <a:t>/</a:t>
            </a:r>
            <a:r>
              <a:rPr lang="en-US" sz="3600" b="0" dirty="0" err="1">
                <a:solidFill>
                  <a:srgbClr val="FFFFFF"/>
                </a:solidFill>
                <a:latin typeface="+mn-lt"/>
              </a:rPr>
              <a:t>indsatser</a:t>
            </a:r>
            <a:r>
              <a:rPr lang="en-US" sz="3600" b="0" dirty="0">
                <a:solidFill>
                  <a:srgbClr val="FFFFFF"/>
                </a:solidFill>
                <a:latin typeface="+mn-lt"/>
              </a:rPr>
              <a:t> ..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3074" name="Picture 2" descr="Mrs. Buckets svoger Onslow er død">
            <a:extLst>
              <a:ext uri="{FF2B5EF4-FFF2-40B4-BE49-F238E27FC236}">
                <a16:creationId xmlns:a16="http://schemas.microsoft.com/office/drawing/2014/main" id="{F07F4A1A-E734-4576-9D61-AA744D4630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9" r="60" b="-1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76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1FC0D-E40B-4118-864A-857B93E4C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1599" y="530939"/>
            <a:ext cx="3936744" cy="2286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err="1">
                <a:solidFill>
                  <a:srgbClr val="FFFFFF"/>
                </a:solidFill>
              </a:rPr>
              <a:t>Erfaringer</a:t>
            </a:r>
            <a:r>
              <a:rPr lang="en-US" sz="3600" dirty="0">
                <a:solidFill>
                  <a:srgbClr val="FFFFFF"/>
                </a:solidFill>
              </a:rPr>
              <a:t>…</a:t>
            </a:r>
          </a:p>
        </p:txBody>
      </p:sp>
      <p:pic>
        <p:nvPicPr>
          <p:cNvPr id="3074" name="Picture 2" descr="Mrs. Buckets svoger Onslow er død">
            <a:extLst>
              <a:ext uri="{FF2B5EF4-FFF2-40B4-BE49-F238E27FC236}">
                <a16:creationId xmlns:a16="http://schemas.microsoft.com/office/drawing/2014/main" id="{F07F4A1A-E734-4576-9D61-AA744D4630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9" r="60" b="-1"/>
          <a:stretch/>
        </p:blipFill>
        <p:spPr bwMode="auto">
          <a:xfrm>
            <a:off x="964962" y="1674343"/>
            <a:ext cx="6298333" cy="422777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CA5C4E48-28BA-4288-8A8A-C706C332B7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4211" y="2698044"/>
            <a:ext cx="3292827" cy="329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41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4BA3F50-8E1C-4418-89FA-8B81C06FD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587" y="618408"/>
            <a:ext cx="8991349" cy="1506381"/>
          </a:xfrm>
        </p:spPr>
        <p:txBody>
          <a:bodyPr>
            <a:normAutofit/>
          </a:bodyPr>
          <a:lstStyle/>
          <a:p>
            <a:r>
              <a:rPr lang="en-US" sz="4400" dirty="0" err="1"/>
              <a:t>Erfaringer</a:t>
            </a:r>
            <a:r>
              <a:rPr lang="en-US" sz="4400" dirty="0"/>
              <a:t> ..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84238ED-18D1-4C7A-B507-69505D005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587" y="2124789"/>
            <a:ext cx="4950415" cy="2831423"/>
          </a:xfrm>
        </p:spPr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r>
              <a:rPr lang="da-DK" sz="2400" dirty="0">
                <a:hlinkClick r:id="rId3"/>
              </a:rPr>
              <a:t>Indsatsområder og gode tiltag</a:t>
            </a:r>
            <a:endParaRPr lang="da-DK" sz="2400" dirty="0"/>
          </a:p>
        </p:txBody>
      </p:sp>
      <p:pic>
        <p:nvPicPr>
          <p:cNvPr id="4" name="Picture 3" descr="Lyserød og blå akryl maling">
            <a:extLst>
              <a:ext uri="{FF2B5EF4-FFF2-40B4-BE49-F238E27FC236}">
                <a16:creationId xmlns:a16="http://schemas.microsoft.com/office/drawing/2014/main" id="{0E96E92C-A36C-4EE7-A44E-832722A1CF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6445" b="26696"/>
          <a:stretch/>
        </p:blipFill>
        <p:spPr>
          <a:xfrm>
            <a:off x="6269002" y="3828291"/>
            <a:ext cx="6038138" cy="2377508"/>
          </a:xfrm>
          <a:prstGeom prst="rect">
            <a:avLst/>
          </a:prstGeom>
          <a:noFill/>
        </p:spPr>
      </p:pic>
      <p:sp>
        <p:nvSpPr>
          <p:cNvPr id="11" name="Date Placeholder 8">
            <a:extLst>
              <a:ext uri="{FF2B5EF4-FFF2-40B4-BE49-F238E27FC236}">
                <a16:creationId xmlns:a16="http://schemas.microsoft.com/office/drawing/2014/main" id="{2C656694-E8B8-4DAB-A4FD-23655A1F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-1001475" y="1517536"/>
            <a:ext cx="280112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8C60573-8BA9-4F06-8BC5-309D58F96E5C}" type="datetime1">
              <a:rPr lang="en-US" smtClean="0"/>
              <a:pPr>
                <a:spcAft>
                  <a:spcPts val="600"/>
                </a:spcAft>
              </a:pPr>
              <a:t>5/2/2023</a:t>
            </a:fld>
            <a:endParaRPr lang="en-US"/>
          </a:p>
        </p:txBody>
      </p:sp>
      <p:sp>
        <p:nvSpPr>
          <p:cNvPr id="13" name="Footer Placeholder 9">
            <a:extLst>
              <a:ext uri="{FF2B5EF4-FFF2-40B4-BE49-F238E27FC236}">
                <a16:creationId xmlns:a16="http://schemas.microsoft.com/office/drawing/2014/main" id="{2C26A52E-FD03-472C-B2A6-1828C634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118764" y="4237870"/>
            <a:ext cx="334405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1F03B11F-7EA0-4DD0-B80D-8B0E6DF7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8877" y="6319138"/>
            <a:ext cx="710647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8AB6432-E879-4FE7-87DD-5FEE9CC88187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1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94F73-2A76-4329-841A-8E161AA0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770" y="303763"/>
            <a:ext cx="11164170" cy="744850"/>
          </a:xfrm>
        </p:spPr>
        <p:txBody>
          <a:bodyPr anchor="b">
            <a:normAutofit/>
          </a:bodyPr>
          <a:lstStyle/>
          <a:p>
            <a:pPr algn="r"/>
            <a:r>
              <a:rPr lang="da-DK" sz="3300" dirty="0" err="1">
                <a:solidFill>
                  <a:schemeClr val="accent6">
                    <a:lumMod val="75000"/>
                  </a:schemeClr>
                </a:solidFill>
              </a:rPr>
              <a:t>Survey</a:t>
            </a:r>
            <a:r>
              <a:rPr lang="da-DK" sz="3300" dirty="0">
                <a:solidFill>
                  <a:schemeClr val="accent6">
                    <a:lumMod val="75000"/>
                  </a:schemeClr>
                </a:solidFill>
              </a:rPr>
              <a:t> på tværs af afdelinger, Region Sjælland 2021 </a:t>
            </a:r>
          </a:p>
        </p:txBody>
      </p:sp>
      <p:sp>
        <p:nvSpPr>
          <p:cNvPr id="17" name="Pladsholder til indhold 2">
            <a:extLst>
              <a:ext uri="{FF2B5EF4-FFF2-40B4-BE49-F238E27FC236}">
                <a16:creationId xmlns:a16="http://schemas.microsoft.com/office/drawing/2014/main" id="{5BDBDE17-AFD3-443E-923D-1BA93FDDE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415" y="1288093"/>
            <a:ext cx="11333169" cy="5387027"/>
          </a:xfrm>
        </p:spPr>
        <p:txBody>
          <a:bodyPr>
            <a:noAutofit/>
          </a:bodyPr>
          <a:lstStyle/>
          <a:p>
            <a:r>
              <a:rPr lang="da-DK" sz="1400" b="1" dirty="0">
                <a:solidFill>
                  <a:schemeClr val="accent6">
                    <a:lumMod val="50000"/>
                  </a:schemeClr>
                </a:solidFill>
              </a:rPr>
              <a:t>Flere uddannelseslæger inddrages i forskning</a:t>
            </a: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Fx gøre det obligatorisk for alle USL at deltage i et forskningsprojekt under ansættelsen i afdelingen via obligatorisk punkt i den skriftlige aftale, der udfyldes ved introduktionssamtalen.</a:t>
            </a:r>
          </a:p>
          <a:p>
            <a:r>
              <a:rPr lang="da-DK" sz="1400" b="1" dirty="0">
                <a:solidFill>
                  <a:schemeClr val="accent6">
                    <a:lumMod val="50000"/>
                  </a:schemeClr>
                </a:solidFill>
              </a:rPr>
              <a:t>Skemalagte vejledersamtaler</a:t>
            </a:r>
          </a:p>
          <a:p>
            <a:r>
              <a:rPr lang="da-DK" sz="1400" b="1" dirty="0">
                <a:solidFill>
                  <a:schemeClr val="accent6">
                    <a:lumMod val="50000"/>
                  </a:schemeClr>
                </a:solidFill>
              </a:rPr>
              <a:t>Introduktion og/eller supervision</a:t>
            </a: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Akutte kritiske kald (rødt kald og traumekald) Forslag til indsats: Mere formaliseret og systematisk supervision, evaluering og feedback af tekniske og ikketekniske færdigheder. For eksempel ved de første 10 kald</a:t>
            </a:r>
          </a:p>
          <a:p>
            <a:r>
              <a:rPr lang="da-DK" sz="1400" b="1" dirty="0">
                <a:solidFill>
                  <a:schemeClr val="accent6">
                    <a:lumMod val="50000"/>
                  </a:schemeClr>
                </a:solidFill>
              </a:rPr>
              <a:t>Mere uddannelsesintensiv vagtplanlægning</a:t>
            </a: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Bedre udnyttelse af specialiserede operationer til uddannelse </a:t>
            </a:r>
          </a:p>
          <a:p>
            <a:r>
              <a:rPr lang="da-DK" sz="1400" b="1" dirty="0">
                <a:solidFill>
                  <a:schemeClr val="accent6">
                    <a:lumMod val="50000"/>
                  </a:schemeClr>
                </a:solidFill>
              </a:rPr>
              <a:t>Uddannelsesprogram kan forbedres</a:t>
            </a: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Udarbejdelse af uddannelsesprogram tilrettet lokale forhold. Gerne opbygget med en rød tråd igennem afdelingen, så især de yngste USL ved, hvor de kan og skal opsøge læring</a:t>
            </a: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Udspecificering af uddannelsesprogrammer. Bør fremgå mere </a:t>
            </a:r>
            <a:r>
              <a:rPr lang="da-DK" sz="1200" dirty="0" err="1">
                <a:solidFill>
                  <a:schemeClr val="accent6">
                    <a:lumMod val="50000"/>
                  </a:schemeClr>
                </a:solidFill>
              </a:rPr>
              <a:t>explicit</a:t>
            </a:r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 hvor kompetencer opnås</a:t>
            </a:r>
          </a:p>
          <a:p>
            <a:r>
              <a:rPr lang="da-DK" sz="1400" b="1" dirty="0">
                <a:solidFill>
                  <a:schemeClr val="accent6">
                    <a:lumMod val="50000"/>
                  </a:schemeClr>
                </a:solidFill>
              </a:rPr>
              <a:t>Mere fokuseret uddannelse i xx funktion</a:t>
            </a: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Fast kompetencevurdering i </a:t>
            </a:r>
            <a:r>
              <a:rPr lang="da-DK" sz="1200" dirty="0" err="1">
                <a:solidFill>
                  <a:schemeClr val="accent6">
                    <a:lumMod val="50000"/>
                  </a:schemeClr>
                </a:solidFill>
              </a:rPr>
              <a:t>amb</a:t>
            </a:r>
            <a:endParaRPr lang="da-DK" sz="1200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Anvendelse af formaliseret kompetencevurdering (OP evaluering skema, deloperationer, OP kørekort) </a:t>
            </a:r>
          </a:p>
          <a:p>
            <a:pPr lvl="1"/>
            <a:r>
              <a:rPr lang="da-DK" sz="1200" dirty="0">
                <a:solidFill>
                  <a:schemeClr val="accent6">
                    <a:lumMod val="50000"/>
                  </a:schemeClr>
                </a:solidFill>
              </a:rPr>
              <a:t>Organisering af I-ambulatorie med passende patientantal og supervisionsmulighed.</a:t>
            </a:r>
          </a:p>
        </p:txBody>
      </p:sp>
    </p:spTree>
    <p:extLst>
      <p:ext uri="{BB962C8B-B14F-4D97-AF65-F5344CB8AC3E}">
        <p14:creationId xmlns:p14="http://schemas.microsoft.com/office/powerpoint/2010/main" val="204047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B20A8-38B9-4939-9B63-7CF9C8DD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349899"/>
            <a:ext cx="8915402" cy="1012371"/>
          </a:xfrm>
        </p:spPr>
        <p:txBody>
          <a:bodyPr/>
          <a:lstStyle/>
          <a:p>
            <a:r>
              <a:rPr lang="da-DK" dirty="0">
                <a:solidFill>
                  <a:srgbClr val="26ACB6"/>
                </a:solidFill>
              </a:rPr>
              <a:t>Og med lidt hjælp fra AI anno 2023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97ADFE4-B62A-47F4-A05F-FDFAB8095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2" y="1241571"/>
            <a:ext cx="11116669" cy="5266529"/>
          </a:xfrm>
        </p:spPr>
        <p:txBody>
          <a:bodyPr>
            <a:normAutofit fontScale="47500" lnSpcReduction="20000"/>
          </a:bodyPr>
          <a:lstStyle/>
          <a:p>
            <a:pPr marL="0" indent="0" algn="l">
              <a:buNone/>
            </a:pPr>
            <a:r>
              <a:rPr lang="da-DK" sz="2300" b="1" dirty="0" err="1">
                <a:solidFill>
                  <a:srgbClr val="002E53"/>
                </a:solidFill>
                <a:latin typeface="Söhne"/>
              </a:rPr>
              <a:t>ChatGPRT</a:t>
            </a:r>
            <a:r>
              <a:rPr lang="da-DK" sz="2300" b="1" dirty="0">
                <a:solidFill>
                  <a:srgbClr val="002E53"/>
                </a:solidFill>
                <a:latin typeface="Söhne"/>
              </a:rPr>
              <a:t>: J</a:t>
            </a:r>
            <a:r>
              <a:rPr lang="da-DK" sz="2300" b="1" i="0" dirty="0">
                <a:solidFill>
                  <a:srgbClr val="002E53"/>
                </a:solidFill>
                <a:effectLst/>
                <a:latin typeface="Söhne"/>
              </a:rPr>
              <a:t>eg vil gerne hjælpe dig med analysen af de 10 hyppigste indsatsområder i inspektorrapporter</a:t>
            </a:r>
            <a:r>
              <a:rPr lang="da-DK" sz="2300" b="0" i="0" dirty="0">
                <a:solidFill>
                  <a:srgbClr val="002E53"/>
                </a:solidFill>
                <a:effectLst/>
                <a:latin typeface="Söhne"/>
              </a:rPr>
              <a:t>, der handler om lægeuddannelse på hjemmesiden, du nævner.</a:t>
            </a:r>
          </a:p>
          <a:p>
            <a:pPr marL="0" indent="0" algn="l">
              <a:buNone/>
            </a:pPr>
            <a:r>
              <a:rPr lang="da-DK" sz="2300" b="0" i="0" dirty="0">
                <a:solidFill>
                  <a:srgbClr val="002E53"/>
                </a:solidFill>
                <a:effectLst/>
                <a:latin typeface="Söhne"/>
              </a:rPr>
              <a:t>Jeg har gennemgået et tilfældigt udvalg af 50 inspektorrapporter fra hjemmesiden, som er relateret til lægeuddannelse, og har registreret de 10 mest almindelige indsatsområder, som er angivet i rapporterne. Her er de 10 mest almindelige indsatsområder: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Introduktionsprogram og vejledning (nævnt i 68%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Evaluering og feedback (nævnt i 52%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Supervision og mentorordninger (nævnt i 48%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Uddannelsesplanlægning og -struktur (nævnt i 46%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Kvalitetsstyring og evaluering (nævnt i 42%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Curriculumudvikling (</a:t>
            </a:r>
            <a:r>
              <a:rPr lang="da-DK" sz="3200" i="0" dirty="0" err="1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udd.program</a:t>
            </a: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) (nævnt i 38%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Klinisk træning og oplæring (nævnt i 34%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Undervisning og undervisningsressourcer (nævnt i 32%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Arbejdsmiljø og trivsel (nævnt i 28% af rapporterne)</a:t>
            </a:r>
          </a:p>
          <a:p>
            <a:pPr algn="l">
              <a:buFont typeface="+mj-lt"/>
              <a:buAutoNum type="arabicPeriod"/>
            </a:pPr>
            <a:r>
              <a:rPr lang="da-DK" sz="3200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Ressourceallokering og -prioritering (nævnt i 24% af rapporterne)</a:t>
            </a:r>
          </a:p>
          <a:p>
            <a:pPr marL="0" indent="0" algn="l">
              <a:buNone/>
            </a:pPr>
            <a:r>
              <a:rPr lang="da-DK" sz="2300" dirty="0">
                <a:solidFill>
                  <a:srgbClr val="002E53"/>
                </a:solidFill>
                <a:latin typeface="Söhne"/>
              </a:rPr>
              <a:t>Bemærk, at disse tal kun er </a:t>
            </a:r>
            <a:r>
              <a:rPr lang="da-DK" sz="2300" b="1" dirty="0">
                <a:solidFill>
                  <a:srgbClr val="002E53"/>
                </a:solidFill>
                <a:latin typeface="Söhne"/>
              </a:rPr>
              <a:t>baseret på min analyse af et udvalg af 50 inspektorrapporter, </a:t>
            </a:r>
            <a:r>
              <a:rPr lang="da-DK" sz="2300" dirty="0">
                <a:solidFill>
                  <a:srgbClr val="002E53"/>
                </a:solidFill>
                <a:latin typeface="Söhne"/>
              </a:rPr>
              <a:t>og at de faktiske tal for hele datasættet kan variere. Men generelt er disse indsatsområder sandsynligvis de mest almindelige, da de optræder relativt ofte i inspektorrapporter, der handler om lægeuddannelse.</a:t>
            </a:r>
          </a:p>
          <a:p>
            <a:pPr marL="0" indent="0" algn="l">
              <a:buNone/>
            </a:pPr>
            <a:r>
              <a:rPr lang="da-DK" sz="2300" dirty="0">
                <a:solidFill>
                  <a:srgbClr val="002E53"/>
                </a:solidFill>
                <a:latin typeface="Söhne"/>
              </a:rPr>
              <a:t>Jeg håber, at dette er nyttigt for dig, og lad mig vide, hvis du har brug for mere hjælp eller information                                                          [                        </a:t>
            </a:r>
            <a:r>
              <a:rPr lang="da-DK" sz="2300" dirty="0" err="1">
                <a:solidFill>
                  <a:srgbClr val="002E53"/>
                </a:solidFill>
                <a:latin typeface="Söhne"/>
              </a:rPr>
              <a:t>Kilde:Samtale</a:t>
            </a:r>
            <a:r>
              <a:rPr lang="da-DK" sz="2300" dirty="0">
                <a:solidFill>
                  <a:srgbClr val="002E53"/>
                </a:solidFill>
                <a:latin typeface="Söhne"/>
              </a:rPr>
              <a:t> med </a:t>
            </a:r>
            <a:r>
              <a:rPr lang="da-DK" sz="2300" dirty="0" err="1">
                <a:solidFill>
                  <a:srgbClr val="002E53"/>
                </a:solidFill>
                <a:latin typeface="Söhne"/>
              </a:rPr>
              <a:t>ChatGPT</a:t>
            </a:r>
            <a:r>
              <a:rPr lang="da-DK" sz="2300" dirty="0">
                <a:solidFill>
                  <a:srgbClr val="002E53"/>
                </a:solidFill>
                <a:latin typeface="Söhne"/>
              </a:rPr>
              <a:t> maj 2023]</a:t>
            </a:r>
          </a:p>
          <a:p>
            <a:endParaRPr lang="da-DK" dirty="0"/>
          </a:p>
        </p:txBody>
      </p:sp>
      <p:pic>
        <p:nvPicPr>
          <p:cNvPr id="1035" name="Picture 11" descr="If Chat GPT becomes superintelligent ... - RiskNET">
            <a:extLst>
              <a:ext uri="{FF2B5EF4-FFF2-40B4-BE49-F238E27FC236}">
                <a16:creationId xmlns:a16="http://schemas.microsoft.com/office/drawing/2014/main" id="{9764528F-6638-44B4-AEE4-487C7CB51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083" y="2233570"/>
            <a:ext cx="4349108" cy="25855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21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E2E03-87FC-4B05-B9F9-2105054B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47" y="685800"/>
            <a:ext cx="9685954" cy="1371600"/>
          </a:xfrm>
        </p:spPr>
        <p:txBody>
          <a:bodyPr/>
          <a:lstStyle/>
          <a:p>
            <a:r>
              <a:rPr lang="da-DK" dirty="0"/>
              <a:t>Evidens og trends i postgraduat lægeuddannelse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DCA2021-62D9-422A-A5A5-BE30A5F21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438" y="2169367"/>
            <a:ext cx="10426182" cy="4474029"/>
          </a:xfrm>
        </p:spPr>
        <p:txBody>
          <a:bodyPr>
            <a:normAutofit fontScale="2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Øget fokus på </a:t>
            </a:r>
            <a:r>
              <a:rPr lang="da-DK" sz="6000" b="1" i="0" dirty="0" err="1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interprofessionel</a:t>
            </a:r>
            <a:r>
              <a:rPr lang="da-DK" sz="6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 uddannelse 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og samarbejde og teambaseret læring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Integrere </a:t>
            </a:r>
            <a:r>
              <a:rPr lang="da-DK" sz="6000" b="1" i="0" dirty="0">
                <a:solidFill>
                  <a:srgbClr val="374151"/>
                </a:solidFill>
                <a:effectLst/>
                <a:latin typeface="Söhne"/>
              </a:rPr>
              <a:t>teknologi og simuleringsbaseret træning 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i undervisningen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Fokus på klinisk læring i autentiske miljøer – </a:t>
            </a:r>
            <a:r>
              <a:rPr lang="da-DK" sz="6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integration med klinisk arbejde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Etablere et </a:t>
            </a:r>
            <a:r>
              <a:rPr lang="da-DK" sz="6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læringsmiljø, der fremmer kritisk tænkning og refleksion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Vurdering og feedback til undervisere og uddannelsessøgende regelmæssigt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Integrere </a:t>
            </a:r>
            <a:r>
              <a:rPr lang="da-DK" sz="6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evidensbaserede metoder og værktøjer 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i undervisningen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Det er vigtigt at skabe et </a:t>
            </a:r>
            <a:r>
              <a:rPr lang="da-DK" sz="6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støttende miljø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 for lægerne, hvor de kan få </a:t>
            </a:r>
            <a:r>
              <a:rPr lang="da-DK" sz="6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feedback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 og støtte til at forbedre deres færdigheder og præstationer.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1" i="0" dirty="0">
                <a:solidFill>
                  <a:schemeClr val="accent1">
                    <a:lumMod val="50000"/>
                  </a:schemeClr>
                </a:solidFill>
                <a:effectLst/>
                <a:latin typeface="Söhne"/>
              </a:rPr>
              <a:t>Supervision og mentoring 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er afgørende for at støtte læger i deres læring og udvikling.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1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Sundhedsfremme og sygdomsforebyggelse 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er blevet en vigtig del af medicinsk uddannelse.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1" dirty="0">
                <a:solidFill>
                  <a:schemeClr val="accent6">
                    <a:lumMod val="75000"/>
                  </a:schemeClr>
                </a:solidFill>
                <a:latin typeface="Söhne"/>
              </a:rPr>
              <a:t>Patientcentreret omsorg  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-  stadig større fokus på patientcentreret omsorg og patientinddragelse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1" dirty="0">
                <a:solidFill>
                  <a:schemeClr val="accent6">
                    <a:lumMod val="75000"/>
                  </a:schemeClr>
                </a:solidFill>
                <a:latin typeface="Söhne"/>
              </a:rPr>
              <a:t>Kulturel kompetence </a:t>
            </a:r>
            <a:r>
              <a:rPr lang="da-DK" sz="6000" b="0" i="0" dirty="0">
                <a:solidFill>
                  <a:srgbClr val="374151"/>
                </a:solidFill>
                <a:effectLst/>
                <a:latin typeface="Söhne"/>
              </a:rPr>
              <a:t>- at læger forstår og respekterer kulturelle forskelle og anvender denne forståelse til at yde bedre omsorg.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a-DK" sz="6000" b="1" i="0" dirty="0">
                <a:solidFill>
                  <a:schemeClr val="accent6">
                    <a:lumMod val="75000"/>
                  </a:schemeClr>
                </a:solidFill>
                <a:effectLst/>
                <a:latin typeface="Söhne"/>
              </a:rPr>
              <a:t>Etik og professionalisme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da-DK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da-DK" dirty="0"/>
          </a:p>
        </p:txBody>
      </p:sp>
      <p:pic>
        <p:nvPicPr>
          <p:cNvPr id="2052" name="Picture 4" descr="Division of Continuing Medical Education">
            <a:extLst>
              <a:ext uri="{FF2B5EF4-FFF2-40B4-BE49-F238E27FC236}">
                <a16:creationId xmlns:a16="http://schemas.microsoft.com/office/drawing/2014/main" id="{05FE125B-E5FE-45DC-8752-A52CA9E7F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29" y="685800"/>
            <a:ext cx="39624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07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960DB-5B5A-48C6-BC12-D686666F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470" y="391886"/>
            <a:ext cx="8915402" cy="1371600"/>
          </a:xfrm>
        </p:spPr>
        <p:txBody>
          <a:bodyPr/>
          <a:lstStyle/>
          <a:p>
            <a:r>
              <a:rPr lang="da-DK" dirty="0"/>
              <a:t>Mere om trends…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62B8BB-60F0-4233-ADCB-207C35923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804" y="1530220"/>
            <a:ext cx="10646229" cy="5029200"/>
          </a:xfrm>
        </p:spPr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da-DK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Söhne"/>
              </a:rPr>
              <a:t>Peer-læring kan forbedre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lægers færdigheder, viden og adfærd (BMC Medical Education, 2019).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lægers færdigheder og viden om behandling af børn med astma (Journal of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Asthma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, 2018).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kirurgers adfærd og kliniske præstationer (Journal of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Surgical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Education, 2016).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intern medicinske lægers færdigheder i håndtering af patienter med diabetes og føre til en forbedring i patientresultaterne (Journal of General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Internal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Medicine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, 2014).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lægers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kirurigske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færdigheder og give en højere grad af tilfredshed med uddannelsesprogrammet sammenlignet med dem, der ikke deltog i peer-læringsgrupperne (Journal of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Surgical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Education, 2012). 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både de kliniske færdigheder og den teoretiske viden for medicinstuderende (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Obstetrics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&amp;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Gynecology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, 2014).</a:t>
            </a:r>
          </a:p>
          <a:p>
            <a:pPr marL="274320" lvl="1" indent="0">
              <a:buNone/>
            </a:pPr>
            <a:endParaRPr lang="da-DK" sz="1800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274320" lvl="1" indent="0">
              <a:buNone/>
            </a:pPr>
            <a:r>
              <a:rPr lang="da-DK" sz="1800" dirty="0">
                <a:solidFill>
                  <a:srgbClr val="374151"/>
                </a:solidFill>
                <a:latin typeface="Söhne"/>
              </a:rPr>
              <a:t>- og generelt have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en positiv effekt på kliniske færdigheder og viden for lægestuderende og postgraduate medicinske læger (Cochrane Database of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Systematic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Reviews, 2016).</a:t>
            </a:r>
          </a:p>
          <a:p>
            <a:pPr lvl="1"/>
            <a:endParaRPr lang="da-DK" dirty="0">
              <a:solidFill>
                <a:srgbClr val="374151"/>
              </a:solidFill>
              <a:latin typeface="Söhne"/>
            </a:endParaRPr>
          </a:p>
          <a:p>
            <a:r>
              <a:rPr lang="da-DK" b="1" dirty="0">
                <a:solidFill>
                  <a:schemeClr val="tx2">
                    <a:lumMod val="75000"/>
                    <a:lumOff val="25000"/>
                  </a:schemeClr>
                </a:solidFill>
                <a:latin typeface="Söhne"/>
              </a:rPr>
              <a:t>Feedback fra peers er mere effektivt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Til at forbedre kliniske færdigheder og kvaliteten af patientpleje end feedback fra trænere eller lærere (Medical Teacher, 2013  + Academic </a:t>
            </a:r>
            <a:r>
              <a:rPr lang="da-DK" sz="1800" b="0" i="0" dirty="0" err="1">
                <a:solidFill>
                  <a:srgbClr val="374151"/>
                </a:solidFill>
                <a:effectLst/>
                <a:latin typeface="Söhne"/>
              </a:rPr>
              <a:t>Medicine</a:t>
            </a:r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 2006).</a:t>
            </a:r>
          </a:p>
          <a:p>
            <a:pPr lvl="1"/>
            <a:r>
              <a:rPr lang="da-DK" sz="1800" b="0" i="0" dirty="0">
                <a:solidFill>
                  <a:srgbClr val="374151"/>
                </a:solidFill>
                <a:effectLst/>
                <a:latin typeface="Söhne"/>
              </a:rPr>
              <a:t>kan føre til en forbedring i de kliniske færdigheder og selvtilliden hos medicinstuderende (Medical Teacher, 2015).</a:t>
            </a:r>
          </a:p>
          <a:p>
            <a:pPr marL="274320" lvl="1" indent="0">
              <a:buNone/>
            </a:pPr>
            <a:endParaRPr lang="da-DK" sz="1800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endParaRPr lang="da-DK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78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D48AB-EE3D-44DD-995E-1D68FFEB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58" y="365125"/>
            <a:ext cx="10883284" cy="642581"/>
          </a:xfrm>
        </p:spPr>
        <p:txBody>
          <a:bodyPr>
            <a:normAutofit fontScale="90000"/>
          </a:bodyPr>
          <a:lstStyle/>
          <a:p>
            <a:r>
              <a:rPr lang="da-DK" b="0" dirty="0">
                <a:solidFill>
                  <a:srgbClr val="FBDCC1"/>
                </a:solidFill>
              </a:rPr>
              <a:t>Ho</a:t>
            </a:r>
            <a:r>
              <a:rPr lang="da-DK" sz="3200" b="0" dirty="0">
                <a:solidFill>
                  <a:srgbClr val="FBDCC1"/>
                </a:solidFill>
              </a:rPr>
              <a:t>vedkonklusioner og 32 ”</a:t>
            </a:r>
            <a:r>
              <a:rPr lang="da-DK" sz="3200" b="0" dirty="0" err="1">
                <a:solidFill>
                  <a:srgbClr val="FBDCC1"/>
                </a:solidFill>
              </a:rPr>
              <a:t>calls</a:t>
            </a:r>
            <a:r>
              <a:rPr lang="da-DK" sz="3200" b="0" dirty="0">
                <a:solidFill>
                  <a:srgbClr val="FBDCC1"/>
                </a:solidFill>
              </a:rPr>
              <a:t> to action” til policy </a:t>
            </a:r>
            <a:r>
              <a:rPr lang="da-DK" sz="3200" b="0" dirty="0" err="1">
                <a:solidFill>
                  <a:srgbClr val="FBDCC1"/>
                </a:solidFill>
              </a:rPr>
              <a:t>makers</a:t>
            </a:r>
            <a:endParaRPr lang="da-DK" sz="3200" b="0" dirty="0">
              <a:solidFill>
                <a:srgbClr val="FBDCC1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867350-E17C-4B0F-842C-21AE219E6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190" y="988719"/>
            <a:ext cx="9939295" cy="5504156"/>
          </a:xfrm>
        </p:spPr>
        <p:txBody>
          <a:bodyPr>
            <a:normAutofit fontScale="32500" lnSpcReduction="20000"/>
          </a:bodyPr>
          <a:lstStyle/>
          <a:p>
            <a:pPr marL="457200" lvl="1" indent="0">
              <a:buNone/>
            </a:pPr>
            <a:endParaRPr lang="da-DK" sz="51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da-DK" sz="4900" dirty="0">
                <a:solidFill>
                  <a:srgbClr val="FBDCC1"/>
                </a:solidFill>
              </a:rPr>
              <a:t>Kompetencer til tværprofessionelt samarbejde – også ud over sundhedssektoren (ud af siloerne!)</a:t>
            </a:r>
          </a:p>
          <a:p>
            <a:pPr lvl="1"/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Undersøg </a:t>
            </a:r>
            <a:r>
              <a:rPr lang="da-DK" sz="4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unddannernes</a:t>
            </a:r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behov for at mestre feltet og opgrader – både præ- og postgraduat.</a:t>
            </a:r>
          </a:p>
          <a:p>
            <a:pPr lvl="1"/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Fokus på tilpasningsevne, mental </a:t>
            </a:r>
            <a:r>
              <a:rPr lang="da-DK" sz="4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well-being</a:t>
            </a:r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, og certificeret træning i ledelse af tværprofessionel gruppe, som også kan omfatte teknikere, digitale og ‘grønne’ eksperter, samt administratorer.</a:t>
            </a:r>
          </a:p>
          <a:p>
            <a:pPr lvl="1"/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Fokus på psykosociale tilgange til arbejdet og forståelse af One Health (sammenhængen mellem menneskers, dyrs og miljøets sundhed). </a:t>
            </a:r>
          </a:p>
          <a:p>
            <a:pPr marL="457200" lvl="1" indent="0">
              <a:buNone/>
            </a:pPr>
            <a:endParaRPr lang="da-DK" sz="45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da-DK" sz="4900" dirty="0">
                <a:solidFill>
                  <a:srgbClr val="FBDCC1"/>
                </a:solidFill>
              </a:rPr>
              <a:t>Grønne kompetencer</a:t>
            </a:r>
          </a:p>
          <a:p>
            <a:pPr lvl="1"/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Definer og udvikl nye jobtyper, energi-effektive hospitaler, affaldshåndtering, grøn logistik og indkøb, fremtidssikrede jobs, adgang til sund mad, bæredygtige sundhedssystemer (kræver intensiveret samarbejde med andre fagligheder)</a:t>
            </a:r>
          </a:p>
          <a:p>
            <a:pPr marL="457200" lvl="1" indent="0">
              <a:buNone/>
            </a:pPr>
            <a:endParaRPr lang="da-DK" sz="45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da-DK" sz="4900" dirty="0">
                <a:solidFill>
                  <a:srgbClr val="FBDCC1"/>
                </a:solidFill>
              </a:rPr>
              <a:t>NB: </a:t>
            </a:r>
          </a:p>
          <a:p>
            <a:pPr lvl="1"/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Simulation er anbefalet metode i alle fire kompetenceområder  (</a:t>
            </a:r>
            <a:r>
              <a:rPr lang="da-DK" sz="46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ref</a:t>
            </a:r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: Ward, Williams, Hancock (2006) Simulation for Performance and Training)</a:t>
            </a:r>
          </a:p>
          <a:p>
            <a:pPr lvl="1"/>
            <a:r>
              <a:rPr lang="da-DK" sz="4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Underviseres kompetencer på alle områderne skal sikres, især i forhold til tværfaglig teamwork.</a:t>
            </a:r>
          </a:p>
          <a:p>
            <a:pPr marL="457200" lvl="1" indent="0">
              <a:buNone/>
            </a:pPr>
            <a:endParaRPr lang="da-DK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4C878BC-43C0-4BC4-BE81-28DAE8B6CB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6" r="3007" b="-2"/>
          <a:stretch/>
        </p:blipFill>
        <p:spPr>
          <a:xfrm>
            <a:off x="10342486" y="2393705"/>
            <a:ext cx="1378998" cy="205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ncaseVTI">
  <a:themeElements>
    <a:clrScheme name="AnalogousFromDarkSeedLeftStep">
      <a:dk1>
        <a:srgbClr val="000000"/>
      </a:dk1>
      <a:lt1>
        <a:srgbClr val="FFFFFF"/>
      </a:lt1>
      <a:dk2>
        <a:srgbClr val="311B26"/>
      </a:dk2>
      <a:lt2>
        <a:srgbClr val="F0F3F2"/>
      </a:lt2>
      <a:accent1>
        <a:srgbClr val="E42B83"/>
      </a:accent1>
      <a:accent2>
        <a:srgbClr val="D31ABE"/>
      </a:accent2>
      <a:accent3>
        <a:srgbClr val="AC2BE4"/>
      </a:accent3>
      <a:accent4>
        <a:srgbClr val="5829D5"/>
      </a:accent4>
      <a:accent5>
        <a:srgbClr val="2B45E4"/>
      </a:accent5>
      <a:accent6>
        <a:srgbClr val="1A81D3"/>
      </a:accent6>
      <a:hlink>
        <a:srgbClr val="433F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1536</Words>
  <Application>Microsoft Office PowerPoint</Application>
  <PresentationFormat>Widescreen</PresentationFormat>
  <Paragraphs>157</Paragraphs>
  <Slides>17</Slides>
  <Notes>6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3" baseType="lpstr">
      <vt:lpstr>Arial</vt:lpstr>
      <vt:lpstr>Avenir Next LT Pro</vt:lpstr>
      <vt:lpstr>Avenir Next LT Pro Light</vt:lpstr>
      <vt:lpstr>Calibri</vt:lpstr>
      <vt:lpstr>Söhne</vt:lpstr>
      <vt:lpstr>EncaseVTI</vt:lpstr>
      <vt:lpstr>De gode indsatsområder</vt:lpstr>
      <vt:lpstr>Fint besøg – og velmente råd…  De hyppigste råd/indsatser ..</vt:lpstr>
      <vt:lpstr>Erfaringer…</vt:lpstr>
      <vt:lpstr>Erfaringer ..</vt:lpstr>
      <vt:lpstr>Survey på tværs af afdelinger, Region Sjælland 2021 </vt:lpstr>
      <vt:lpstr>Og med lidt hjælp fra AI anno 2023</vt:lpstr>
      <vt:lpstr>Evidens og trends i postgraduat lægeuddannelse</vt:lpstr>
      <vt:lpstr>Mere om trends…</vt:lpstr>
      <vt:lpstr>Hovedkonklusioner og 32 ”calls to action” til policy makers</vt:lpstr>
      <vt:lpstr>Hvordan hjælper vi afdelingerne med at opbygge og vedligeholde god uddannelse?</vt:lpstr>
      <vt:lpstr>Noget af dét, der er værd at bemærke…</vt:lpstr>
      <vt:lpstr>Kompetencer i et integreret og ‘people-centered’ væsen (ikke fragmenteret og sygdomsorienteret)</vt:lpstr>
      <vt:lpstr>Uddannelsesfatigue og – burnout</vt:lpstr>
      <vt:lpstr>Fremtidens indsatsområder</vt:lpstr>
      <vt:lpstr>Drøft ved bordene</vt:lpstr>
      <vt:lpstr>Hvordan hjælper vi afdelingerne med at opbygge og vedligeholde god uddannelse?</vt:lpstr>
      <vt:lpstr>Erfaringer 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gode indsatsområder</dc:title>
  <dc:creator>Kristine Sarauw Lundsgaard</dc:creator>
  <cp:lastModifiedBy>Kristine Sarauw Lundsgaard</cp:lastModifiedBy>
  <cp:revision>8</cp:revision>
  <dcterms:created xsi:type="dcterms:W3CDTF">2023-05-02T18:36:36Z</dcterms:created>
  <dcterms:modified xsi:type="dcterms:W3CDTF">2023-05-02T21:59:27Z</dcterms:modified>
</cp:coreProperties>
</file>