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4"/>
  </p:notesMasterIdLst>
  <p:handoutMasterIdLst>
    <p:handoutMasterId r:id="rId35"/>
  </p:handoutMasterIdLst>
  <p:sldIdLst>
    <p:sldId id="439" r:id="rId2"/>
    <p:sldId id="365" r:id="rId3"/>
    <p:sldId id="376" r:id="rId4"/>
    <p:sldId id="384" r:id="rId5"/>
    <p:sldId id="385" r:id="rId6"/>
    <p:sldId id="386" r:id="rId7"/>
    <p:sldId id="455" r:id="rId8"/>
    <p:sldId id="405" r:id="rId9"/>
    <p:sldId id="406" r:id="rId10"/>
    <p:sldId id="416" r:id="rId11"/>
    <p:sldId id="425" r:id="rId12"/>
    <p:sldId id="440" r:id="rId13"/>
    <p:sldId id="407" r:id="rId14"/>
    <p:sldId id="417" r:id="rId15"/>
    <p:sldId id="426" r:id="rId16"/>
    <p:sldId id="441" r:id="rId17"/>
    <p:sldId id="442" r:id="rId18"/>
    <p:sldId id="443" r:id="rId19"/>
    <p:sldId id="444" r:id="rId20"/>
    <p:sldId id="445" r:id="rId21"/>
    <p:sldId id="446" r:id="rId22"/>
    <p:sldId id="447" r:id="rId23"/>
    <p:sldId id="448" r:id="rId24"/>
    <p:sldId id="449" r:id="rId25"/>
    <p:sldId id="450" r:id="rId26"/>
    <p:sldId id="451" r:id="rId27"/>
    <p:sldId id="452" r:id="rId28"/>
    <p:sldId id="453" r:id="rId29"/>
    <p:sldId id="383" r:id="rId30"/>
    <p:sldId id="359" r:id="rId31"/>
    <p:sldId id="360" r:id="rId32"/>
    <p:sldId id="362" r:id="rId33"/>
  </p:sldIdLst>
  <p:sldSz cx="9144000" cy="5143500" type="screen16x9"/>
  <p:notesSz cx="6797675" cy="9926638"/>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3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71" autoAdjust="0"/>
    <p:restoredTop sz="96110" autoAdjust="0"/>
  </p:normalViewPr>
  <p:slideViewPr>
    <p:cSldViewPr>
      <p:cViewPr>
        <p:scale>
          <a:sx n="130" d="100"/>
          <a:sy n="130" d="100"/>
        </p:scale>
        <p:origin x="-834" y="-324"/>
      </p:cViewPr>
      <p:guideLst>
        <p:guide orient="horz" pos="1620"/>
        <p:guide pos="2880"/>
      </p:guideLst>
    </p:cSldViewPr>
  </p:slideViewPr>
  <p:outlineViewPr>
    <p:cViewPr>
      <p:scale>
        <a:sx n="33" d="100"/>
        <a:sy n="33" d="100"/>
      </p:scale>
      <p:origin x="0" y="27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71683" name="Rectangle 3"/>
          <p:cNvSpPr>
            <a:spLocks noGrp="1" noChangeArrowheads="1"/>
          </p:cNvSpPr>
          <p:nvPr>
            <p:ph type="dt" sz="quarter"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71684" name="Rectangle 4"/>
          <p:cNvSpPr>
            <a:spLocks noGrp="1" noChangeArrowheads="1"/>
          </p:cNvSpPr>
          <p:nvPr>
            <p:ph type="ftr" sz="quarter" idx="2"/>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71685" name="Rectangle 5"/>
          <p:cNvSpPr>
            <a:spLocks noGrp="1" noChangeArrowheads="1"/>
          </p:cNvSpPr>
          <p:nvPr>
            <p:ph type="sldNum" sz="quarter" idx="3"/>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CE5CDFB-0DE2-4BA6-A121-92360069E950}" type="slidenum">
              <a:rPr lang="en-US"/>
              <a:pPr/>
              <a:t>‹nr.›</a:t>
            </a:fld>
            <a:endParaRPr lang="en-US" dirty="0"/>
          </a:p>
        </p:txBody>
      </p:sp>
    </p:spTree>
    <p:extLst>
      <p:ext uri="{BB962C8B-B14F-4D97-AF65-F5344CB8AC3E}">
        <p14:creationId xmlns:p14="http://schemas.microsoft.com/office/powerpoint/2010/main" val="651653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4F94A6F-F289-4F4F-B361-755CC76A46FD}" type="datetimeFigureOut">
              <a:rPr lang="da-DK" smtClean="0"/>
              <a:t>12-07-2018</a:t>
            </a:fld>
            <a:endParaRPr lang="da-DK" dirty="0"/>
          </a:p>
        </p:txBody>
      </p:sp>
      <p:sp>
        <p:nvSpPr>
          <p:cNvPr id="4" name="Pladsholder til diasbillede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a-DK" dirty="0"/>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dirty="0"/>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A459A40-4C09-4559-B35C-5DD5E3ED770B}" type="slidenum">
              <a:rPr lang="da-DK" smtClean="0"/>
              <a:t>‹nr.›</a:t>
            </a:fld>
            <a:endParaRPr lang="da-DK" dirty="0"/>
          </a:p>
        </p:txBody>
      </p:sp>
    </p:spTree>
    <p:extLst>
      <p:ext uri="{BB962C8B-B14F-4D97-AF65-F5344CB8AC3E}">
        <p14:creationId xmlns:p14="http://schemas.microsoft.com/office/powerpoint/2010/main" val="305154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90488" y="744538"/>
            <a:ext cx="6616700" cy="3722687"/>
          </a:xfrm>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DA459A40-4C09-4559-B35C-5DD5E3ED770B}" type="slidenum">
              <a:rPr lang="da-DK" smtClean="0"/>
              <a:t>2</a:t>
            </a:fld>
            <a:endParaRPr lang="da-DK" dirty="0"/>
          </a:p>
        </p:txBody>
      </p:sp>
    </p:spTree>
    <p:extLst>
      <p:ext uri="{BB962C8B-B14F-4D97-AF65-F5344CB8AC3E}">
        <p14:creationId xmlns:p14="http://schemas.microsoft.com/office/powerpoint/2010/main" val="614818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smtClean="0"/>
              <a:t>Click to edit Master title style</a:t>
            </a:r>
            <a:endParaRPr lang="da-DK"/>
          </a:p>
        </p:txBody>
      </p:sp>
      <p:sp>
        <p:nvSpPr>
          <p:cNvPr id="3" name="Subtitle 2"/>
          <p:cNvSpPr>
            <a:spLocks noGrp="1"/>
          </p:cNvSpPr>
          <p:nvPr>
            <p:ph type="subTitle" idx="1"/>
          </p:nvPr>
        </p:nvSpPr>
        <p:spPr>
          <a:xfrm>
            <a:off x="1371600" y="2914650"/>
            <a:ext cx="6400800" cy="13144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lvl1pPr>
              <a:defRPr/>
            </a:lvl1pPr>
          </a:lstStyle>
          <a:p>
            <a:endParaRPr lang="da-DK" dirty="0"/>
          </a:p>
        </p:txBody>
      </p:sp>
      <p:sp>
        <p:nvSpPr>
          <p:cNvPr id="5" name="Footer Placeholder 4"/>
          <p:cNvSpPr>
            <a:spLocks noGrp="1"/>
          </p:cNvSpPr>
          <p:nvPr>
            <p:ph type="ftr" sz="quarter" idx="11"/>
          </p:nvPr>
        </p:nvSpPr>
        <p:spPr/>
        <p:txBody>
          <a:bodyPr/>
          <a:lstStyle>
            <a:lvl1pPr>
              <a:defRPr/>
            </a:lvl1pPr>
          </a:lstStyle>
          <a:p>
            <a:endParaRPr lang="da-DK" dirty="0"/>
          </a:p>
        </p:txBody>
      </p:sp>
      <p:sp>
        <p:nvSpPr>
          <p:cNvPr id="6" name="TextBox 5"/>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330524308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lvl1pPr>
              <a:defRPr/>
            </a:lvl1pPr>
          </a:lstStyle>
          <a:p>
            <a:endParaRPr lang="da-DK" dirty="0"/>
          </a:p>
        </p:txBody>
      </p:sp>
      <p:sp>
        <p:nvSpPr>
          <p:cNvPr id="5" name="Footer Placeholder 4"/>
          <p:cNvSpPr>
            <a:spLocks noGrp="1"/>
          </p:cNvSpPr>
          <p:nvPr>
            <p:ph type="ftr" sz="quarter" idx="11"/>
          </p:nvPr>
        </p:nvSpPr>
        <p:spPr/>
        <p:txBody>
          <a:bodyPr/>
          <a:lstStyle>
            <a:lvl1pPr>
              <a:defRPr/>
            </a:lvl1pPr>
          </a:lstStyle>
          <a:p>
            <a:endParaRPr lang="da-DK" dirty="0"/>
          </a:p>
        </p:txBody>
      </p:sp>
    </p:spTree>
    <p:extLst>
      <p:ext uri="{BB962C8B-B14F-4D97-AF65-F5344CB8AC3E}">
        <p14:creationId xmlns:p14="http://schemas.microsoft.com/office/powerpoint/2010/main" val="247514663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50031"/>
            <a:ext cx="2057400" cy="4344591"/>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50031"/>
            <a:ext cx="6019800" cy="4344591"/>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lvl1pPr>
              <a:defRPr/>
            </a:lvl1pPr>
          </a:lstStyle>
          <a:p>
            <a:endParaRPr lang="da-DK" dirty="0"/>
          </a:p>
        </p:txBody>
      </p:sp>
      <p:sp>
        <p:nvSpPr>
          <p:cNvPr id="5" name="Footer Placeholder 4"/>
          <p:cNvSpPr>
            <a:spLocks noGrp="1"/>
          </p:cNvSpPr>
          <p:nvPr>
            <p:ph type="ftr" sz="quarter" idx="11"/>
          </p:nvPr>
        </p:nvSpPr>
        <p:spPr/>
        <p:txBody>
          <a:bodyPr/>
          <a:lstStyle>
            <a:lvl1pPr>
              <a:defRPr/>
            </a:lvl1pPr>
          </a:lstStyle>
          <a:p>
            <a:endParaRPr lang="da-DK" dirty="0"/>
          </a:p>
        </p:txBody>
      </p:sp>
    </p:spTree>
    <p:extLst>
      <p:ext uri="{BB962C8B-B14F-4D97-AF65-F5344CB8AC3E}">
        <p14:creationId xmlns:p14="http://schemas.microsoft.com/office/powerpoint/2010/main" val="122206700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11191" y="250031"/>
            <a:ext cx="6923087" cy="857250"/>
          </a:xfrm>
        </p:spPr>
        <p:txBody>
          <a:bodyPr/>
          <a:lstStyle/>
          <a:p>
            <a:r>
              <a:rPr lang="en-US" smtClean="0"/>
              <a:t>Click to edit Master title style</a:t>
            </a:r>
            <a:endParaRPr lang="da-DK"/>
          </a:p>
        </p:txBody>
      </p:sp>
      <p:sp>
        <p:nvSpPr>
          <p:cNvPr id="3" name="Chart Placeholder 2"/>
          <p:cNvSpPr>
            <a:spLocks noGrp="1"/>
          </p:cNvSpPr>
          <p:nvPr>
            <p:ph type="chart" idx="1"/>
          </p:nvPr>
        </p:nvSpPr>
        <p:spPr>
          <a:xfrm>
            <a:off x="457200" y="1200151"/>
            <a:ext cx="8229600" cy="3394472"/>
          </a:xfrm>
          <a:prstGeom prst="rect">
            <a:avLst/>
          </a:prstGeom>
        </p:spPr>
        <p:txBody>
          <a:bodyPr/>
          <a:lstStyle/>
          <a:p>
            <a:r>
              <a:rPr lang="en-US" dirty="0" smtClean="0"/>
              <a:t>Click icon to add chart</a:t>
            </a:r>
            <a:endParaRPr lang="da-DK" dirty="0"/>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da-DK" dirty="0"/>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da-DK" dirty="0"/>
          </a:p>
        </p:txBody>
      </p:sp>
      <p:sp>
        <p:nvSpPr>
          <p:cNvPr id="7" name="TextBox 5"/>
          <p:cNvSpPr txBox="1"/>
          <p:nvPr userDrawn="1"/>
        </p:nvSpPr>
        <p:spPr>
          <a:xfrm>
            <a:off x="8776305" y="4820040"/>
            <a:ext cx="412228" cy="200055"/>
          </a:xfrm>
          <a:prstGeom prst="rect">
            <a:avLst/>
          </a:prstGeom>
          <a:noFill/>
        </p:spPr>
        <p:txBody>
          <a:bodyPr wrap="square" rtlCol="0">
            <a:spAutoFit/>
          </a:bodyPr>
          <a:lstStyle/>
          <a:p>
            <a:fld id="{89E07CF1-F95C-4E41-B138-4E2A19C82C97}" type="slidenum">
              <a:rPr lang="da-DK" sz="700" smtClean="0">
                <a:solidFill>
                  <a:schemeClr val="bg1">
                    <a:lumMod val="50000"/>
                  </a:schemeClr>
                </a:solidFill>
              </a:rPr>
              <a:t>‹nr.›</a:t>
            </a:fld>
            <a:endParaRPr lang="da-DK" sz="800" dirty="0">
              <a:solidFill>
                <a:schemeClr val="bg1">
                  <a:lumMod val="50000"/>
                </a:schemeClr>
              </a:solidFill>
            </a:endParaRPr>
          </a:p>
        </p:txBody>
      </p:sp>
    </p:spTree>
    <p:extLst>
      <p:ext uri="{BB962C8B-B14F-4D97-AF65-F5344CB8AC3E}">
        <p14:creationId xmlns:p14="http://schemas.microsoft.com/office/powerpoint/2010/main" val="332901384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11191" y="250031"/>
            <a:ext cx="6923087" cy="857250"/>
          </a:xfrm>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200151"/>
            <a:ext cx="4038600" cy="339447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quarter" idx="2"/>
          </p:nvPr>
        </p:nvSpPr>
        <p:spPr>
          <a:xfrm>
            <a:off x="4648200" y="1200151"/>
            <a:ext cx="4038600" cy="1639491"/>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Content Placeholder 4"/>
          <p:cNvSpPr>
            <a:spLocks noGrp="1"/>
          </p:cNvSpPr>
          <p:nvPr>
            <p:ph sz="quarter" idx="3"/>
          </p:nvPr>
        </p:nvSpPr>
        <p:spPr>
          <a:xfrm>
            <a:off x="4648200" y="2953943"/>
            <a:ext cx="4038600" cy="1640681"/>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6" name="Date Placeholder 5"/>
          <p:cNvSpPr>
            <a:spLocks noGrp="1"/>
          </p:cNvSpPr>
          <p:nvPr>
            <p:ph type="dt" sz="half" idx="10"/>
          </p:nvPr>
        </p:nvSpPr>
        <p:spPr>
          <a:xfrm>
            <a:off x="457200" y="4683919"/>
            <a:ext cx="2133600" cy="357188"/>
          </a:xfrm>
        </p:spPr>
        <p:txBody>
          <a:bodyPr/>
          <a:lstStyle>
            <a:lvl1pPr>
              <a:defRPr/>
            </a:lvl1pPr>
          </a:lstStyle>
          <a:p>
            <a:endParaRPr lang="da-DK" dirty="0"/>
          </a:p>
        </p:txBody>
      </p:sp>
      <p:sp>
        <p:nvSpPr>
          <p:cNvPr id="7" name="Footer Placeholder 6"/>
          <p:cNvSpPr>
            <a:spLocks noGrp="1"/>
          </p:cNvSpPr>
          <p:nvPr>
            <p:ph type="ftr" sz="quarter" idx="11"/>
          </p:nvPr>
        </p:nvSpPr>
        <p:spPr>
          <a:xfrm>
            <a:off x="3124200" y="4683919"/>
            <a:ext cx="2895600" cy="357188"/>
          </a:xfrm>
        </p:spPr>
        <p:txBody>
          <a:bodyPr/>
          <a:lstStyle>
            <a:lvl1pPr>
              <a:defRPr/>
            </a:lvl1pPr>
          </a:lstStyle>
          <a:p>
            <a:endParaRPr lang="da-DK" dirty="0"/>
          </a:p>
        </p:txBody>
      </p:sp>
      <p:sp>
        <p:nvSpPr>
          <p:cNvPr id="8" name="TextBox 7"/>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94523386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50031"/>
            <a:ext cx="8229600" cy="4344591"/>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3" name="Date Placeholder 2"/>
          <p:cNvSpPr>
            <a:spLocks noGrp="1"/>
          </p:cNvSpPr>
          <p:nvPr>
            <p:ph type="dt" sz="half" idx="10"/>
          </p:nvPr>
        </p:nvSpPr>
        <p:spPr>
          <a:xfrm>
            <a:off x="457200" y="4683919"/>
            <a:ext cx="2133600" cy="357188"/>
          </a:xfrm>
        </p:spPr>
        <p:txBody>
          <a:bodyPr/>
          <a:lstStyle>
            <a:lvl1pPr>
              <a:defRPr/>
            </a:lvl1pPr>
          </a:lstStyle>
          <a:p>
            <a:endParaRPr lang="da-DK" dirty="0"/>
          </a:p>
        </p:txBody>
      </p:sp>
      <p:sp>
        <p:nvSpPr>
          <p:cNvPr id="4" name="Footer Placeholder 3"/>
          <p:cNvSpPr>
            <a:spLocks noGrp="1"/>
          </p:cNvSpPr>
          <p:nvPr>
            <p:ph type="ftr" sz="quarter" idx="11"/>
          </p:nvPr>
        </p:nvSpPr>
        <p:spPr>
          <a:xfrm>
            <a:off x="3124200" y="4683919"/>
            <a:ext cx="2895600" cy="357188"/>
          </a:xfrm>
        </p:spPr>
        <p:txBody>
          <a:bodyPr/>
          <a:lstStyle>
            <a:lvl1pPr>
              <a:defRPr/>
            </a:lvl1pPr>
          </a:lstStyle>
          <a:p>
            <a:endParaRPr lang="da-DK" dirty="0"/>
          </a:p>
        </p:txBody>
      </p:sp>
      <p:sp>
        <p:nvSpPr>
          <p:cNvPr id="5" name="TextBox 4"/>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
        <p:nvSpPr>
          <p:cNvPr id="7" name="TextBox 5"/>
          <p:cNvSpPr txBox="1"/>
          <p:nvPr userDrawn="1"/>
        </p:nvSpPr>
        <p:spPr>
          <a:xfrm>
            <a:off x="8776305" y="4803998"/>
            <a:ext cx="412228" cy="215444"/>
          </a:xfrm>
          <a:prstGeom prst="rect">
            <a:avLst/>
          </a:prstGeom>
          <a:noFill/>
        </p:spPr>
        <p:txBody>
          <a:bodyPr wrap="square" rtlCol="0">
            <a:spAutoFit/>
          </a:bodyPr>
          <a:lstStyle/>
          <a:p>
            <a:fld id="{89E07CF1-F95C-4E41-B138-4E2A19C82C97}" type="slidenum">
              <a:rPr lang="da-DK" sz="800" smtClean="0">
                <a:solidFill>
                  <a:schemeClr val="bg1">
                    <a:lumMod val="50000"/>
                  </a:schemeClr>
                </a:solidFill>
              </a:rPr>
              <a:t>‹nr.›</a:t>
            </a:fld>
            <a:endParaRPr lang="da-DK" sz="800" dirty="0">
              <a:solidFill>
                <a:schemeClr val="bg1">
                  <a:lumMod val="50000"/>
                </a:schemeClr>
              </a:solidFill>
            </a:endParaRPr>
          </a:p>
        </p:txBody>
      </p:sp>
    </p:spTree>
    <p:extLst>
      <p:ext uri="{BB962C8B-B14F-4D97-AF65-F5344CB8AC3E}">
        <p14:creationId xmlns:p14="http://schemas.microsoft.com/office/powerpoint/2010/main" val="292378351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2_Titel og indholdsobjekt">
    <p:spTree>
      <p:nvGrpSpPr>
        <p:cNvPr id="1" name=""/>
        <p:cNvGrpSpPr/>
        <p:nvPr/>
      </p:nvGrpSpPr>
      <p:grpSpPr>
        <a:xfrm>
          <a:off x="0" y="0"/>
          <a:ext cx="0" cy="0"/>
          <a:chOff x="0" y="0"/>
          <a:chExt cx="0" cy="0"/>
        </a:xfrm>
      </p:grpSpPr>
      <p:pic>
        <p:nvPicPr>
          <p:cNvPr id="13" name="Billede 12"/>
          <p:cNvPicPr>
            <a:picLocks noChangeAspect="1"/>
          </p:cNvPicPr>
          <p:nvPr userDrawn="1"/>
        </p:nvPicPr>
        <p:blipFill rotWithShape="1">
          <a:blip r:embed="rId2" cstate="print">
            <a:extLst>
              <a:ext uri="{28A0092B-C50C-407E-A947-70E740481C1C}">
                <a14:useLocalDpi xmlns:a14="http://schemas.microsoft.com/office/drawing/2010/main" val="0"/>
              </a:ext>
            </a:extLst>
          </a:blip>
          <a:srcRect l="612"/>
          <a:stretch/>
        </p:blipFill>
        <p:spPr>
          <a:xfrm>
            <a:off x="0" y="0"/>
            <a:ext cx="9144000" cy="5156650"/>
          </a:xfrm>
          <a:prstGeom prst="rect">
            <a:avLst/>
          </a:prstGeom>
        </p:spPr>
      </p:pic>
      <p:sp>
        <p:nvSpPr>
          <p:cNvPr id="4" name="Pladsholder til dato 3"/>
          <p:cNvSpPr>
            <a:spLocks noGrp="1"/>
          </p:cNvSpPr>
          <p:nvPr>
            <p:ph type="dt" sz="half" idx="10"/>
          </p:nvPr>
        </p:nvSpPr>
        <p:spPr/>
        <p:txBody>
          <a:bodyPr/>
          <a:lstStyle/>
          <a:p>
            <a:endParaRPr lang="da-DK" dirty="0"/>
          </a:p>
        </p:txBody>
      </p:sp>
      <p:sp>
        <p:nvSpPr>
          <p:cNvPr id="5" name="Pladsholder til sidefod 4"/>
          <p:cNvSpPr>
            <a:spLocks noGrp="1"/>
          </p:cNvSpPr>
          <p:nvPr>
            <p:ph type="ftr" sz="quarter" idx="11"/>
          </p:nvPr>
        </p:nvSpPr>
        <p:spPr/>
        <p:txBody>
          <a:bodyPr/>
          <a:lstStyle/>
          <a:p>
            <a:endParaRPr lang="da-DK" dirty="0"/>
          </a:p>
        </p:txBody>
      </p:sp>
      <p:cxnSp>
        <p:nvCxnSpPr>
          <p:cNvPr id="10" name="Lige forbindelse 9"/>
          <p:cNvCxnSpPr/>
          <p:nvPr userDrawn="1"/>
        </p:nvCxnSpPr>
        <p:spPr>
          <a:xfrm>
            <a:off x="5652120" y="465516"/>
            <a:ext cx="34918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Lige forbindelse 20"/>
          <p:cNvCxnSpPr/>
          <p:nvPr userDrawn="1"/>
        </p:nvCxnSpPr>
        <p:spPr>
          <a:xfrm>
            <a:off x="4373978" y="2679762"/>
            <a:ext cx="39604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5"/>
          <p:cNvSpPr txBox="1"/>
          <p:nvPr userDrawn="1"/>
        </p:nvSpPr>
        <p:spPr>
          <a:xfrm>
            <a:off x="8776305" y="4803998"/>
            <a:ext cx="412228" cy="215444"/>
          </a:xfrm>
          <a:prstGeom prst="rect">
            <a:avLst/>
          </a:prstGeom>
          <a:noFill/>
        </p:spPr>
        <p:txBody>
          <a:bodyPr wrap="square" rtlCol="0">
            <a:spAutoFit/>
          </a:bodyPr>
          <a:lstStyle/>
          <a:p>
            <a:fld id="{89E07CF1-F95C-4E41-B138-4E2A19C82C97}" type="slidenum">
              <a:rPr lang="da-DK" sz="800" smtClean="0">
                <a:solidFill>
                  <a:schemeClr val="bg1">
                    <a:lumMod val="50000"/>
                  </a:schemeClr>
                </a:solidFill>
              </a:rPr>
              <a:t>‹nr.›</a:t>
            </a:fld>
            <a:endParaRPr lang="da-DK" sz="800" dirty="0">
              <a:solidFill>
                <a:schemeClr val="bg1">
                  <a:lumMod val="50000"/>
                </a:schemeClr>
              </a:solidFill>
            </a:endParaRPr>
          </a:p>
        </p:txBody>
      </p:sp>
    </p:spTree>
    <p:extLst>
      <p:ext uri="{BB962C8B-B14F-4D97-AF65-F5344CB8AC3E}">
        <p14:creationId xmlns:p14="http://schemas.microsoft.com/office/powerpoint/2010/main" val="85261365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eldias">
    <p:spTree>
      <p:nvGrpSpPr>
        <p:cNvPr id="1" name=""/>
        <p:cNvGrpSpPr/>
        <p:nvPr/>
      </p:nvGrpSpPr>
      <p:grpSpPr>
        <a:xfrm>
          <a:off x="0" y="0"/>
          <a:ext cx="0" cy="0"/>
          <a:chOff x="0" y="0"/>
          <a:chExt cx="0" cy="0"/>
        </a:xfrm>
      </p:grpSpPr>
      <p:pic>
        <p:nvPicPr>
          <p:cNvPr id="13" name="Billede 12"/>
          <p:cNvPicPr>
            <a:picLocks noChangeAspect="1"/>
          </p:cNvPicPr>
          <p:nvPr userDrawn="1"/>
        </p:nvPicPr>
        <p:blipFill rotWithShape="1">
          <a:blip r:embed="rId2" cstate="print">
            <a:extLst>
              <a:ext uri="{28A0092B-C50C-407E-A947-70E740481C1C}">
                <a14:useLocalDpi xmlns:a14="http://schemas.microsoft.com/office/drawing/2010/main" val="0"/>
              </a:ext>
            </a:extLst>
          </a:blip>
          <a:srcRect l="612"/>
          <a:stretch/>
        </p:blipFill>
        <p:spPr>
          <a:xfrm>
            <a:off x="-10029" y="-795039"/>
            <a:ext cx="9144000" cy="4968552"/>
          </a:xfrm>
          <a:prstGeom prst="rect">
            <a:avLst/>
          </a:prstGeom>
        </p:spPr>
      </p:pic>
      <p:sp>
        <p:nvSpPr>
          <p:cNvPr id="8" name="Rektangel 7"/>
          <p:cNvSpPr/>
          <p:nvPr userDrawn="1"/>
        </p:nvSpPr>
        <p:spPr>
          <a:xfrm>
            <a:off x="25971" y="3579862"/>
            <a:ext cx="9072000" cy="1544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 name="Pladsholder til dato 3"/>
          <p:cNvSpPr>
            <a:spLocks noGrp="1"/>
          </p:cNvSpPr>
          <p:nvPr>
            <p:ph type="dt" sz="half" idx="10"/>
          </p:nvPr>
        </p:nvSpPr>
        <p:spPr/>
        <p:txBody>
          <a:bodyPr/>
          <a:lstStyle/>
          <a:p>
            <a:fld id="{B598F976-9128-45DF-8DF6-5E5D59C0F3AC}" type="datetime1">
              <a:rPr lang="da-DK" smtClean="0"/>
              <a:pPr/>
              <a:t>12-07-2018</a:t>
            </a:fld>
            <a:endParaRPr lang="da-DK" dirty="0"/>
          </a:p>
        </p:txBody>
      </p:sp>
      <p:sp>
        <p:nvSpPr>
          <p:cNvPr id="5" name="Pladsholder til sidefod 4"/>
          <p:cNvSpPr>
            <a:spLocks noGrp="1"/>
          </p:cNvSpPr>
          <p:nvPr>
            <p:ph type="ftr" sz="quarter" idx="11"/>
          </p:nvPr>
        </p:nvSpPr>
        <p:spPr/>
        <p:txBody>
          <a:bodyPr/>
          <a:lstStyle/>
          <a:p>
            <a:endParaRPr lang="da-DK" dirty="0"/>
          </a:p>
        </p:txBody>
      </p:sp>
      <p:sp>
        <p:nvSpPr>
          <p:cNvPr id="11" name="Tekstboks 10"/>
          <p:cNvSpPr txBox="1"/>
          <p:nvPr userDrawn="1"/>
        </p:nvSpPr>
        <p:spPr>
          <a:xfrm>
            <a:off x="107504" y="4948014"/>
            <a:ext cx="8928992" cy="215444"/>
          </a:xfrm>
          <a:prstGeom prst="rect">
            <a:avLst/>
          </a:prstGeom>
          <a:noFill/>
        </p:spPr>
        <p:txBody>
          <a:bodyPr wrap="square" rtlCol="0">
            <a:spAutoFi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b="0" i="0" u="none" strike="noStrike" kern="1200" spc="300" baseline="30000" dirty="0" smtClean="0">
                <a:solidFill>
                  <a:schemeClr val="tx1"/>
                </a:solidFill>
                <a:latin typeface="Gill Sans MT" panose="020B0502020104020203" pitchFamily="34" charset="0"/>
                <a:ea typeface="+mn-ea"/>
                <a:cs typeface="+mn-cs"/>
              </a:rPr>
              <a:t>PROJEKTLEDER: CASPER OTTAR JENSEN</a:t>
            </a:r>
            <a:endParaRPr lang="en-GB" sz="1200" b="0" i="0" u="none" strike="noStrike" kern="1200" spc="300" baseline="30000" dirty="0">
              <a:solidFill>
                <a:schemeClr val="tx1"/>
              </a:solidFill>
              <a:latin typeface="Gill Sans MT" panose="020B0502020104020203" pitchFamily="34" charset="0"/>
              <a:ea typeface="+mn-ea"/>
              <a:cs typeface="+mn-cs"/>
            </a:endParaRPr>
          </a:p>
        </p:txBody>
      </p:sp>
      <p:cxnSp>
        <p:nvCxnSpPr>
          <p:cNvPr id="18" name="Lige forbindelse 17"/>
          <p:cNvCxnSpPr/>
          <p:nvPr userDrawn="1"/>
        </p:nvCxnSpPr>
        <p:spPr>
          <a:xfrm>
            <a:off x="4373978" y="1437624"/>
            <a:ext cx="39604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5278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0605" y="249493"/>
            <a:ext cx="7416824" cy="647533"/>
          </a:xfrm>
        </p:spPr>
        <p:txBody>
          <a:bodyPr/>
          <a:lstStyle>
            <a:lvl1pPr>
              <a:defRPr sz="1800" b="1"/>
            </a:lvl1pPr>
          </a:lstStyle>
          <a:p>
            <a:r>
              <a:rPr lang="en-US" dirty="0" smtClean="0"/>
              <a:t>Click to edit Master title style</a:t>
            </a:r>
            <a:endParaRPr lang="da-DK" dirty="0"/>
          </a:p>
        </p:txBody>
      </p:sp>
      <p:sp>
        <p:nvSpPr>
          <p:cNvPr id="3" name="Content Placeholder 2"/>
          <p:cNvSpPr>
            <a:spLocks noGrp="1"/>
          </p:cNvSpPr>
          <p:nvPr>
            <p:ph idx="1"/>
          </p:nvPr>
        </p:nvSpPr>
        <p:spPr>
          <a:xfrm>
            <a:off x="457200" y="1005576"/>
            <a:ext cx="8363272" cy="3589046"/>
          </a:xfrm>
          <a:prstGeom prst="rect">
            <a:avLst/>
          </a:prstGeom>
        </p:spPr>
        <p:txBody>
          <a:bodyPr/>
          <a:lstStyle>
            <a:lvl1pPr>
              <a:defRPr sz="1800"/>
            </a:lvl1pPr>
            <a:lvl2pPr marL="742950" indent="-285750">
              <a:buFont typeface="Arial" pitchFamily="34" charset="0"/>
              <a:buChar char="•"/>
              <a:defRPr sz="1800"/>
            </a:lvl2pPr>
            <a:lvl3pPr>
              <a:defRPr sz="1800"/>
            </a:lvl3pPr>
            <a:lvl4pPr marL="1600200" indent="-228600">
              <a:buFont typeface="Arial" pitchFamily="34" charset="0"/>
              <a:buChar char="•"/>
              <a:defRPr sz="1800"/>
            </a:lvl4pPr>
            <a:lvl5pPr marL="2057400" indent="-228600">
              <a:buFont typeface="Arial" pitchFamily="34" charset="0"/>
              <a:buChar cha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a-DK" dirty="0"/>
          </a:p>
        </p:txBody>
      </p:sp>
      <p:sp>
        <p:nvSpPr>
          <p:cNvPr id="7" name="TextBox 5"/>
          <p:cNvSpPr txBox="1"/>
          <p:nvPr userDrawn="1"/>
        </p:nvSpPr>
        <p:spPr>
          <a:xfrm>
            <a:off x="8776305" y="4820040"/>
            <a:ext cx="412228" cy="200055"/>
          </a:xfrm>
          <a:prstGeom prst="rect">
            <a:avLst/>
          </a:prstGeom>
          <a:noFill/>
        </p:spPr>
        <p:txBody>
          <a:bodyPr wrap="square" rtlCol="0">
            <a:spAutoFit/>
          </a:bodyPr>
          <a:lstStyle/>
          <a:p>
            <a:fld id="{89E07CF1-F95C-4E41-B138-4E2A19C82C97}" type="slidenum">
              <a:rPr lang="da-DK" sz="700" smtClean="0">
                <a:solidFill>
                  <a:schemeClr val="bg1">
                    <a:lumMod val="50000"/>
                  </a:schemeClr>
                </a:solidFill>
              </a:rPr>
              <a:t>‹nr.›</a:t>
            </a:fld>
            <a:endParaRPr lang="da-DK" sz="800" dirty="0">
              <a:solidFill>
                <a:schemeClr val="bg1">
                  <a:lumMod val="50000"/>
                </a:schemeClr>
              </a:solidFill>
            </a:endParaRPr>
          </a:p>
        </p:txBody>
      </p:sp>
    </p:spTree>
    <p:extLst>
      <p:ext uri="{BB962C8B-B14F-4D97-AF65-F5344CB8AC3E}">
        <p14:creationId xmlns:p14="http://schemas.microsoft.com/office/powerpoint/2010/main" val="5985023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da-DK" dirty="0"/>
          </a:p>
        </p:txBody>
      </p:sp>
      <p:sp>
        <p:nvSpPr>
          <p:cNvPr id="5" name="Footer Placeholder 4"/>
          <p:cNvSpPr>
            <a:spLocks noGrp="1"/>
          </p:cNvSpPr>
          <p:nvPr>
            <p:ph type="ftr" sz="quarter" idx="11"/>
          </p:nvPr>
        </p:nvSpPr>
        <p:spPr/>
        <p:txBody>
          <a:bodyPr/>
          <a:lstStyle>
            <a:lvl1pPr>
              <a:defRPr/>
            </a:lvl1pPr>
          </a:lstStyle>
          <a:p>
            <a:endParaRPr lang="da-DK" dirty="0"/>
          </a:p>
        </p:txBody>
      </p:sp>
      <p:sp>
        <p:nvSpPr>
          <p:cNvPr id="7" name="TextBox 6"/>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2119790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lvl1pPr>
              <a:defRPr/>
            </a:lvl1pPr>
          </a:lstStyle>
          <a:p>
            <a:endParaRPr lang="da-DK" dirty="0"/>
          </a:p>
        </p:txBody>
      </p:sp>
      <p:sp>
        <p:nvSpPr>
          <p:cNvPr id="6" name="Footer Placeholder 5"/>
          <p:cNvSpPr>
            <a:spLocks noGrp="1"/>
          </p:cNvSpPr>
          <p:nvPr>
            <p:ph type="ftr" sz="quarter" idx="11"/>
          </p:nvPr>
        </p:nvSpPr>
        <p:spPr/>
        <p:txBody>
          <a:bodyPr/>
          <a:lstStyle>
            <a:lvl1pPr>
              <a:defRPr/>
            </a:lvl1pPr>
          </a:lstStyle>
          <a:p>
            <a:endParaRPr lang="da-DK" dirty="0"/>
          </a:p>
        </p:txBody>
      </p:sp>
      <p:sp>
        <p:nvSpPr>
          <p:cNvPr id="7" name="TextBox 6"/>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227277401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8"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lvl1pPr>
              <a:defRPr/>
            </a:lvl1pPr>
          </a:lstStyle>
          <a:p>
            <a:endParaRPr lang="da-DK" dirty="0"/>
          </a:p>
        </p:txBody>
      </p:sp>
      <p:sp>
        <p:nvSpPr>
          <p:cNvPr id="8" name="Footer Placeholder 7"/>
          <p:cNvSpPr>
            <a:spLocks noGrp="1"/>
          </p:cNvSpPr>
          <p:nvPr>
            <p:ph type="ftr" sz="quarter" idx="11"/>
          </p:nvPr>
        </p:nvSpPr>
        <p:spPr/>
        <p:txBody>
          <a:bodyPr/>
          <a:lstStyle>
            <a:lvl1pPr>
              <a:defRPr/>
            </a:lvl1pPr>
          </a:lstStyle>
          <a:p>
            <a:endParaRPr lang="da-DK" dirty="0"/>
          </a:p>
        </p:txBody>
      </p:sp>
      <p:sp>
        <p:nvSpPr>
          <p:cNvPr id="9" name="TextBox 8"/>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394798603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1"/>
          <p:cNvSpPr>
            <a:spLocks noGrp="1"/>
          </p:cNvSpPr>
          <p:nvPr>
            <p:ph type="title"/>
          </p:nvPr>
        </p:nvSpPr>
        <p:spPr>
          <a:xfrm>
            <a:off x="455512" y="250033"/>
            <a:ext cx="7416824" cy="647533"/>
          </a:xfrm>
        </p:spPr>
        <p:txBody>
          <a:bodyPr/>
          <a:lstStyle>
            <a:lvl1pPr>
              <a:defRPr sz="1800" b="1"/>
            </a:lvl1pPr>
          </a:lstStyle>
          <a:p>
            <a:r>
              <a:rPr lang="en-US" dirty="0" smtClean="0"/>
              <a:t>Click to edit Master title style</a:t>
            </a:r>
            <a:endParaRPr lang="da-DK" dirty="0"/>
          </a:p>
        </p:txBody>
      </p:sp>
      <p:sp>
        <p:nvSpPr>
          <p:cNvPr id="3" name="TextBox 2"/>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17848676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da-DK" dirty="0"/>
          </a:p>
        </p:txBody>
      </p:sp>
      <p:sp>
        <p:nvSpPr>
          <p:cNvPr id="3" name="Footer Placeholder 2"/>
          <p:cNvSpPr>
            <a:spLocks noGrp="1"/>
          </p:cNvSpPr>
          <p:nvPr>
            <p:ph type="ftr" sz="quarter" idx="11"/>
          </p:nvPr>
        </p:nvSpPr>
        <p:spPr/>
        <p:txBody>
          <a:bodyPr/>
          <a:lstStyle>
            <a:lvl1pPr>
              <a:defRPr/>
            </a:lvl1pPr>
          </a:lstStyle>
          <a:p>
            <a:endParaRPr lang="da-DK" dirty="0"/>
          </a:p>
        </p:txBody>
      </p:sp>
      <p:sp>
        <p:nvSpPr>
          <p:cNvPr id="4" name="TextBox 3"/>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
        <p:nvSpPr>
          <p:cNvPr id="5" name="TextBox 5"/>
          <p:cNvSpPr txBox="1"/>
          <p:nvPr userDrawn="1"/>
        </p:nvSpPr>
        <p:spPr>
          <a:xfrm>
            <a:off x="8776305" y="4803998"/>
            <a:ext cx="412228" cy="215444"/>
          </a:xfrm>
          <a:prstGeom prst="rect">
            <a:avLst/>
          </a:prstGeom>
          <a:noFill/>
        </p:spPr>
        <p:txBody>
          <a:bodyPr wrap="square" rtlCol="0">
            <a:spAutoFit/>
          </a:bodyPr>
          <a:lstStyle/>
          <a:p>
            <a:fld id="{89E07CF1-F95C-4E41-B138-4E2A19C82C97}" type="slidenum">
              <a:rPr lang="da-DK" sz="800" smtClean="0">
                <a:solidFill>
                  <a:schemeClr val="bg1">
                    <a:lumMod val="50000"/>
                  </a:schemeClr>
                </a:solidFill>
              </a:rPr>
              <a:t>‹nr.›</a:t>
            </a:fld>
            <a:endParaRPr lang="da-DK" sz="800" dirty="0">
              <a:solidFill>
                <a:schemeClr val="bg1">
                  <a:lumMod val="50000"/>
                </a:schemeClr>
              </a:solidFill>
            </a:endParaRPr>
          </a:p>
        </p:txBody>
      </p:sp>
    </p:spTree>
    <p:extLst>
      <p:ext uri="{BB962C8B-B14F-4D97-AF65-F5344CB8AC3E}">
        <p14:creationId xmlns:p14="http://schemas.microsoft.com/office/powerpoint/2010/main" val="8803682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04789"/>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2" y="1076327"/>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da-DK" dirty="0"/>
          </a:p>
        </p:txBody>
      </p:sp>
      <p:sp>
        <p:nvSpPr>
          <p:cNvPr id="6" name="Footer Placeholder 5"/>
          <p:cNvSpPr>
            <a:spLocks noGrp="1"/>
          </p:cNvSpPr>
          <p:nvPr>
            <p:ph type="ftr" sz="quarter" idx="11"/>
          </p:nvPr>
        </p:nvSpPr>
        <p:spPr/>
        <p:txBody>
          <a:bodyPr/>
          <a:lstStyle>
            <a:lvl1pPr>
              <a:defRPr/>
            </a:lvl1pPr>
          </a:lstStyle>
          <a:p>
            <a:endParaRPr lang="da-DK" dirty="0"/>
          </a:p>
        </p:txBody>
      </p:sp>
      <p:sp>
        <p:nvSpPr>
          <p:cNvPr id="7" name="TextBox 6"/>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21076162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da-DK" dirty="0"/>
          </a:p>
        </p:txBody>
      </p:sp>
      <p:sp>
        <p:nvSpPr>
          <p:cNvPr id="4" name="Text Placeholder 3"/>
          <p:cNvSpPr>
            <a:spLocks noGrp="1"/>
          </p:cNvSpPr>
          <p:nvPr>
            <p:ph type="body" sz="half" idx="2"/>
          </p:nvPr>
        </p:nvSpPr>
        <p:spPr>
          <a:xfrm>
            <a:off x="1792288" y="4025504"/>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da-DK" dirty="0"/>
          </a:p>
        </p:txBody>
      </p:sp>
      <p:sp>
        <p:nvSpPr>
          <p:cNvPr id="6" name="Footer Placeholder 5"/>
          <p:cNvSpPr>
            <a:spLocks noGrp="1"/>
          </p:cNvSpPr>
          <p:nvPr>
            <p:ph type="ftr" sz="quarter" idx="11"/>
          </p:nvPr>
        </p:nvSpPr>
        <p:spPr/>
        <p:txBody>
          <a:bodyPr/>
          <a:lstStyle>
            <a:lvl1pPr>
              <a:defRPr/>
            </a:lvl1pPr>
          </a:lstStyle>
          <a:p>
            <a:endParaRPr lang="da-DK" dirty="0"/>
          </a:p>
        </p:txBody>
      </p:sp>
      <p:sp>
        <p:nvSpPr>
          <p:cNvPr id="7" name="TextBox 6"/>
          <p:cNvSpPr txBox="1"/>
          <p:nvPr userDrawn="1"/>
        </p:nvSpPr>
        <p:spPr>
          <a:xfrm>
            <a:off x="-36512" y="4979373"/>
            <a:ext cx="360040" cy="400110"/>
          </a:xfrm>
          <a:prstGeom prst="rect">
            <a:avLst/>
          </a:prstGeom>
          <a:noFill/>
        </p:spPr>
        <p:txBody>
          <a:bodyPr wrap="square" rtlCol="0">
            <a:spAutoFit/>
          </a:bodyPr>
          <a:lstStyle/>
          <a:p>
            <a:fld id="{89E07CF1-F95C-4E41-B138-4E2A19C82C97}" type="slidenum">
              <a:rPr lang="da-DK" sz="1000" smtClean="0"/>
              <a:t>‹nr.›</a:t>
            </a:fld>
            <a:endParaRPr lang="da-DK" sz="1000" dirty="0"/>
          </a:p>
        </p:txBody>
      </p:sp>
    </p:spTree>
    <p:extLst>
      <p:ext uri="{BB962C8B-B14F-4D97-AF65-F5344CB8AC3E}">
        <p14:creationId xmlns:p14="http://schemas.microsoft.com/office/powerpoint/2010/main" val="185429643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microsoft.com/office/2007/relationships/hdphoto" Target="../media/hdphoto2.wdp"/><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microsoft.com/office/2007/relationships/hdphoto" Target="../media/hdphoto1.wdp"/><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1191" y="250031"/>
            <a:ext cx="692308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a-DK" smtClean="0"/>
              <a:t>Klik for at redigere titeltypografi i masteren</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da-DK" dirty="0"/>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da-DK" dirty="0"/>
          </a:p>
        </p:txBody>
      </p:sp>
      <p:pic>
        <p:nvPicPr>
          <p:cNvPr id="8" name="Billede 7"/>
          <p:cNvPicPr>
            <a:picLocks noChangeAspect="1"/>
          </p:cNvPicPr>
          <p:nvPr userDrawn="1"/>
        </p:nvPicPr>
        <p:blipFill>
          <a:blip r:embed="rId18" cstate="print">
            <a:duotone>
              <a:prstClr val="black"/>
              <a:srgbClr val="183B66">
                <a:tint val="45000"/>
                <a:satMod val="400000"/>
              </a:srgbClr>
            </a:duotone>
            <a:extLst>
              <a:ext uri="{BEBA8EAE-BF5A-486C-A8C5-ECC9F3942E4B}">
                <a14:imgProps xmlns:a14="http://schemas.microsoft.com/office/drawing/2010/main">
                  <a14:imgLayer r:embed="rId19">
                    <a14:imgEffect>
                      <a14:artisticGlowEdges/>
                    </a14:imgEffect>
                  </a14:imgLayer>
                </a14:imgProps>
              </a:ext>
              <a:ext uri="{28A0092B-C50C-407E-A947-70E740481C1C}">
                <a14:useLocalDpi xmlns:a14="http://schemas.microsoft.com/office/drawing/2010/main" val="0"/>
              </a:ext>
            </a:extLst>
          </a:blip>
          <a:stretch>
            <a:fillRect/>
          </a:stretch>
        </p:blipFill>
        <p:spPr>
          <a:xfrm>
            <a:off x="8631815" y="4820040"/>
            <a:ext cx="468000" cy="274254"/>
          </a:xfrm>
          <a:prstGeom prst="rect">
            <a:avLst/>
          </a:prstGeom>
        </p:spPr>
      </p:pic>
      <p:pic>
        <p:nvPicPr>
          <p:cNvPr id="9" name="Billede 8"/>
          <p:cNvPicPr>
            <a:picLocks noChangeAspect="1"/>
          </p:cNvPicPr>
          <p:nvPr userDrawn="1"/>
        </p:nvPicPr>
        <p:blipFill rotWithShape="1">
          <a:blip r:embed="rId20">
            <a:extLst>
              <a:ext uri="{BEBA8EAE-BF5A-486C-A8C5-ECC9F3942E4B}">
                <a14:imgProps xmlns:a14="http://schemas.microsoft.com/office/drawing/2010/main">
                  <a14:imgLayer r:embed="rId21">
                    <a14:imgEffect>
                      <a14:backgroundRemoval t="30263" b="54276" l="24144" r="73288">
                        <a14:foregroundMark x1="26027" y1="47697" x2="26027" y2="47697"/>
                        <a14:foregroundMark x1="27226" y1="50000" x2="27226" y2="50000"/>
                        <a14:foregroundMark x1="26027" y1="51316" x2="26027" y2="51316"/>
                        <a14:foregroundMark x1="28596" y1="49671" x2="28596" y2="49671"/>
                        <a14:foregroundMark x1="31507" y1="49013" x2="31507" y2="49013"/>
                        <a14:foregroundMark x1="34760" y1="49671" x2="34760" y2="49671"/>
                        <a14:foregroundMark x1="37500" y1="48684" x2="37500" y2="48684"/>
                        <a14:foregroundMark x1="40582" y1="49342" x2="40582" y2="49342"/>
                        <a14:foregroundMark x1="43151" y1="49671" x2="43151" y2="49671"/>
                        <a14:foregroundMark x1="46233" y1="48684" x2="46233" y2="48684"/>
                        <a14:foregroundMark x1="47260" y1="50329" x2="47260" y2="50329"/>
                        <a14:foregroundMark x1="46233" y1="51316" x2="46233" y2="51316"/>
                        <a14:foregroundMark x1="49144" y1="51645" x2="49144" y2="51645"/>
                        <a14:foregroundMark x1="51712" y1="50329" x2="51712" y2="50329"/>
                        <a14:foregroundMark x1="54452" y1="49671" x2="54452" y2="49671"/>
                        <a14:foregroundMark x1="56507" y1="49671" x2="56507" y2="49671"/>
                        <a14:foregroundMark x1="59418" y1="49013" x2="59418" y2="49013"/>
                        <a14:foregroundMark x1="61986" y1="49342" x2="61986" y2="49342"/>
                        <a14:foregroundMark x1="64555" y1="48684" x2="64555" y2="48684"/>
                        <a14:foregroundMark x1="64384" y1="51316" x2="64384" y2="51316"/>
                        <a14:foregroundMark x1="66610" y1="50987" x2="66610" y2="50987"/>
                        <a14:foregroundMark x1="69692" y1="50658" x2="69692" y2="50658"/>
                      </a14:backgroundRemoval>
                    </a14:imgEffect>
                  </a14:imgLayer>
                </a14:imgProps>
              </a:ext>
              <a:ext uri="{28A0092B-C50C-407E-A947-70E740481C1C}">
                <a14:useLocalDpi xmlns:a14="http://schemas.microsoft.com/office/drawing/2010/main" val="0"/>
              </a:ext>
            </a:extLst>
          </a:blip>
          <a:srcRect l="22857" t="29030" r="25253" b="41939"/>
          <a:stretch/>
        </p:blipFill>
        <p:spPr>
          <a:xfrm>
            <a:off x="7852771" y="51470"/>
            <a:ext cx="1291229" cy="37604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par>
    </p:tnLst>
  </p:timing>
  <p:hf hdr="0" ftr="0" dt="0"/>
  <p:txStyles>
    <p:titleStyle>
      <a:lvl1pPr algn="l" rtl="0" eaLnBrk="1" fontAlgn="base" hangingPunct="1">
        <a:spcBef>
          <a:spcPct val="0"/>
        </a:spcBef>
        <a:spcAft>
          <a:spcPct val="0"/>
        </a:spcAft>
        <a:defRPr sz="2000">
          <a:solidFill>
            <a:schemeClr val="tx2"/>
          </a:solidFill>
          <a:latin typeface="+mj-lt"/>
          <a:ea typeface="+mj-ea"/>
          <a:cs typeface="+mj-cs"/>
        </a:defRPr>
      </a:lvl1pPr>
      <a:lvl2pPr algn="l" rtl="0" eaLnBrk="1" fontAlgn="base" hangingPunct="1">
        <a:spcBef>
          <a:spcPct val="0"/>
        </a:spcBef>
        <a:spcAft>
          <a:spcPct val="0"/>
        </a:spcAft>
        <a:defRPr sz="2000">
          <a:solidFill>
            <a:schemeClr val="tx2"/>
          </a:solidFill>
          <a:latin typeface="Arial" charset="0"/>
        </a:defRPr>
      </a:lvl2pPr>
      <a:lvl3pPr algn="l" rtl="0" eaLnBrk="1" fontAlgn="base" hangingPunct="1">
        <a:spcBef>
          <a:spcPct val="0"/>
        </a:spcBef>
        <a:spcAft>
          <a:spcPct val="0"/>
        </a:spcAft>
        <a:defRPr sz="2000">
          <a:solidFill>
            <a:schemeClr val="tx2"/>
          </a:solidFill>
          <a:latin typeface="Arial" charset="0"/>
        </a:defRPr>
      </a:lvl3pPr>
      <a:lvl4pPr algn="l" rtl="0" eaLnBrk="1" fontAlgn="base" hangingPunct="1">
        <a:spcBef>
          <a:spcPct val="0"/>
        </a:spcBef>
        <a:spcAft>
          <a:spcPct val="0"/>
        </a:spcAft>
        <a:defRPr sz="2000">
          <a:solidFill>
            <a:schemeClr val="tx2"/>
          </a:solidFill>
          <a:latin typeface="Arial" charset="0"/>
        </a:defRPr>
      </a:lvl4pPr>
      <a:lvl5pPr algn="l" rtl="0" eaLnBrk="1" fontAlgn="base" hangingPunct="1">
        <a:spcBef>
          <a:spcPct val="0"/>
        </a:spcBef>
        <a:spcAft>
          <a:spcPct val="0"/>
        </a:spcAft>
        <a:defRPr sz="2000">
          <a:solidFill>
            <a:schemeClr val="tx2"/>
          </a:solidFill>
          <a:latin typeface="Arial" charset="0"/>
        </a:defRPr>
      </a:lvl5pPr>
      <a:lvl6pPr marL="457200" algn="l" rtl="0" eaLnBrk="1" fontAlgn="base" hangingPunct="1">
        <a:spcBef>
          <a:spcPct val="0"/>
        </a:spcBef>
        <a:spcAft>
          <a:spcPct val="0"/>
        </a:spcAft>
        <a:defRPr sz="2000">
          <a:solidFill>
            <a:schemeClr val="tx2"/>
          </a:solidFill>
          <a:latin typeface="Arial" charset="0"/>
        </a:defRPr>
      </a:lvl6pPr>
      <a:lvl7pPr marL="914400" algn="l" rtl="0" eaLnBrk="1" fontAlgn="base" hangingPunct="1">
        <a:spcBef>
          <a:spcPct val="0"/>
        </a:spcBef>
        <a:spcAft>
          <a:spcPct val="0"/>
        </a:spcAft>
        <a:defRPr sz="2000">
          <a:solidFill>
            <a:schemeClr val="tx2"/>
          </a:solidFill>
          <a:latin typeface="Arial" charset="0"/>
        </a:defRPr>
      </a:lvl7pPr>
      <a:lvl8pPr marL="1371600" algn="l" rtl="0" eaLnBrk="1" fontAlgn="base" hangingPunct="1">
        <a:spcBef>
          <a:spcPct val="0"/>
        </a:spcBef>
        <a:spcAft>
          <a:spcPct val="0"/>
        </a:spcAft>
        <a:defRPr sz="2000">
          <a:solidFill>
            <a:schemeClr val="tx2"/>
          </a:solidFill>
          <a:latin typeface="Arial" charset="0"/>
        </a:defRPr>
      </a:lvl8pPr>
      <a:lvl9pPr marL="1828800" algn="l" rtl="0" eaLnBrk="1" fontAlgn="base" hangingPunct="1">
        <a:spcBef>
          <a:spcPct val="0"/>
        </a:spcBef>
        <a:spcAft>
          <a:spcPct val="0"/>
        </a:spcAft>
        <a:defRPr sz="20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6.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9.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10.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11.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7.vml"/><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13.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9.vml"/><Relationship Id="rId4" Type="http://schemas.openxmlformats.org/officeDocument/2006/relationships/image" Target="../media/image14.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5.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image" Target="../media/image16.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2.xml"/><Relationship Id="rId1" Type="http://schemas.openxmlformats.org/officeDocument/2006/relationships/vmlDrawing" Target="../drawings/vmlDrawing12.vml"/><Relationship Id="rId4" Type="http://schemas.openxmlformats.org/officeDocument/2006/relationships/image" Target="../media/image17.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13.vml"/><Relationship Id="rId4" Type="http://schemas.openxmlformats.org/officeDocument/2006/relationships/image" Target="../media/image18.e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2.xml"/><Relationship Id="rId1" Type="http://schemas.openxmlformats.org/officeDocument/2006/relationships/vmlDrawing" Target="../drawings/vmlDrawing14.vml"/><Relationship Id="rId4" Type="http://schemas.openxmlformats.org/officeDocument/2006/relationships/image" Target="../media/image19.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2.xml"/><Relationship Id="rId1" Type="http://schemas.openxmlformats.org/officeDocument/2006/relationships/vmlDrawing" Target="../drawings/vmlDrawing15.vml"/><Relationship Id="rId4" Type="http://schemas.openxmlformats.org/officeDocument/2006/relationships/image" Target="../media/image20.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2.xml"/><Relationship Id="rId1" Type="http://schemas.openxmlformats.org/officeDocument/2006/relationships/vmlDrawing" Target="../drawings/vmlDrawing16.vml"/><Relationship Id="rId4" Type="http://schemas.openxmlformats.org/officeDocument/2006/relationships/image" Target="../media/image21.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12.xml"/><Relationship Id="rId1" Type="http://schemas.openxmlformats.org/officeDocument/2006/relationships/vmlDrawing" Target="../drawings/vmlDrawing17.vml"/><Relationship Id="rId4" Type="http://schemas.openxmlformats.org/officeDocument/2006/relationships/image" Target="../media/image22.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2.xml"/><Relationship Id="rId1" Type="http://schemas.openxmlformats.org/officeDocument/2006/relationships/vmlDrawing" Target="../drawings/vmlDrawing18.vml"/><Relationship Id="rId4" Type="http://schemas.openxmlformats.org/officeDocument/2006/relationships/image" Target="../media/image23.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2.xml"/><Relationship Id="rId1" Type="http://schemas.openxmlformats.org/officeDocument/2006/relationships/vmlDrawing" Target="../drawings/vmlDrawing19.vml"/><Relationship Id="rId4" Type="http://schemas.openxmlformats.org/officeDocument/2006/relationships/image" Target="../media/image24.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2.xml"/><Relationship Id="rId1" Type="http://schemas.openxmlformats.org/officeDocument/2006/relationships/vmlDrawing" Target="../drawings/vmlDrawing20.vml"/><Relationship Id="rId4" Type="http://schemas.openxmlformats.org/officeDocument/2006/relationships/image" Target="../media/image25.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12.xml"/><Relationship Id="rId1" Type="http://schemas.openxmlformats.org/officeDocument/2006/relationships/vmlDrawing" Target="../drawings/vmlDrawing21.vml"/><Relationship Id="rId4" Type="http://schemas.openxmlformats.org/officeDocument/2006/relationships/image" Target="../media/image2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2.xml"/><Relationship Id="rId1" Type="http://schemas.openxmlformats.org/officeDocument/2006/relationships/vmlDrawing" Target="../drawings/vmlDrawing22.vml"/><Relationship Id="rId4" Type="http://schemas.openxmlformats.org/officeDocument/2006/relationships/image" Target="../media/image27.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12.xml"/><Relationship Id="rId1" Type="http://schemas.openxmlformats.org/officeDocument/2006/relationships/vmlDrawing" Target="../drawings/vmlDrawing23.vml"/><Relationship Id="rId4" Type="http://schemas.openxmlformats.org/officeDocument/2006/relationships/image" Target="../media/image28.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12.xml"/><Relationship Id="rId1" Type="http://schemas.openxmlformats.org/officeDocument/2006/relationships/vmlDrawing" Target="../drawings/vmlDrawing24.vml"/><Relationship Id="rId4" Type="http://schemas.openxmlformats.org/officeDocument/2006/relationships/image" Target="../media/image29.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nummer 1"/>
          <p:cNvSpPr>
            <a:spLocks noGrp="1"/>
          </p:cNvSpPr>
          <p:nvPr>
            <p:ph type="sldNum" sz="quarter" idx="4294967295"/>
          </p:nvPr>
        </p:nvSpPr>
        <p:spPr>
          <a:xfrm>
            <a:off x="8613973" y="4779615"/>
            <a:ext cx="501924" cy="273844"/>
          </a:xfrm>
          <a:prstGeom prst="rect">
            <a:avLst/>
          </a:prstGeom>
        </p:spPr>
        <p:txBody>
          <a:bodyPr/>
          <a:lstStyle/>
          <a:p>
            <a:fld id="{9FA4F5B2-5FBA-43F2-870F-4EC4A913A131}" type="slidenum">
              <a:rPr lang="da-DK" sz="800" smtClean="0">
                <a:solidFill>
                  <a:schemeClr val="bg1">
                    <a:lumMod val="65000"/>
                  </a:schemeClr>
                </a:solidFill>
              </a:rPr>
              <a:pPr/>
              <a:t>1</a:t>
            </a:fld>
            <a:endParaRPr lang="da-DK" sz="800" dirty="0">
              <a:solidFill>
                <a:schemeClr val="bg1">
                  <a:lumMod val="65000"/>
                </a:schemeClr>
              </a:solidFill>
            </a:endParaRPr>
          </a:p>
        </p:txBody>
      </p:sp>
      <p:sp>
        <p:nvSpPr>
          <p:cNvPr id="4" name="Tekstboks 3"/>
          <p:cNvSpPr txBox="1"/>
          <p:nvPr/>
        </p:nvSpPr>
        <p:spPr>
          <a:xfrm>
            <a:off x="2771800" y="1545635"/>
            <a:ext cx="3888432" cy="523220"/>
          </a:xfrm>
          <a:prstGeom prst="rect">
            <a:avLst/>
          </a:prstGeom>
          <a:noFill/>
        </p:spPr>
        <p:txBody>
          <a:bodyPr wrap="square" rtlCol="0">
            <a:spAutoFit/>
          </a:bodyPr>
          <a:lstStyle/>
          <a:p>
            <a:pPr algn="ctr"/>
            <a:r>
              <a:rPr lang="da-DK" sz="1400" b="1" cap="small" spc="230" dirty="0" smtClean="0">
                <a:solidFill>
                  <a:schemeClr val="bg1"/>
                </a:solidFill>
                <a:latin typeface="Gill Sans MT" panose="020B0502020104020203" pitchFamily="34" charset="0"/>
              </a:rPr>
              <a:t>UNDERSØGELSE VEDRØRENDE UNGES BRUG AF KONDOM</a:t>
            </a:r>
            <a:endParaRPr lang="da-DK" sz="1400" b="1" cap="small" spc="230" dirty="0">
              <a:solidFill>
                <a:schemeClr val="bg1"/>
              </a:solidFill>
              <a:latin typeface="Gill Sans MT" panose="020B0502020104020203" pitchFamily="34" charset="0"/>
            </a:endParaRPr>
          </a:p>
        </p:txBody>
      </p:sp>
      <p:pic>
        <p:nvPicPr>
          <p:cNvPr id="5" name="Billede 4"/>
          <p:cNvPicPr>
            <a:picLocks noChangeAspect="1"/>
          </p:cNvPicPr>
          <p:nvPr/>
        </p:nvPicPr>
        <p:blipFill>
          <a:blip r:embed="rId2" cstate="print">
            <a:duotone>
              <a:prstClr val="black"/>
              <a:schemeClr val="bg1">
                <a:tint val="45000"/>
                <a:satMod val="400000"/>
              </a:schemeClr>
            </a:duotone>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tretch>
            <a:fillRect/>
          </a:stretch>
        </p:blipFill>
        <p:spPr>
          <a:xfrm>
            <a:off x="4032000" y="2355726"/>
            <a:ext cx="1080000" cy="712800"/>
          </a:xfrm>
          <a:prstGeom prst="rect">
            <a:avLst/>
          </a:prstGeom>
        </p:spPr>
      </p:pic>
      <p:sp>
        <p:nvSpPr>
          <p:cNvPr id="6" name="Rektangel 5"/>
          <p:cNvSpPr/>
          <p:nvPr/>
        </p:nvSpPr>
        <p:spPr>
          <a:xfrm>
            <a:off x="647564" y="843558"/>
            <a:ext cx="7848872" cy="400110"/>
          </a:xfrm>
          <a:prstGeom prst="rect">
            <a:avLst/>
          </a:prstGeom>
        </p:spPr>
        <p:txBody>
          <a:bodyPr wrap="square">
            <a:spAutoFit/>
          </a:bodyPr>
          <a:lstStyle/>
          <a:p>
            <a:pPr algn="ctr"/>
            <a:r>
              <a:rPr lang="da-DK" sz="2000" b="1" cap="small" spc="230" dirty="0" smtClean="0">
                <a:solidFill>
                  <a:schemeClr val="bg1"/>
                </a:solidFill>
                <a:latin typeface="Gill Sans MT" panose="020B0502020104020203" pitchFamily="34" charset="0"/>
              </a:rPr>
              <a:t>SUNDHEDSSTYRELSEN</a:t>
            </a:r>
            <a:endParaRPr lang="da-DK" sz="2000" b="1" cap="small" spc="230" dirty="0">
              <a:solidFill>
                <a:schemeClr val="bg1"/>
              </a:solidFill>
              <a:latin typeface="Gill Sans MT" panose="020B0502020104020203" pitchFamily="34" charset="0"/>
            </a:endParaRPr>
          </a:p>
        </p:txBody>
      </p:sp>
      <p:sp>
        <p:nvSpPr>
          <p:cNvPr id="7" name="Tekstboks 6"/>
          <p:cNvSpPr txBox="1"/>
          <p:nvPr/>
        </p:nvSpPr>
        <p:spPr>
          <a:xfrm>
            <a:off x="7139956" y="4297562"/>
            <a:ext cx="1979984" cy="338554"/>
          </a:xfrm>
          <a:prstGeom prst="rect">
            <a:avLst/>
          </a:prstGeom>
          <a:noFill/>
        </p:spPr>
        <p:txBody>
          <a:bodyPr wrap="square" rtlCol="0">
            <a:spAutoFit/>
          </a:bodyPr>
          <a:lstStyle/>
          <a:p>
            <a:pPr algn="ctr"/>
            <a:r>
              <a:rPr lang="da-DK" sz="1600" cap="small" spc="230" dirty="0" smtClean="0">
                <a:solidFill>
                  <a:srgbClr val="1E335E"/>
                </a:solidFill>
                <a:latin typeface="Gill Sans MT" panose="020B0502020104020203" pitchFamily="34" charset="0"/>
              </a:rPr>
              <a:t>JUNI </a:t>
            </a:r>
            <a:r>
              <a:rPr lang="da-DK" sz="1600" b="0" cap="small" spc="230" dirty="0" smtClean="0">
                <a:solidFill>
                  <a:srgbClr val="1E335E"/>
                </a:solidFill>
                <a:latin typeface="Gill Sans MT" panose="020B0502020104020203" pitchFamily="34" charset="0"/>
              </a:rPr>
              <a:t>2018</a:t>
            </a:r>
            <a:endParaRPr lang="da-DK" sz="1600" b="0" cap="small" spc="230" dirty="0">
              <a:solidFill>
                <a:srgbClr val="1E335E"/>
              </a:solidFill>
              <a:latin typeface="Gill Sans MT" panose="020B0502020104020203" pitchFamily="34" charset="0"/>
            </a:endParaRPr>
          </a:p>
        </p:txBody>
      </p:sp>
      <p:sp>
        <p:nvSpPr>
          <p:cNvPr id="11" name="TextBox 2"/>
          <p:cNvSpPr txBox="1"/>
          <p:nvPr/>
        </p:nvSpPr>
        <p:spPr>
          <a:xfrm>
            <a:off x="2409735" y="3877447"/>
            <a:ext cx="4833789" cy="840230"/>
          </a:xfrm>
          <a:prstGeom prst="rect">
            <a:avLst/>
          </a:prstGeom>
          <a:noFill/>
        </p:spPr>
        <p:txBody>
          <a:bodyPr wrap="square" rtlCol="0">
            <a:spAutoFit/>
          </a:bodyPr>
          <a:lstStyle/>
          <a:p>
            <a:pPr algn="ctr">
              <a:lnSpc>
                <a:spcPct val="90000"/>
              </a:lnSpc>
              <a:buFontTx/>
              <a:buNone/>
            </a:pPr>
            <a:r>
              <a:rPr lang="da-DK" kern="100" dirty="0" smtClean="0">
                <a:solidFill>
                  <a:srgbClr val="1E335E"/>
                </a:solidFill>
                <a:latin typeface="Gill Sans MT" panose="020B0502020104020203" pitchFamily="34" charset="0"/>
              </a:rPr>
              <a:t>INTERNETUNDERSØGELSE FORETAGET</a:t>
            </a:r>
          </a:p>
          <a:p>
            <a:pPr algn="ctr">
              <a:lnSpc>
                <a:spcPct val="90000"/>
              </a:lnSpc>
              <a:buFontTx/>
              <a:buNone/>
            </a:pPr>
            <a:r>
              <a:rPr lang="da-DK" kern="100" dirty="0" smtClean="0">
                <a:solidFill>
                  <a:srgbClr val="1E335E"/>
                </a:solidFill>
                <a:latin typeface="Gill Sans MT" panose="020B0502020104020203" pitchFamily="34" charset="0"/>
              </a:rPr>
              <a:t>23. </a:t>
            </a:r>
            <a:r>
              <a:rPr lang="da-DK" kern="100" dirty="0">
                <a:solidFill>
                  <a:srgbClr val="1E335E"/>
                </a:solidFill>
                <a:latin typeface="Gill Sans MT" panose="020B0502020104020203" pitchFamily="34" charset="0"/>
              </a:rPr>
              <a:t> m</a:t>
            </a:r>
            <a:r>
              <a:rPr lang="da-DK" kern="100" dirty="0" smtClean="0">
                <a:solidFill>
                  <a:srgbClr val="1E335E"/>
                </a:solidFill>
                <a:latin typeface="Gill Sans MT" panose="020B0502020104020203" pitchFamily="34" charset="0"/>
              </a:rPr>
              <a:t>aj – 18.  </a:t>
            </a:r>
            <a:r>
              <a:rPr lang="da-DK" kern="100" dirty="0">
                <a:solidFill>
                  <a:srgbClr val="1E335E"/>
                </a:solidFill>
                <a:latin typeface="Gill Sans MT" panose="020B0502020104020203" pitchFamily="34" charset="0"/>
              </a:rPr>
              <a:t>juni 2018</a:t>
            </a:r>
          </a:p>
          <a:p>
            <a:pPr algn="ctr">
              <a:lnSpc>
                <a:spcPct val="90000"/>
              </a:lnSpc>
              <a:buFontTx/>
              <a:buNone/>
            </a:pPr>
            <a:r>
              <a:rPr lang="da-DK" kern="100" dirty="0" smtClean="0">
                <a:solidFill>
                  <a:srgbClr val="1E335E"/>
                </a:solidFill>
                <a:latin typeface="Gill Sans MT" panose="020B0502020104020203" pitchFamily="34" charset="0"/>
              </a:rPr>
              <a:t>1017 RESPONDENTER</a:t>
            </a:r>
            <a:endParaRPr lang="da-DK" kern="100" dirty="0">
              <a:solidFill>
                <a:srgbClr val="1E335E"/>
              </a:solidFill>
              <a:latin typeface="Gill Sans MT" panose="020B0502020104020203" pitchFamily="34" charset="0"/>
            </a:endParaRPr>
          </a:p>
        </p:txBody>
      </p:sp>
      <p:pic>
        <p:nvPicPr>
          <p:cNvPr id="13" name="Billede 12"/>
          <p:cNvPicPr>
            <a:picLocks noChangeAspect="1"/>
          </p:cNvPicPr>
          <p:nvPr/>
        </p:nvPicPr>
        <p:blipFill rotWithShape="1">
          <a:blip r:embed="rId4">
            <a:extLst>
              <a:ext uri="{BEBA8EAE-BF5A-486C-A8C5-ECC9F3942E4B}">
                <a14:imgProps xmlns:a14="http://schemas.microsoft.com/office/drawing/2010/main">
                  <a14:imgLayer r:embed="rId5">
                    <a14:imgEffect>
                      <a14:backgroundRemoval t="30263" b="54276" l="24144" r="73288">
                        <a14:foregroundMark x1="26027" y1="47697" x2="26027" y2="47697"/>
                        <a14:foregroundMark x1="27226" y1="50000" x2="27226" y2="50000"/>
                        <a14:foregroundMark x1="26027" y1="51316" x2="26027" y2="51316"/>
                        <a14:foregroundMark x1="28596" y1="49671" x2="28596" y2="49671"/>
                        <a14:foregroundMark x1="31507" y1="49013" x2="31507" y2="49013"/>
                        <a14:foregroundMark x1="34760" y1="49671" x2="34760" y2="49671"/>
                        <a14:foregroundMark x1="37500" y1="48684" x2="37500" y2="48684"/>
                        <a14:foregroundMark x1="40582" y1="49342" x2="40582" y2="49342"/>
                        <a14:foregroundMark x1="43151" y1="49671" x2="43151" y2="49671"/>
                        <a14:foregroundMark x1="46233" y1="48684" x2="46233" y2="48684"/>
                        <a14:foregroundMark x1="47260" y1="50329" x2="47260" y2="50329"/>
                        <a14:foregroundMark x1="46233" y1="51316" x2="46233" y2="51316"/>
                        <a14:foregroundMark x1="49144" y1="51645" x2="49144" y2="51645"/>
                        <a14:foregroundMark x1="51712" y1="50329" x2="51712" y2="50329"/>
                        <a14:foregroundMark x1="54452" y1="49671" x2="54452" y2="49671"/>
                        <a14:foregroundMark x1="56507" y1="49671" x2="56507" y2="49671"/>
                        <a14:foregroundMark x1="59418" y1="49013" x2="59418" y2="49013"/>
                        <a14:foregroundMark x1="61986" y1="49342" x2="61986" y2="49342"/>
                        <a14:foregroundMark x1="64555" y1="48684" x2="64555" y2="48684"/>
                        <a14:foregroundMark x1="64384" y1="51316" x2="64384" y2="51316"/>
                        <a14:foregroundMark x1="66610" y1="50987" x2="66610" y2="50987"/>
                        <a14:foregroundMark x1="69692" y1="50658" x2="69692" y2="50658"/>
                      </a14:backgroundRemoval>
                    </a14:imgEffect>
                  </a14:imgLayer>
                </a14:imgProps>
              </a:ext>
              <a:ext uri="{28A0092B-C50C-407E-A947-70E740481C1C}">
                <a14:useLocalDpi xmlns:a14="http://schemas.microsoft.com/office/drawing/2010/main" val="0"/>
              </a:ext>
            </a:extLst>
          </a:blip>
          <a:srcRect l="22857" t="29030" r="25253" b="41939"/>
          <a:stretch/>
        </p:blipFill>
        <p:spPr>
          <a:xfrm>
            <a:off x="540224" y="4116056"/>
            <a:ext cx="1785739" cy="520060"/>
          </a:xfrm>
          <a:prstGeom prst="rect">
            <a:avLst/>
          </a:prstGeom>
        </p:spPr>
      </p:pic>
    </p:spTree>
    <p:extLst>
      <p:ext uri="{BB962C8B-B14F-4D97-AF65-F5344CB8AC3E}">
        <p14:creationId xmlns:p14="http://schemas.microsoft.com/office/powerpoint/2010/main" val="3076316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a:solidFill>
                  <a:srgbClr val="1E335E"/>
                </a:solidFill>
                <a:latin typeface="Gill Sans MT" panose="020B0502020104020203" pitchFamily="34" charset="0"/>
              </a:rPr>
              <a:t>06. </a:t>
            </a:r>
            <a:r>
              <a:rPr lang="da-DK" sz="1600" dirty="0" smtClean="0">
                <a:solidFill>
                  <a:srgbClr val="1E335E"/>
                </a:solidFill>
                <a:latin typeface="Gill Sans MT" panose="020B0502020104020203" pitchFamily="34" charset="0"/>
              </a:rPr>
              <a:t>HVEM FORESLOG/TOG INITIATIV TIL, AT I SKULLE BRUGE KONDOM?</a:t>
            </a:r>
            <a:endParaRPr lang="da-DK" sz="1600" dirty="0">
              <a:solidFill>
                <a:srgbClr val="1E335E"/>
              </a:solidFill>
              <a:latin typeface="Gill Sans MT" panose="020B0502020104020203" pitchFamily="34" charset="0"/>
            </a:endParaRPr>
          </a:p>
        </p:txBody>
      </p:sp>
      <p:sp>
        <p:nvSpPr>
          <p:cNvPr id="6" name="Tekstboks 5"/>
          <p:cNvSpPr txBox="1"/>
          <p:nvPr/>
        </p:nvSpPr>
        <p:spPr>
          <a:xfrm>
            <a:off x="395999" y="861849"/>
            <a:ext cx="8640000" cy="1061829"/>
          </a:xfrm>
          <a:prstGeom prst="rect">
            <a:avLst/>
          </a:prstGeom>
          <a:noFill/>
        </p:spPr>
        <p:txBody>
          <a:bodyPr wrap="square" rtlCol="0">
            <a:spAutoFit/>
          </a:bodyPr>
          <a:lstStyle/>
          <a:p>
            <a:r>
              <a:rPr lang="da-DK" sz="900" dirty="0" smtClean="0"/>
              <a:t>Blandt dem, der svarer, at de </a:t>
            </a:r>
            <a:r>
              <a:rPr lang="da-DK" sz="900" dirty="0" smtClean="0"/>
              <a:t>brugte kondom sidste </a:t>
            </a:r>
            <a:r>
              <a:rPr lang="da-DK" sz="900" dirty="0" smtClean="0"/>
              <a:t>gang de havde samleje med en ny </a:t>
            </a:r>
            <a:r>
              <a:rPr lang="da-DK" sz="900" dirty="0" smtClean="0"/>
              <a:t>partner, </a:t>
            </a:r>
            <a:r>
              <a:rPr lang="da-DK" sz="900" dirty="0" smtClean="0"/>
              <a:t>er det 72%, der angiver at have været den der tog initiativ til at bruge kondom. 28% svarer, at det var deres partner.</a:t>
            </a:r>
            <a:endParaRPr lang="da-DK" sz="900" dirty="0" smtClean="0">
              <a:solidFill>
                <a:srgbClr val="FF0000"/>
              </a:solidFill>
            </a:endParaRPr>
          </a:p>
          <a:p>
            <a:endParaRPr lang="da-DK" sz="900" dirty="0" smtClean="0"/>
          </a:p>
          <a:p>
            <a:r>
              <a:rPr lang="da-DK" sz="900" dirty="0" smtClean="0"/>
              <a:t>Signifikant færre kvinder (57%) end mænd (84%) angiver at have været den, der tog initiativ til at bruge kondom. Signifikant færre af de 18-19-årige (64%) angiver at have taget initiativ selv, sammenlignet med gennemsnittet på 72%. Der er ingen regionale forskelle for dette spørgsmål.</a:t>
            </a:r>
          </a:p>
          <a:p>
            <a:endParaRPr lang="da-DK" sz="900" dirty="0"/>
          </a:p>
          <a:p>
            <a:r>
              <a:rPr lang="da-DK" sz="900" dirty="0" smtClean="0"/>
              <a:t>Der er heller ingen forskelle for dette spørgsmål på baggrund af, hvorvidt man har haft samleje med en ny partner uden kondom inden for det seneste år eller ej.</a:t>
            </a:r>
          </a:p>
        </p:txBody>
      </p:sp>
      <p:graphicFrame>
        <p:nvGraphicFramePr>
          <p:cNvPr id="2" name="Objekt 1"/>
          <p:cNvGraphicFramePr>
            <a:graphicFrameLocks noGrp="1"/>
          </p:cNvGraphicFramePr>
          <p:nvPr>
            <p:extLst>
              <p:ext uri="{D42A27DB-BD31-4B8C-83A1-F6EECF244321}">
                <p14:modId xmlns:p14="http://schemas.microsoft.com/office/powerpoint/2010/main" val="3747316598"/>
              </p:ext>
            </p:extLst>
          </p:nvPr>
        </p:nvGraphicFramePr>
        <p:xfrm>
          <a:off x="1331913" y="2427734"/>
          <a:ext cx="5184303" cy="2663379"/>
        </p:xfrm>
        <a:graphic>
          <a:graphicData uri="http://schemas.openxmlformats.org/presentationml/2006/ole">
            <mc:AlternateContent xmlns:mc="http://schemas.openxmlformats.org/markup-compatibility/2006">
              <mc:Choice xmlns:v="urn:schemas-microsoft-com:vml" Requires="v">
                <p:oleObj spid="_x0000_s201922" name="Diagram" r:id="rId3" imgW="7924698" imgH="4533934" progId="MSGraph.Chart.8">
                  <p:embed followColorScheme="full"/>
                </p:oleObj>
              </mc:Choice>
              <mc:Fallback>
                <p:oleObj name="Diagram" r:id="rId3" imgW="7924698" imgH="4533934" progId="MSGraph.Chart.8">
                  <p:embed followColorScheme="full"/>
                  <p:pic>
                    <p:nvPicPr>
                      <p:cNvPr id="0" name="Objekt 1"/>
                      <p:cNvPicPr>
                        <a:picLocks noGrp="1" noChangeArrowheads="1"/>
                      </p:cNvPicPr>
                      <p:nvPr/>
                    </p:nvPicPr>
                    <p:blipFill>
                      <a:blip r:embed="rId4"/>
                      <a:srcRect/>
                      <a:stretch>
                        <a:fillRect/>
                      </a:stretch>
                    </p:blipFill>
                    <p:spPr bwMode="auto">
                      <a:xfrm>
                        <a:off x="1331913" y="2427734"/>
                        <a:ext cx="5184303" cy="2663379"/>
                      </a:xfrm>
                      <a:prstGeom prst="rect">
                        <a:avLst/>
                      </a:prstGeom>
                      <a:noFill/>
                      <a:ln>
                        <a:noFill/>
                      </a:ln>
                    </p:spPr>
                  </p:pic>
                </p:oleObj>
              </mc:Fallback>
            </mc:AlternateContent>
          </a:graphicData>
        </a:graphic>
      </p:graphicFrame>
      <p:sp>
        <p:nvSpPr>
          <p:cNvPr id="9" name="Text Box 3"/>
          <p:cNvSpPr txBox="1">
            <a:spLocks noChangeArrowheads="1"/>
          </p:cNvSpPr>
          <p:nvPr/>
        </p:nvSpPr>
        <p:spPr bwMode="auto">
          <a:xfrm>
            <a:off x="6293695" y="3336751"/>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368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1929424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202332"/>
            <a:ext cx="7489079" cy="857250"/>
          </a:xfrm>
          <a:noFill/>
          <a:ln/>
        </p:spPr>
        <p:txBody>
          <a:bodyPr/>
          <a:lstStyle/>
          <a:p>
            <a:r>
              <a:rPr lang="da-DK" sz="1600" dirty="0" smtClean="0">
                <a:solidFill>
                  <a:srgbClr val="1E335E"/>
                </a:solidFill>
                <a:latin typeface="Gill Sans MT" panose="020B0502020104020203" pitchFamily="34" charset="0"/>
              </a:rPr>
              <a:t>07A. HVOR MANGE GANGE TROR DU, AT DU I LØBET AF DIT LIV HAR HAFT SEX MED EN NY PARTNER UDEN AT BRUGE KONDOM? SELV OM DU MÅSKE IKKE ER SIKKER, BEDES DU GIVE DIT BEDSTE BUD</a:t>
            </a:r>
            <a:endParaRPr lang="da-DK" sz="1600" dirty="0">
              <a:solidFill>
                <a:srgbClr val="1E335E"/>
              </a:solidFill>
              <a:latin typeface="Gill Sans MT" panose="020B0502020104020203" pitchFamily="34" charset="0"/>
            </a:endParaRPr>
          </a:p>
        </p:txBody>
      </p:sp>
      <p:graphicFrame>
        <p:nvGraphicFramePr>
          <p:cNvPr id="2" name="Objekt 1"/>
          <p:cNvGraphicFramePr>
            <a:graphicFrameLocks noGrp="1"/>
          </p:cNvGraphicFramePr>
          <p:nvPr>
            <p:extLst>
              <p:ext uri="{D42A27DB-BD31-4B8C-83A1-F6EECF244321}">
                <p14:modId xmlns:p14="http://schemas.microsoft.com/office/powerpoint/2010/main" val="3737394678"/>
              </p:ext>
            </p:extLst>
          </p:nvPr>
        </p:nvGraphicFramePr>
        <p:xfrm>
          <a:off x="1331640" y="2067695"/>
          <a:ext cx="5976664" cy="2952328"/>
        </p:xfrm>
        <a:graphic>
          <a:graphicData uri="http://schemas.openxmlformats.org/presentationml/2006/ole">
            <mc:AlternateContent xmlns:mc="http://schemas.openxmlformats.org/markup-compatibility/2006">
              <mc:Choice xmlns:v="urn:schemas-microsoft-com:vml" Requires="v">
                <p:oleObj spid="_x0000_s208062" name="Diagram" r:id="rId3" imgW="7924698" imgH="4533934" progId="MSGraph.Chart.8">
                  <p:embed followColorScheme="full"/>
                </p:oleObj>
              </mc:Choice>
              <mc:Fallback>
                <p:oleObj name="Diagram" r:id="rId3" imgW="7924698" imgH="4533934" progId="MSGraph.Chart.8">
                  <p:embed followColorScheme="full"/>
                  <p:pic>
                    <p:nvPicPr>
                      <p:cNvPr id="0" name="Objekt 1"/>
                      <p:cNvPicPr>
                        <a:picLocks noGrp="1" noChangeArrowheads="1"/>
                      </p:cNvPicPr>
                      <p:nvPr/>
                    </p:nvPicPr>
                    <p:blipFill>
                      <a:blip r:embed="rId4"/>
                      <a:srcRect/>
                      <a:stretch>
                        <a:fillRect/>
                      </a:stretch>
                    </p:blipFill>
                    <p:spPr bwMode="auto">
                      <a:xfrm>
                        <a:off x="1331640" y="2067695"/>
                        <a:ext cx="5976664" cy="2952328"/>
                      </a:xfrm>
                      <a:prstGeom prst="rect">
                        <a:avLst/>
                      </a:prstGeom>
                      <a:noFill/>
                      <a:ln>
                        <a:noFill/>
                      </a:ln>
                    </p:spPr>
                  </p:pic>
                </p:oleObj>
              </mc:Fallback>
            </mc:AlternateContent>
          </a:graphicData>
        </a:graphic>
      </p:graphicFrame>
      <p:sp>
        <p:nvSpPr>
          <p:cNvPr id="8" name="Tekstboks 7"/>
          <p:cNvSpPr txBox="1"/>
          <p:nvPr/>
        </p:nvSpPr>
        <p:spPr>
          <a:xfrm>
            <a:off x="395999" y="1271831"/>
            <a:ext cx="8640000" cy="507831"/>
          </a:xfrm>
          <a:prstGeom prst="rect">
            <a:avLst/>
          </a:prstGeom>
          <a:noFill/>
        </p:spPr>
        <p:txBody>
          <a:bodyPr wrap="square" rtlCol="0">
            <a:spAutoFit/>
          </a:bodyPr>
          <a:lstStyle/>
          <a:p>
            <a:r>
              <a:rPr lang="da-DK" sz="900" dirty="0" smtClean="0"/>
              <a:t>Knapt hver fjerde af de unge (24%) svarer, at de aldrig har haft sex med en ny partner uden at bruge kondom. 10% svarer ”ved ikke/husker ikke”, hvilket betyder at de resterende 67% på et tidspunkt i deres liv har haft sex med en ny partner uden at bruge kondom. 21% svarer, at det er sket en enkelt gang, mens 11% svarer 2 gange. 8% svarer 3 gange, 9% svarer 4-5 gange, 9% svarer 6-10 gange mens 10% svarer mere end ti gange. </a:t>
            </a:r>
            <a:r>
              <a:rPr lang="da-DK" sz="900" dirty="0" smtClean="0"/>
              <a:t>Gennemsnittet for målgruppen er 7,99 gange.</a:t>
            </a:r>
            <a:endParaRPr lang="da-DK" sz="900" dirty="0" smtClean="0"/>
          </a:p>
        </p:txBody>
      </p:sp>
      <p:sp>
        <p:nvSpPr>
          <p:cNvPr id="9" name="Text Box 3"/>
          <p:cNvSpPr txBox="1">
            <a:spLocks noChangeArrowheads="1"/>
          </p:cNvSpPr>
          <p:nvPr/>
        </p:nvSpPr>
        <p:spPr bwMode="auto">
          <a:xfrm>
            <a:off x="7135954" y="3003798"/>
            <a:ext cx="18285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a:p>
            <a:r>
              <a:rPr lang="da-DK" sz="800" dirty="0" smtClean="0">
                <a:solidFill>
                  <a:srgbClr val="1E335E"/>
                </a:solidFill>
                <a:latin typeface="Gill Sans MT" panose="020B0502020104020203" pitchFamily="34" charset="0"/>
              </a:rPr>
              <a:t>GNS.: 7,99 gange</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2679847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a:solidFill>
                  <a:srgbClr val="1E335E"/>
                </a:solidFill>
                <a:latin typeface="Gill Sans MT" panose="020B0502020104020203" pitchFamily="34" charset="0"/>
              </a:rPr>
              <a:t>07. </a:t>
            </a:r>
            <a:r>
              <a:rPr lang="da-DK" sz="1600" dirty="0" smtClean="0">
                <a:solidFill>
                  <a:srgbClr val="1E335E"/>
                </a:solidFill>
                <a:latin typeface="Gill Sans MT" panose="020B0502020104020203" pitchFamily="34" charset="0"/>
              </a:rPr>
              <a:t>HAR DU INDEN FOR DET SENESTE ÅR HAFT SAMLEJE MED EN NY PARTNER UDEN AT BRUGE KONDOM?</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90858"/>
            <a:ext cx="8640000" cy="1477328"/>
          </a:xfrm>
          <a:prstGeom prst="rect">
            <a:avLst/>
          </a:prstGeom>
          <a:noFill/>
        </p:spPr>
        <p:txBody>
          <a:bodyPr wrap="square" rtlCol="0">
            <a:spAutoFit/>
          </a:bodyPr>
          <a:lstStyle/>
          <a:p>
            <a:r>
              <a:rPr lang="da-DK" sz="900" dirty="0" smtClean="0"/>
              <a:t>Dette spørgsmål er kun stillet til de respondenter, der i spm. 7A angiver på et tidspunkt i deres liv at have haft samleje med en ny partner uden at bruge kondom. Det er også dette spørgsmål, der løbende krydses med de enkelte spørgsmål. </a:t>
            </a:r>
          </a:p>
          <a:p>
            <a:endParaRPr lang="da-DK" sz="900" dirty="0"/>
          </a:p>
          <a:p>
            <a:r>
              <a:rPr lang="da-DK" sz="900" dirty="0" smtClean="0"/>
              <a:t>Af denne gruppe er det 42%, der inden for det seneste år har haft samleje med en ny partner uden at bruge kondom, mens 52% svarer at det ikke er tilfældet. 6% svarer ”ved ikke/kan ikke huske”. </a:t>
            </a:r>
          </a:p>
          <a:p>
            <a:endParaRPr lang="da-DK" sz="900" dirty="0"/>
          </a:p>
          <a:p>
            <a:r>
              <a:rPr lang="da-DK" sz="900" dirty="0" smtClean="0"/>
              <a:t>Flere mænd (48%) end kvinder (37%) svarer, at de inden for det seneste år har haft samleje med en ny partner uden at bruge kondom. Særligt de yngre i alderen 18-19 har haft samleje med en ny partner uden kondom inden for det seneste år (57%), mens det kun gælder for 35% af de 22-23-årige. Begge dele er signifikant forskelligt fra gennemsnittet. Lidt færre (32%) i Region Syddanmark end gennemsnittet (42%) svarer, at de har haft samleje uden kondom med en ny partner inden for det seneste år.</a:t>
            </a:r>
          </a:p>
        </p:txBody>
      </p:sp>
      <p:graphicFrame>
        <p:nvGraphicFramePr>
          <p:cNvPr id="9" name="Objekt 8"/>
          <p:cNvGraphicFramePr>
            <a:graphicFrameLocks noGrp="1"/>
          </p:cNvGraphicFramePr>
          <p:nvPr>
            <p:extLst>
              <p:ext uri="{D42A27DB-BD31-4B8C-83A1-F6EECF244321}">
                <p14:modId xmlns:p14="http://schemas.microsoft.com/office/powerpoint/2010/main" val="1816810561"/>
              </p:ext>
            </p:extLst>
          </p:nvPr>
        </p:nvGraphicFramePr>
        <p:xfrm>
          <a:off x="1331913" y="2427734"/>
          <a:ext cx="5184303" cy="2663379"/>
        </p:xfrm>
        <a:graphic>
          <a:graphicData uri="http://schemas.openxmlformats.org/presentationml/2006/ole">
            <mc:AlternateContent xmlns:mc="http://schemas.openxmlformats.org/markup-compatibility/2006">
              <mc:Choice xmlns:v="urn:schemas-microsoft-com:vml" Requires="v">
                <p:oleObj spid="_x0000_s221332"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913" y="2427734"/>
                        <a:ext cx="5184303" cy="2663379"/>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315356"/>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533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2267554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a:solidFill>
                  <a:srgbClr val="1E335E"/>
                </a:solidFill>
                <a:latin typeface="Gill Sans MT" panose="020B0502020104020203" pitchFamily="34" charset="0"/>
              </a:rPr>
              <a:t>08. </a:t>
            </a:r>
            <a:r>
              <a:rPr lang="da-DK" sz="1600" dirty="0" smtClean="0">
                <a:solidFill>
                  <a:srgbClr val="1E335E"/>
                </a:solidFill>
                <a:latin typeface="Gill Sans MT" panose="020B0502020104020203" pitchFamily="34" charset="0"/>
              </a:rPr>
              <a:t>SIDSTE GANG DU HAVDE SAMLEJE MED EN NY PARTNER UDEN AT BRUGE KONDOM, HVAD VAR SÅ DEN VIGTIGSTE GRUND TIL AT I IKKE BRUGTE KONDOM? KUN ÉT SVAR</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graphicFrame>
        <p:nvGraphicFramePr>
          <p:cNvPr id="8" name="Object 2"/>
          <p:cNvGraphicFramePr>
            <a:graphicFrameLocks/>
          </p:cNvGraphicFramePr>
          <p:nvPr>
            <p:extLst>
              <p:ext uri="{D42A27DB-BD31-4B8C-83A1-F6EECF244321}">
                <p14:modId xmlns:p14="http://schemas.microsoft.com/office/powerpoint/2010/main" val="1462178245"/>
              </p:ext>
            </p:extLst>
          </p:nvPr>
        </p:nvGraphicFramePr>
        <p:xfrm>
          <a:off x="1969934" y="2551500"/>
          <a:ext cx="5040000" cy="2592000"/>
        </p:xfrm>
        <a:graphic>
          <a:graphicData uri="http://schemas.openxmlformats.org/presentationml/2006/ole">
            <mc:AlternateContent xmlns:mc="http://schemas.openxmlformats.org/markup-compatibility/2006">
              <mc:Choice xmlns:v="urn:schemas-microsoft-com:vml" Requires="v">
                <p:oleObj spid="_x0000_s192781" name="Diagram" r:id="rId3" imgW="7772400" imgH="4067039" progId="MSGraph.Chart.8">
                  <p:embed followColorScheme="full"/>
                </p:oleObj>
              </mc:Choice>
              <mc:Fallback>
                <p:oleObj name="Diagram" r:id="rId3" imgW="7772400" imgH="4067039" progId="MSGraph.Chart.8">
                  <p:embed followColorScheme="full"/>
                  <p:pic>
                    <p:nvPicPr>
                      <p:cNvPr id="0" name=""/>
                      <p:cNvPicPr>
                        <a:picLocks noGrp="1" noChangeArrowheads="1"/>
                      </p:cNvPicPr>
                      <p:nvPr/>
                    </p:nvPicPr>
                    <p:blipFill>
                      <a:blip r:embed="rId4"/>
                      <a:srcRect/>
                      <a:stretch>
                        <a:fillRect/>
                      </a:stretch>
                    </p:blipFill>
                    <p:spPr bwMode="auto">
                      <a:xfrm>
                        <a:off x="1969934" y="2551500"/>
                        <a:ext cx="5040000" cy="2592000"/>
                      </a:xfrm>
                      <a:prstGeom prst="rect">
                        <a:avLst/>
                      </a:prstGeom>
                      <a:noFill/>
                      <a:ln>
                        <a:noFill/>
                      </a:ln>
                      <a:effectLst/>
                      <a:extLst/>
                    </p:spPr>
                  </p:pic>
                </p:oleObj>
              </mc:Fallback>
            </mc:AlternateContent>
          </a:graphicData>
        </a:graphic>
      </p:graphicFrame>
      <p:sp>
        <p:nvSpPr>
          <p:cNvPr id="7" name="Tekstboks 6"/>
          <p:cNvSpPr txBox="1"/>
          <p:nvPr/>
        </p:nvSpPr>
        <p:spPr>
          <a:xfrm>
            <a:off x="395999" y="915566"/>
            <a:ext cx="8640000" cy="1615827"/>
          </a:xfrm>
          <a:prstGeom prst="rect">
            <a:avLst/>
          </a:prstGeom>
          <a:noFill/>
        </p:spPr>
        <p:txBody>
          <a:bodyPr wrap="square" rtlCol="0">
            <a:spAutoFit/>
          </a:bodyPr>
          <a:lstStyle/>
          <a:p>
            <a:r>
              <a:rPr lang="da-DK" sz="900" dirty="0" smtClean="0"/>
              <a:t>Ved spørgsmålet om årsagerne til, at respondenten ikke brugte kondom ved seneste samleje med en ny partner, angiver klart flest, at vedkommende selv eller deres partner brugte en anden form for prævention (35%). Dernæst følger ”tænkte ikke på det/glemte det” (19%) og ”jeg synes ikke det var nødvendigt, da jeg kendte ham/hende i forvejen” (15%). De resterende svar gives af 8% og nedefter og kan aflæses i nedenstående figur. </a:t>
            </a:r>
          </a:p>
          <a:p>
            <a:endParaRPr lang="da-DK" sz="900" dirty="0"/>
          </a:p>
          <a:p>
            <a:r>
              <a:rPr lang="da-DK" sz="900" dirty="0" smtClean="0"/>
              <a:t>Flere mænd (11%) end kvinder (4%) angiver, at de ikke brugte kondom fordi vedkommende eller partneren syntes det ville gøre det mindre følsomt. </a:t>
            </a:r>
          </a:p>
          <a:p>
            <a:r>
              <a:rPr lang="da-DK" sz="900" dirty="0" smtClean="0"/>
              <a:t>Flere af de 22-23-årige (25%) sammenlignet med gennemsnittet (19%) svarer, at de ikke tænkte på det eller glemte det. </a:t>
            </a:r>
          </a:p>
          <a:p>
            <a:r>
              <a:rPr lang="da-DK" sz="900" dirty="0" smtClean="0"/>
              <a:t>Færre i Region Hovedstaden (8%) sammenlignet med gennemsnittet (15%) angiver, at det ikke var nødvendigt at bruge kondom, da de kendte partneren i forvejen. </a:t>
            </a:r>
          </a:p>
          <a:p>
            <a:endParaRPr lang="da-DK" sz="900" dirty="0"/>
          </a:p>
          <a:p>
            <a:r>
              <a:rPr lang="da-DK" sz="900" dirty="0" smtClean="0"/>
              <a:t>Der er visse forskelle mellem dem, der inden for det seneste år har haft samleje med en ny partner uden kondom, og dem, der ikke har. Flere af dem, der ikke har brugt kondom (42%) svarer, at deres partner brugte anden prævention, mens det kun gælder for 32% af dem, der har brugt kondom. Omvendt svarer denne gruppe i højere grad (10%) end dem, der ikke har brugt kondom (1%), at årsagen til fravalget var, at de selv eller partneren syntes det ville gøre det mindre følsomt. </a:t>
            </a:r>
          </a:p>
        </p:txBody>
      </p:sp>
      <p:sp>
        <p:nvSpPr>
          <p:cNvPr id="10" name="Text Box 3"/>
          <p:cNvSpPr txBox="1">
            <a:spLocks noChangeArrowheads="1"/>
          </p:cNvSpPr>
          <p:nvPr/>
        </p:nvSpPr>
        <p:spPr bwMode="auto">
          <a:xfrm>
            <a:off x="7020272" y="2787774"/>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381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24357541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58316"/>
            <a:ext cx="7489079" cy="857250"/>
          </a:xfrm>
          <a:noFill/>
          <a:ln/>
        </p:spPr>
        <p:txBody>
          <a:bodyPr/>
          <a:lstStyle/>
          <a:p>
            <a:r>
              <a:rPr lang="da-DK" sz="1600" dirty="0" smtClean="0">
                <a:solidFill>
                  <a:srgbClr val="1E335E"/>
                </a:solidFill>
                <a:latin typeface="Gill Sans MT" panose="020B0502020104020203" pitchFamily="34" charset="0"/>
              </a:rPr>
              <a:t>09. HAR DU OPLEVET AT HAVE NOGEN AF FØLGENDE TANKER ELLER FØLELSER EFTER SEX, HVIS DU HAR HAFT SAMLEJE MED EN NY PARTNER UDEN AT BRUGE KONDOM? </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8" name="Tekstboks 7"/>
          <p:cNvSpPr txBox="1"/>
          <p:nvPr/>
        </p:nvSpPr>
        <p:spPr>
          <a:xfrm>
            <a:off x="395999" y="839490"/>
            <a:ext cx="8640000" cy="2308324"/>
          </a:xfrm>
          <a:prstGeom prst="rect">
            <a:avLst/>
          </a:prstGeom>
          <a:noFill/>
        </p:spPr>
        <p:txBody>
          <a:bodyPr wrap="square" rtlCol="0">
            <a:spAutoFit/>
          </a:bodyPr>
          <a:lstStyle/>
          <a:p>
            <a:r>
              <a:rPr lang="da-DK" sz="900" dirty="0" smtClean="0"/>
              <a:t>På spørgsmålet om, hvilke tanker eller følelser respondenterne har haft efter sex, hvis de har haft samleje med en ny partner uden kondom, angiver hver respondent i gennemsnit 1,71 svarmuligheder. Mest hyppig er nervøsitet for at være blevet smittet med en sexsygdom (31%), efterfulgt af tanken om, at oplevelsen var fysisk bedre uden kondom (27%). 23% svarer, at de var nervøse for at være blevet gravid eller have gjort sin partner gravid, mens 18% svarer, at de følte sig tættere på partneren, fordi de ikke brugte kondom. 14% er glade for at have gjort det uden kondom, mens 11% efterfølgende fortrød. De resterende svar kan aflæses af nedenstående figur. Endelig er der 20%, der ikke har tænkt eller følt nogen af de nævnte svarmuligheder.</a:t>
            </a:r>
          </a:p>
          <a:p>
            <a:endParaRPr lang="da-DK" sz="900" dirty="0"/>
          </a:p>
          <a:p>
            <a:r>
              <a:rPr lang="da-DK" sz="900" dirty="0" smtClean="0"/>
              <a:t>Mellem mænd og kvinder er der nogle tydelige forskelle, idet flere mænd angiver positivt ladede svar og flere kvinder angiver negativt ladede svar. Således er det 38% af kvinderne og kun 24% af mændene, der svarer, at de var nervøse for at være blevet smittet med en sexsygdom. Ligeledes angiver 15% af kvinderne og kun 8% af mændene, at de fortrød ikke at have anvendt kondom. Omvendt angiver 35% af mændene og kun 20% af kvinderne, at oplevelsen var fysisk bedre fordi de ikke brugte kondom, mens 25% af mændene og kun 13% af kvinderne følte sig tættere på deres partner, fordi de ikke brugte kondom. 22% af mændene og 8% af kvinderne var glade for at have gjort det uden kondom, mens 16% af mændene og 6% af kvinderne syntes, det var frækt at tænke på, at de ikke havde brugt kondom. Alle de nævnte forskelle er signifikante. Der er til gengæld ingen aldersbaserede tendenser og kun meget få og ubetydelige regionale forskelle. </a:t>
            </a:r>
          </a:p>
          <a:p>
            <a:endParaRPr lang="da-DK" sz="900" dirty="0"/>
          </a:p>
          <a:p>
            <a:r>
              <a:rPr lang="da-DK" sz="900" dirty="0" smtClean="0"/>
              <a:t>Sammenlignes dem, der inden for det seneste år har haft sex med en ny partner uden kondom med dem, der ikke har, ses det generelt, at førstnævnte har en signifikant højere svarandel for de fleste svarmuligheder (gennemsnitligt 1,75 tanker/følelser pr. respondent mod 1,09 tanker/følelser pr. respondent). </a:t>
            </a:r>
            <a:endParaRPr lang="da-DK" sz="900" dirty="0"/>
          </a:p>
          <a:p>
            <a:endParaRPr lang="da-DK" sz="900" dirty="0" smtClean="0"/>
          </a:p>
        </p:txBody>
      </p:sp>
      <p:graphicFrame>
        <p:nvGraphicFramePr>
          <p:cNvPr id="9" name="Object 2"/>
          <p:cNvGraphicFramePr>
            <a:graphicFrameLocks/>
          </p:cNvGraphicFramePr>
          <p:nvPr>
            <p:extLst>
              <p:ext uri="{D42A27DB-BD31-4B8C-83A1-F6EECF244321}">
                <p14:modId xmlns:p14="http://schemas.microsoft.com/office/powerpoint/2010/main" val="1485650813"/>
              </p:ext>
            </p:extLst>
          </p:nvPr>
        </p:nvGraphicFramePr>
        <p:xfrm>
          <a:off x="1969934" y="2859782"/>
          <a:ext cx="4906322" cy="2283718"/>
        </p:xfrm>
        <a:graphic>
          <a:graphicData uri="http://schemas.openxmlformats.org/presentationml/2006/ole">
            <mc:AlternateContent xmlns:mc="http://schemas.openxmlformats.org/markup-compatibility/2006">
              <mc:Choice xmlns:v="urn:schemas-microsoft-com:vml" Requires="v">
                <p:oleObj spid="_x0000_s202947" name="Diagram" r:id="rId3" imgW="7772400" imgH="4067039" progId="MSGraph.Chart.8">
                  <p:embed followColorScheme="full"/>
                </p:oleObj>
              </mc:Choice>
              <mc:Fallback>
                <p:oleObj name="Diagram" r:id="rId3" imgW="7772400" imgH="4067039" progId="MSGraph.Chart.8">
                  <p:embed followColorScheme="full"/>
                  <p:pic>
                    <p:nvPicPr>
                      <p:cNvPr id="0" name=""/>
                      <p:cNvPicPr>
                        <a:picLocks noGrp="1" noChangeArrowheads="1"/>
                      </p:cNvPicPr>
                      <p:nvPr/>
                    </p:nvPicPr>
                    <p:blipFill>
                      <a:blip r:embed="rId4"/>
                      <a:srcRect/>
                      <a:stretch>
                        <a:fillRect/>
                      </a:stretch>
                    </p:blipFill>
                    <p:spPr bwMode="auto">
                      <a:xfrm>
                        <a:off x="1969934" y="2859782"/>
                        <a:ext cx="4906322" cy="2283718"/>
                      </a:xfrm>
                      <a:prstGeom prst="rect">
                        <a:avLst/>
                      </a:prstGeom>
                      <a:noFill/>
                      <a:ln>
                        <a:noFill/>
                      </a:ln>
                      <a:effectLst/>
                      <a:extLst/>
                    </p:spPr>
                  </p:pic>
                </p:oleObj>
              </mc:Fallback>
            </mc:AlternateContent>
          </a:graphicData>
        </a:graphic>
      </p:graphicFrame>
      <p:sp>
        <p:nvSpPr>
          <p:cNvPr id="10" name="Text Box 3"/>
          <p:cNvSpPr txBox="1">
            <a:spLocks noChangeArrowheads="1"/>
          </p:cNvSpPr>
          <p:nvPr/>
        </p:nvSpPr>
        <p:spPr bwMode="auto">
          <a:xfrm>
            <a:off x="6804248" y="3025284"/>
            <a:ext cx="18285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381 RESPONDENTER</a:t>
            </a:r>
          </a:p>
          <a:p>
            <a:r>
              <a:rPr lang="da-DK" sz="800" dirty="0" smtClean="0">
                <a:solidFill>
                  <a:srgbClr val="1E335E"/>
                </a:solidFill>
                <a:latin typeface="Gill Sans MT" panose="020B0502020104020203" pitchFamily="34" charset="0"/>
              </a:rPr>
              <a:t>649 AFGIVNE SVAR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24246809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10. HVORDAN HAR DU DET MED AT FORESLÅ EN NY SEXPARTNER AT BRUGE KONDOM? KUN ÉT SVAR</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6" name="Tekstboks 5"/>
          <p:cNvSpPr txBox="1"/>
          <p:nvPr/>
        </p:nvSpPr>
        <p:spPr>
          <a:xfrm>
            <a:off x="395999" y="900758"/>
            <a:ext cx="8640000" cy="1892826"/>
          </a:xfrm>
          <a:prstGeom prst="rect">
            <a:avLst/>
          </a:prstGeom>
          <a:noFill/>
        </p:spPr>
        <p:txBody>
          <a:bodyPr wrap="square" rtlCol="0">
            <a:spAutoFit/>
          </a:bodyPr>
          <a:lstStyle/>
          <a:p>
            <a:r>
              <a:rPr lang="da-DK" sz="900" dirty="0" smtClean="0"/>
              <a:t>Klart fleste respondenter (57%) svarer, at de synes det er okay og at de ikke har nogen problemer med at foreslå en ny sexpartner at bruge kondom. 12% svarer, at det kan være svært at gøre i situationen, og at de som regel ikke får foreslået det. 11% svarer, at det kan være svært at gøre i situationen, men at de som regel får foreslået det. Ligeledes 11% svarer, at de foretrækker sex uden kondom og at de derfor ikke selv foreslår det. 9% svarer ”ved ikke”.</a:t>
            </a:r>
          </a:p>
          <a:p>
            <a:endParaRPr lang="da-DK" sz="900" dirty="0"/>
          </a:p>
          <a:p>
            <a:r>
              <a:rPr lang="da-DK" sz="900" dirty="0" smtClean="0"/>
              <a:t>Færre kvinder (52%) end mænd (62%) svarer, at det er okay, og at de ingen problemer har med at foreslå brug af kondom. I overensstemmelse hermed er det 16% af kvinderne mod 8% af mændene, der synes det kan være svært at gøre og derfor som regel ikke får foreslået brug af kondom. Der er ingen aldersbaserede tendenser og heller ingen regionale forskelle for dette spørgsmål. </a:t>
            </a:r>
          </a:p>
          <a:p>
            <a:endParaRPr lang="da-DK" sz="900" dirty="0"/>
          </a:p>
          <a:p>
            <a:r>
              <a:rPr lang="da-DK" sz="900" dirty="0" smtClean="0"/>
              <a:t>56% af de respondenter, der ikke inden for det seneste år har haft samleje med en ny partner uden at bruge kondom, svarer, at de synes det er okay at foreslå brug af kondom og at de ingen problemer har med det, hvilket er signifikant flere end den anden gruppe (46%). Omvendt svarer flere (19%) i </a:t>
            </a:r>
            <a:r>
              <a:rPr lang="da-DK" sz="900" dirty="0"/>
              <a:t>gruppen, der har haft samleje </a:t>
            </a:r>
            <a:r>
              <a:rPr lang="da-DK" sz="900" dirty="0" smtClean="0"/>
              <a:t>uden kondom, at de foretrækker sex uden kondom og derfor ikke selv foreslår anvendelsen af det, </a:t>
            </a:r>
            <a:r>
              <a:rPr lang="da-DK" sz="900" dirty="0"/>
              <a:t>mens det kun gælder for </a:t>
            </a:r>
            <a:r>
              <a:rPr lang="da-DK" sz="900" dirty="0" smtClean="0"/>
              <a:t>9% af dem, der ikke har haft samleje uden kondom med en ny partner inden for det seneste år. </a:t>
            </a:r>
          </a:p>
          <a:p>
            <a:endParaRPr lang="da-DK" sz="900" dirty="0" smtClean="0"/>
          </a:p>
        </p:txBody>
      </p:sp>
      <p:graphicFrame>
        <p:nvGraphicFramePr>
          <p:cNvPr id="7" name="Object 2"/>
          <p:cNvGraphicFramePr>
            <a:graphicFrameLocks/>
          </p:cNvGraphicFramePr>
          <p:nvPr>
            <p:extLst>
              <p:ext uri="{D42A27DB-BD31-4B8C-83A1-F6EECF244321}">
                <p14:modId xmlns:p14="http://schemas.microsoft.com/office/powerpoint/2010/main" val="277489352"/>
              </p:ext>
            </p:extLst>
          </p:nvPr>
        </p:nvGraphicFramePr>
        <p:xfrm>
          <a:off x="1969934" y="2551500"/>
          <a:ext cx="5040000" cy="2592000"/>
        </p:xfrm>
        <a:graphic>
          <a:graphicData uri="http://schemas.openxmlformats.org/presentationml/2006/ole">
            <mc:AlternateContent xmlns:mc="http://schemas.openxmlformats.org/markup-compatibility/2006">
              <mc:Choice xmlns:v="urn:schemas-microsoft-com:vml" Requires="v">
                <p:oleObj spid="_x0000_s209084" name="Diagram" r:id="rId3" imgW="7772400" imgH="4067039" progId="MSGraph.Chart.8">
                  <p:embed followColorScheme="full"/>
                </p:oleObj>
              </mc:Choice>
              <mc:Fallback>
                <p:oleObj name="Diagram" r:id="rId3" imgW="7772400" imgH="4067039" progId="MSGraph.Chart.8">
                  <p:embed followColorScheme="full"/>
                  <p:pic>
                    <p:nvPicPr>
                      <p:cNvPr id="0" name=""/>
                      <p:cNvPicPr>
                        <a:picLocks noGrp="1" noChangeArrowheads="1"/>
                      </p:cNvPicPr>
                      <p:nvPr/>
                    </p:nvPicPr>
                    <p:blipFill>
                      <a:blip r:embed="rId4"/>
                      <a:srcRect/>
                      <a:stretch>
                        <a:fillRect/>
                      </a:stretch>
                    </p:blipFill>
                    <p:spPr bwMode="auto">
                      <a:xfrm>
                        <a:off x="1969934" y="2551500"/>
                        <a:ext cx="5040000" cy="2592000"/>
                      </a:xfrm>
                      <a:prstGeom prst="rect">
                        <a:avLst/>
                      </a:prstGeom>
                      <a:noFill/>
                      <a:ln>
                        <a:noFill/>
                      </a:ln>
                      <a:effectLst/>
                      <a:extLst/>
                    </p:spPr>
                  </p:pic>
                </p:oleObj>
              </mc:Fallback>
            </mc:AlternateContent>
          </a:graphicData>
        </a:graphic>
      </p:graphicFrame>
      <p:sp>
        <p:nvSpPr>
          <p:cNvPr id="10" name="Text Box 3"/>
          <p:cNvSpPr txBox="1">
            <a:spLocks noChangeArrowheads="1"/>
          </p:cNvSpPr>
          <p:nvPr/>
        </p:nvSpPr>
        <p:spPr bwMode="auto">
          <a:xfrm>
            <a:off x="7020272" y="2787774"/>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254412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58316"/>
            <a:ext cx="7489079" cy="857250"/>
          </a:xfrm>
          <a:noFill/>
          <a:ln/>
        </p:spPr>
        <p:txBody>
          <a:bodyPr/>
          <a:lstStyle/>
          <a:p>
            <a:r>
              <a:rPr lang="da-DK" sz="1600" dirty="0" smtClean="0">
                <a:solidFill>
                  <a:srgbClr val="1E335E"/>
                </a:solidFill>
                <a:latin typeface="Gill Sans MT" panose="020B0502020104020203" pitchFamily="34" charset="0"/>
              </a:rPr>
              <a:t>11</a:t>
            </a:r>
            <a:r>
              <a:rPr lang="da-DK" sz="1600" dirty="0">
                <a:solidFill>
                  <a:srgbClr val="1E335E"/>
                </a:solidFill>
                <a:latin typeface="Gill Sans MT" panose="020B0502020104020203" pitchFamily="34" charset="0"/>
              </a:rPr>
              <a:t>. </a:t>
            </a:r>
            <a:r>
              <a:rPr lang="da-DK" sz="1600" dirty="0" smtClean="0">
                <a:solidFill>
                  <a:srgbClr val="1E335E"/>
                </a:solidFill>
                <a:latin typeface="Gill Sans MT" panose="020B0502020104020203" pitchFamily="34" charset="0"/>
              </a:rPr>
              <a:t>HVIS VALGET OM AT BRUGE KONDOM UDELUKKENDE VAR OP TIL DIG, HVOR OFTE TROR DU SÅ, AT DU VILLE BRUGE KONDOM, NÅR DU HAVDE SAMLEJE MED EN NY PARTNER?</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94948"/>
            <a:ext cx="8640000" cy="1892826"/>
          </a:xfrm>
          <a:prstGeom prst="rect">
            <a:avLst/>
          </a:prstGeom>
          <a:noFill/>
        </p:spPr>
        <p:txBody>
          <a:bodyPr wrap="square" rtlCol="0">
            <a:spAutoFit/>
          </a:bodyPr>
          <a:lstStyle/>
          <a:p>
            <a:r>
              <a:rPr lang="da-DK" sz="900" dirty="0" smtClean="0"/>
              <a:t>64% svarer, at de for det meste (25%) eller altid (39%) ville bruge kondom, hvis valget udelukkende var op til dem. 14% svarer, at de ville gøre det cirka lige meget med og uden, mens 14% angiver, at de sjældent (8%) eller aldrig (6%) ville gøre det. 8% ved det ikke. </a:t>
            </a:r>
          </a:p>
          <a:p>
            <a:endParaRPr lang="da-DK" sz="900" dirty="0" smtClean="0"/>
          </a:p>
          <a:p>
            <a:r>
              <a:rPr lang="da-DK" sz="900" dirty="0" smtClean="0"/>
              <a:t>Flere kvinder (70%) end mænd (57%) svarer, at de for det meste eller altid ville bruge kondom, hvis valget udelukkende var op til dem. Færre af de 18-19-årige (57%) sammenlignet med gennemsnittet (64%) svarer, at de for det meste eller altid ville vælge at bruge kondom. Færre fra Region Sjælland (54%) svarer, at de for det meste eller altid ville bruge kondom, hvis valget kun var op til dem sammenlignet med gennemsnittet (64%), mens kun 8% i Region Hovedstaden svarer, at de sjældent eller aldrig ville bruge kondom, sammenlignet med gennemsnittet på 14%.</a:t>
            </a:r>
          </a:p>
          <a:p>
            <a:endParaRPr lang="da-DK" sz="900" dirty="0"/>
          </a:p>
          <a:p>
            <a:r>
              <a:rPr lang="da-DK" sz="900" dirty="0" smtClean="0"/>
              <a:t>Klart flere, der ikke inden for det seneste år har haft samleje uden kondom med en ny partner (69%) svarer, at de for det meste eller altid ville vælge at bruge kondom, når de havde samleje med en ny partner. Dette gælder kun for 47% i gruppen, der har haft samleje uden kondom med en ny partner inden for det seneste år. Ligeledes svarer kun 12% i denne gruppe sjældent eller aldrig, mens 26% af dem, der ikke har haft samleje uden kondom med en ny partner inden for det seneste år, svarer dette. </a:t>
            </a:r>
            <a:endParaRPr lang="da-DK" sz="900" dirty="0"/>
          </a:p>
          <a:p>
            <a:endParaRPr lang="da-DK" sz="900" dirty="0" smtClean="0"/>
          </a:p>
        </p:txBody>
      </p:sp>
      <p:graphicFrame>
        <p:nvGraphicFramePr>
          <p:cNvPr id="9" name="Objekt 8"/>
          <p:cNvGraphicFramePr>
            <a:graphicFrameLocks noGrp="1"/>
          </p:cNvGraphicFramePr>
          <p:nvPr>
            <p:extLst>
              <p:ext uri="{D42A27DB-BD31-4B8C-83A1-F6EECF244321}">
                <p14:modId xmlns:p14="http://schemas.microsoft.com/office/powerpoint/2010/main" val="2547463717"/>
              </p:ext>
            </p:extLst>
          </p:nvPr>
        </p:nvGraphicFramePr>
        <p:xfrm>
          <a:off x="1331640" y="2571750"/>
          <a:ext cx="5544616" cy="2592288"/>
        </p:xfrm>
        <a:graphic>
          <a:graphicData uri="http://schemas.openxmlformats.org/presentationml/2006/ole">
            <mc:AlternateContent xmlns:mc="http://schemas.openxmlformats.org/markup-compatibility/2006">
              <mc:Choice xmlns:v="urn:schemas-microsoft-com:vml" Requires="v">
                <p:oleObj spid="_x0000_s222357"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571750"/>
                        <a:ext cx="5544616" cy="2592288"/>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660232" y="3449995"/>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p:txBody>
      </p:sp>
    </p:spTree>
    <p:extLst>
      <p:ext uri="{BB962C8B-B14F-4D97-AF65-F5344CB8AC3E}">
        <p14:creationId xmlns:p14="http://schemas.microsoft.com/office/powerpoint/2010/main" val="19994089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12. HVOR OFTE TROR DU, AT DINE VENNER/VENINDER BRUGER KONDOM, NÅR DE HAR SAMLEJE MED EN NY PARTNER? SELV OM DU IKKE VED DET PRÆCIST BEDES DU GIVE DIT BEDSTE BUD </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1022414"/>
            <a:ext cx="8640000" cy="1338828"/>
          </a:xfrm>
          <a:prstGeom prst="rect">
            <a:avLst/>
          </a:prstGeom>
          <a:noFill/>
        </p:spPr>
        <p:txBody>
          <a:bodyPr wrap="square" rtlCol="0">
            <a:spAutoFit/>
          </a:bodyPr>
          <a:lstStyle/>
          <a:p>
            <a:r>
              <a:rPr lang="da-DK" sz="900" dirty="0" smtClean="0"/>
              <a:t>Når det drejer sig om venner og veninders brug af kondom ved samleje med en ny partner, tror 38%, at disse som oftest (31%) eller altid (6%) bruger kondom. 30% tror at de nogle gange gør dette, mens 19% svarer, at de tror at deres venner og veninder sjældent (17%) eller aldrig (3%) bruger kondom, når de har samleje med en ny partner. 13% svarer, at de ikke ved det. </a:t>
            </a:r>
          </a:p>
          <a:p>
            <a:endParaRPr lang="da-DK" sz="900" dirty="0">
              <a:solidFill>
                <a:srgbClr val="FF0000"/>
              </a:solidFill>
            </a:endParaRPr>
          </a:p>
          <a:p>
            <a:r>
              <a:rPr lang="da-DK" sz="900" dirty="0" smtClean="0"/>
              <a:t>Eneste signifikante forskel på baggrundsspørgsmålene er, at de unge i Region Hovedstaden i højere grad (43%) tror, at deres venner/veninder som oftest eller altid bruger kondom, når de har samleje med en ny partner, mens det kun gælder for 23% i Region Nordjylland. Begge andele adskiller sig signifikant fra gennemsnittet på 38%.</a:t>
            </a:r>
          </a:p>
          <a:p>
            <a:endParaRPr lang="da-DK" sz="900" dirty="0"/>
          </a:p>
          <a:p>
            <a:endParaRPr lang="da-DK" sz="900" dirty="0" smtClean="0"/>
          </a:p>
        </p:txBody>
      </p:sp>
      <p:graphicFrame>
        <p:nvGraphicFramePr>
          <p:cNvPr id="9" name="Objekt 8"/>
          <p:cNvGraphicFramePr>
            <a:graphicFrameLocks noGrp="1"/>
          </p:cNvGraphicFramePr>
          <p:nvPr>
            <p:extLst>
              <p:ext uri="{D42A27DB-BD31-4B8C-83A1-F6EECF244321}">
                <p14:modId xmlns:p14="http://schemas.microsoft.com/office/powerpoint/2010/main" val="3567318615"/>
              </p:ext>
            </p:extLst>
          </p:nvPr>
        </p:nvGraphicFramePr>
        <p:xfrm>
          <a:off x="1331640" y="2361242"/>
          <a:ext cx="5184576" cy="2658780"/>
        </p:xfrm>
        <a:graphic>
          <a:graphicData uri="http://schemas.openxmlformats.org/presentationml/2006/ole">
            <mc:AlternateContent xmlns:mc="http://schemas.openxmlformats.org/markup-compatibility/2006">
              <mc:Choice xmlns:v="urn:schemas-microsoft-com:vml" Requires="v">
                <p:oleObj spid="_x0000_s223380"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361242"/>
                        <a:ext cx="5184576" cy="2658780"/>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240050"/>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p:txBody>
      </p:sp>
    </p:spTree>
    <p:extLst>
      <p:ext uri="{BB962C8B-B14F-4D97-AF65-F5344CB8AC3E}">
        <p14:creationId xmlns:p14="http://schemas.microsoft.com/office/powerpoint/2010/main" val="29144636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13. HAR DU SELV SAGT NEJ TIL SAMLEJE MED EN NY PARTNER, FORDI DIN PARTNER INSISTEREDE PÅ, AT I SKULLE BRUGE KONDOM? </a:t>
            </a:r>
            <a:endParaRPr lang="da-DK" sz="1600" dirty="0">
              <a:solidFill>
                <a:srgbClr val="1E335E"/>
              </a:solidFill>
              <a:latin typeface="Gill Sans MT" panose="020B0502020104020203" pitchFamily="34" charset="0"/>
            </a:endParaRPr>
          </a:p>
        </p:txBody>
      </p:sp>
      <p:graphicFrame>
        <p:nvGraphicFramePr>
          <p:cNvPr id="8" name="Objekt 7"/>
          <p:cNvGraphicFramePr>
            <a:graphicFrameLocks noGrp="1"/>
          </p:cNvGraphicFramePr>
          <p:nvPr>
            <p:extLst>
              <p:ext uri="{D42A27DB-BD31-4B8C-83A1-F6EECF244321}">
                <p14:modId xmlns:p14="http://schemas.microsoft.com/office/powerpoint/2010/main" val="1158610748"/>
              </p:ext>
            </p:extLst>
          </p:nvPr>
        </p:nvGraphicFramePr>
        <p:xfrm>
          <a:off x="1331913" y="2427734"/>
          <a:ext cx="5328319" cy="2663379"/>
        </p:xfrm>
        <a:graphic>
          <a:graphicData uri="http://schemas.openxmlformats.org/presentationml/2006/ole">
            <mc:AlternateContent xmlns:mc="http://schemas.openxmlformats.org/markup-compatibility/2006">
              <mc:Choice xmlns:v="urn:schemas-microsoft-com:vml" Requires="v">
                <p:oleObj spid="_x0000_s224403"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913" y="2427734"/>
                        <a:ext cx="5328319" cy="2663379"/>
                      </a:xfrm>
                      <a:prstGeom prst="rect">
                        <a:avLst/>
                      </a:prstGeom>
                      <a:noFill/>
                      <a:ln>
                        <a:noFill/>
                      </a:ln>
                    </p:spPr>
                  </p:pic>
                </p:oleObj>
              </mc:Fallback>
            </mc:AlternateContent>
          </a:graphicData>
        </a:graphic>
      </p:graphicFrame>
      <p:sp>
        <p:nvSpPr>
          <p:cNvPr id="9" name="Text Box 3"/>
          <p:cNvSpPr txBox="1">
            <a:spLocks noChangeArrowheads="1"/>
          </p:cNvSpPr>
          <p:nvPr/>
        </p:nvSpPr>
        <p:spPr bwMode="auto">
          <a:xfrm>
            <a:off x="6372200" y="3292410"/>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endParaRPr lang="da-DK" sz="800" dirty="0">
              <a:solidFill>
                <a:srgbClr val="1E335E"/>
              </a:solidFill>
              <a:latin typeface="Gill Sans MT" panose="020B0502020104020203" pitchFamily="34" charset="0"/>
            </a:endParaRPr>
          </a:p>
        </p:txBody>
      </p:sp>
      <p:sp>
        <p:nvSpPr>
          <p:cNvPr id="13" name="Tekstboks 12"/>
          <p:cNvSpPr txBox="1"/>
          <p:nvPr/>
        </p:nvSpPr>
        <p:spPr>
          <a:xfrm>
            <a:off x="395999" y="878398"/>
            <a:ext cx="8640000" cy="1477328"/>
          </a:xfrm>
          <a:prstGeom prst="rect">
            <a:avLst/>
          </a:prstGeom>
          <a:noFill/>
        </p:spPr>
        <p:txBody>
          <a:bodyPr wrap="square" rtlCol="0">
            <a:spAutoFit/>
          </a:bodyPr>
          <a:lstStyle/>
          <a:p>
            <a:r>
              <a:rPr lang="da-DK" sz="900" dirty="0" smtClean="0"/>
              <a:t>Cirka 1 ud af 15 (7%) har selv sagt nej til samleje med en ny partner, fordi partneren insisterede på, at de skulle bruge kondom, mens 86% aldrig har sagt nej til samleje med den begrundelse. 7% svarer ”ved ikke”.</a:t>
            </a:r>
          </a:p>
          <a:p>
            <a:endParaRPr lang="da-DK" sz="900" dirty="0"/>
          </a:p>
          <a:p>
            <a:r>
              <a:rPr lang="da-DK" sz="900" dirty="0" smtClean="0"/>
              <a:t>Lidt færre blandt de 18-19-årige (81%) sammenlignet med gennemsnittet (86%) svarer, at de aldrig har sagt nej til samleje med en ny partner, fordi partneren insisterede på, at de skulle bruge kondom. Til gengæld er der ikke signifikant flere i denne gruppe, der svarer ja til spørgsmålet. I Region Hovedstaden er der 11%, der har sagt nej til samleje fordi partneren insisterede på brug af kondom, mens det kun gælder 5% i Region Midtjylland. Begge dele er signifikant forskellige fra gennemsnittet på 7%. </a:t>
            </a:r>
          </a:p>
          <a:p>
            <a:endParaRPr lang="da-DK" sz="900" dirty="0"/>
          </a:p>
          <a:p>
            <a:r>
              <a:rPr lang="da-DK" sz="900" dirty="0" smtClean="0"/>
              <a:t>11% af dem, der inden for det seneste år har haft samleje med en ny partner uden kondom, svarer, at de har sagt nej til samleje, fordi partneren insisterede på brug af kondom. Dette er signifikant forskelligt fra den anden gruppe, hvor kun 5% har oplevet dette.</a:t>
            </a:r>
          </a:p>
        </p:txBody>
      </p:sp>
    </p:spTree>
    <p:extLst>
      <p:ext uri="{BB962C8B-B14F-4D97-AF65-F5344CB8AC3E}">
        <p14:creationId xmlns:p14="http://schemas.microsoft.com/office/powerpoint/2010/main" val="18242348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14. HAR EN NY PARTNER SAGT NEJ TIL SAMLEJE MED DIG, FORDI DU INSISTEREDE PÅ, AT I SKULLE BRUGE KONDOM? </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11907"/>
            <a:ext cx="8640000" cy="1615827"/>
          </a:xfrm>
          <a:prstGeom prst="rect">
            <a:avLst/>
          </a:prstGeom>
          <a:noFill/>
        </p:spPr>
        <p:txBody>
          <a:bodyPr wrap="square" rtlCol="0">
            <a:spAutoFit/>
          </a:bodyPr>
          <a:lstStyle/>
          <a:p>
            <a:r>
              <a:rPr lang="da-DK" sz="900" dirty="0" smtClean="0"/>
              <a:t>8% svarer, at en ny partner har sagt nej til samleje med dem, fordi de selv insisterede på brug af kondom. Derimod svarer 85%, at dette ikke er tilfældet. Således ligner svarfordelingen i høj grad den, der ses i spm. 13 om, hvorvidt man selv har sagt nej til samleje med en partner, fordi partneren insisterede på brug af kondom (forrige dias). 7% svarer ”ved ikke”.</a:t>
            </a:r>
          </a:p>
          <a:p>
            <a:endParaRPr lang="da-DK" sz="900" dirty="0"/>
          </a:p>
          <a:p>
            <a:r>
              <a:rPr lang="da-DK" sz="900" dirty="0" smtClean="0"/>
              <a:t>Færre af de unge i alderen 18-19 år (77%) og flere i gruppen af 22-23-årige (89%) svarer, at de ikke har oplevet at en ny partner har sagt nej til samleje med dem, fordi de insisterede på brug af kondom. Begge dele er signifikant forskellige fra gennemsnittet på 85%. Igen er der dog ingen signifikante forskelle i forhold til andelen, der svarer ja til spørgsmålet. </a:t>
            </a:r>
          </a:p>
          <a:p>
            <a:endParaRPr lang="da-DK" sz="900" dirty="0"/>
          </a:p>
          <a:p>
            <a:r>
              <a:rPr lang="da-DK" sz="900" dirty="0" smtClean="0"/>
              <a:t>Signifikant flere af de unge, der inden for det seneste år har haft samleje med en ny partner uden kondom (12%) svarer, at en ny partner har sagt nej til samleje, fordi de selv insisterede på at bruge kondom. Dette gælder kun for 7% af de unge, der ikke inden for det seneste år har haft samleje med en ny partner uden kondom.</a:t>
            </a:r>
            <a:endParaRPr lang="da-DK" sz="900" dirty="0"/>
          </a:p>
          <a:p>
            <a:endParaRPr lang="da-DK" sz="900" dirty="0" smtClean="0"/>
          </a:p>
        </p:txBody>
      </p:sp>
      <p:graphicFrame>
        <p:nvGraphicFramePr>
          <p:cNvPr id="9" name="Objekt 8"/>
          <p:cNvGraphicFramePr>
            <a:graphicFrameLocks noGrp="1"/>
          </p:cNvGraphicFramePr>
          <p:nvPr>
            <p:extLst>
              <p:ext uri="{D42A27DB-BD31-4B8C-83A1-F6EECF244321}">
                <p14:modId xmlns:p14="http://schemas.microsoft.com/office/powerpoint/2010/main" val="3976187212"/>
              </p:ext>
            </p:extLst>
          </p:nvPr>
        </p:nvGraphicFramePr>
        <p:xfrm>
          <a:off x="1331913" y="2427734"/>
          <a:ext cx="5184303" cy="2663379"/>
        </p:xfrm>
        <a:graphic>
          <a:graphicData uri="http://schemas.openxmlformats.org/presentationml/2006/ole">
            <mc:AlternateContent xmlns:mc="http://schemas.openxmlformats.org/markup-compatibility/2006">
              <mc:Choice xmlns:v="urn:schemas-microsoft-com:vml" Requires="v">
                <p:oleObj spid="_x0000_s225427"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913" y="2427734"/>
                        <a:ext cx="5184303" cy="2663379"/>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292410"/>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34032361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bwMode="auto">
          <a:xfrm>
            <a:off x="611560" y="411510"/>
            <a:ext cx="8229600" cy="2700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90000"/>
              </a:lnSpc>
              <a:buFontTx/>
              <a:buNone/>
            </a:pPr>
            <a:r>
              <a:rPr lang="da-DK" sz="2000" b="1" dirty="0" smtClean="0">
                <a:solidFill>
                  <a:srgbClr val="12265E"/>
                </a:solidFill>
              </a:rPr>
              <a:t>Indholdsfortegnelse</a:t>
            </a:r>
            <a:endParaRPr lang="da-DK" sz="2000" b="1" dirty="0">
              <a:solidFill>
                <a:srgbClr val="12265E"/>
              </a:solidFill>
            </a:endParaRPr>
          </a:p>
        </p:txBody>
      </p:sp>
      <p:sp>
        <p:nvSpPr>
          <p:cNvPr id="4" name="Tekstboks 3"/>
          <p:cNvSpPr txBox="1"/>
          <p:nvPr/>
        </p:nvSpPr>
        <p:spPr>
          <a:xfrm>
            <a:off x="611077" y="1419622"/>
            <a:ext cx="7992888" cy="1169551"/>
          </a:xfrm>
          <a:prstGeom prst="rect">
            <a:avLst/>
          </a:prstGeom>
          <a:noFill/>
        </p:spPr>
        <p:txBody>
          <a:bodyPr wrap="square" rtlCol="0">
            <a:spAutoFit/>
          </a:bodyPr>
          <a:lstStyle/>
          <a:p>
            <a:r>
              <a:rPr lang="da-DK" sz="1400" dirty="0" smtClean="0">
                <a:solidFill>
                  <a:srgbClr val="1E335E"/>
                </a:solidFill>
              </a:rPr>
              <a:t>1</a:t>
            </a:r>
            <a:r>
              <a:rPr lang="da-DK" sz="1400" dirty="0" smtClean="0"/>
              <a:t>. Om undersøgelsen……………………………………………….	3</a:t>
            </a:r>
          </a:p>
          <a:p>
            <a:endParaRPr lang="da-DK" sz="1400" dirty="0"/>
          </a:p>
          <a:p>
            <a:r>
              <a:rPr lang="da-DK" sz="1400" dirty="0" smtClean="0"/>
              <a:t>2. Gennemgang af resultater ……………....................................	</a:t>
            </a:r>
            <a:r>
              <a:rPr lang="da-DK" sz="1400" dirty="0"/>
              <a:t>7</a:t>
            </a:r>
          </a:p>
          <a:p>
            <a:endParaRPr lang="da-DK" sz="1400" dirty="0" smtClean="0"/>
          </a:p>
          <a:p>
            <a:r>
              <a:rPr lang="da-DK" sz="1400" dirty="0" smtClean="0"/>
              <a:t>4. Baggrundsspørgsmål………....………………………………….	29</a:t>
            </a:r>
          </a:p>
        </p:txBody>
      </p:sp>
    </p:spTree>
    <p:extLst>
      <p:ext uri="{BB962C8B-B14F-4D97-AF65-F5344CB8AC3E}">
        <p14:creationId xmlns:p14="http://schemas.microsoft.com/office/powerpoint/2010/main" val="24825705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a:solidFill>
                  <a:srgbClr val="1E335E"/>
                </a:solidFill>
                <a:latin typeface="Gill Sans MT" panose="020B0502020104020203" pitchFamily="34" charset="0"/>
              </a:rPr>
              <a:t>15. </a:t>
            </a:r>
            <a:r>
              <a:rPr lang="da-DK" sz="1600" dirty="0" smtClean="0">
                <a:solidFill>
                  <a:srgbClr val="1E335E"/>
                </a:solidFill>
                <a:latin typeface="Gill Sans MT" panose="020B0502020104020203" pitchFamily="34" charset="0"/>
              </a:rPr>
              <a:t>HVORDAN VURDERER DU DIN RISIKO FOR AT FÅ EN SEXSYGDOM?</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792000"/>
            <a:ext cx="8640000" cy="1338828"/>
          </a:xfrm>
          <a:prstGeom prst="rect">
            <a:avLst/>
          </a:prstGeom>
          <a:noFill/>
        </p:spPr>
        <p:txBody>
          <a:bodyPr wrap="square" rtlCol="0">
            <a:spAutoFit/>
          </a:bodyPr>
          <a:lstStyle/>
          <a:p>
            <a:r>
              <a:rPr lang="da-DK" sz="900" dirty="0" smtClean="0"/>
              <a:t>Næsten hver femte af de unge (18%) vurderer, at de ikke har nogen risiko for at få en sexsygdom. 57% vurderer risikoen til at være lille (26%) eller meget lille (31%), mens 16% vurderer den til at være stor (14%) eller meget stor (2%). 8% svarer ”ved ikke”.</a:t>
            </a:r>
          </a:p>
          <a:p>
            <a:endParaRPr lang="da-DK" sz="900" dirty="0"/>
          </a:p>
          <a:p>
            <a:r>
              <a:rPr lang="da-DK" sz="900" dirty="0" smtClean="0"/>
              <a:t>Flere kvinder (21%) end mænd (15%) vurderer, at de ikke har nogen risiko for at få en sexsygdom. Der er omvendt færre kvinder (53%) end mænd (61%) der vurderer, at risikoen er lille eller meget lille, og der tegner sig således ikke nogen entydige forskelle mellem kønnenes opfattelse af risikoen for at få en sexsygdom. Der er ingen signifikante forskelle baseret på alder eller region. </a:t>
            </a:r>
          </a:p>
          <a:p>
            <a:endParaRPr lang="da-DK" sz="900" dirty="0"/>
          </a:p>
          <a:p>
            <a:r>
              <a:rPr lang="da-DK" sz="900" dirty="0" smtClean="0"/>
              <a:t>Færre (11%) blandt de respondenter, der inden for det seneste år har haft samleje med en ny partner uden at bruge kondom mener, at de ingen risiko har for at få en sexsygdom, sammenlignet med 19% i den modsatte gruppe. </a:t>
            </a:r>
          </a:p>
        </p:txBody>
      </p:sp>
      <p:graphicFrame>
        <p:nvGraphicFramePr>
          <p:cNvPr id="9" name="Objekt 8"/>
          <p:cNvGraphicFramePr>
            <a:graphicFrameLocks noGrp="1"/>
          </p:cNvGraphicFramePr>
          <p:nvPr>
            <p:extLst>
              <p:ext uri="{D42A27DB-BD31-4B8C-83A1-F6EECF244321}">
                <p14:modId xmlns:p14="http://schemas.microsoft.com/office/powerpoint/2010/main" val="774801145"/>
              </p:ext>
            </p:extLst>
          </p:nvPr>
        </p:nvGraphicFramePr>
        <p:xfrm>
          <a:off x="1331640" y="2283718"/>
          <a:ext cx="5184576" cy="2706866"/>
        </p:xfrm>
        <a:graphic>
          <a:graphicData uri="http://schemas.openxmlformats.org/presentationml/2006/ole">
            <mc:AlternateContent xmlns:mc="http://schemas.openxmlformats.org/markup-compatibility/2006">
              <mc:Choice xmlns:v="urn:schemas-microsoft-com:vml" Requires="v">
                <p:oleObj spid="_x0000_s226451"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283718"/>
                        <a:ext cx="5184576" cy="2706866"/>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148394"/>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p:txBody>
      </p:sp>
    </p:spTree>
    <p:extLst>
      <p:ext uri="{BB962C8B-B14F-4D97-AF65-F5344CB8AC3E}">
        <p14:creationId xmlns:p14="http://schemas.microsoft.com/office/powerpoint/2010/main" val="41986678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16. HAR DU NOGENSINDE HAFT EN SEXSYGDOM SOM F.EKS. KLAMYDIA, KONDYLOMER (KØNSVORTER), ELLER HERPES PÅ KØNSDELENE?</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28750"/>
            <a:ext cx="8640000" cy="1061829"/>
          </a:xfrm>
          <a:prstGeom prst="rect">
            <a:avLst/>
          </a:prstGeom>
          <a:noFill/>
        </p:spPr>
        <p:txBody>
          <a:bodyPr wrap="square" rtlCol="0">
            <a:spAutoFit/>
          </a:bodyPr>
          <a:lstStyle/>
          <a:p>
            <a:r>
              <a:rPr lang="da-DK" sz="900" dirty="0" smtClean="0"/>
              <a:t>15% af de unge har haft en sexsygdom, mens 80% af dem ikke har. 6% ved det ikke. </a:t>
            </a:r>
          </a:p>
          <a:p>
            <a:endParaRPr lang="da-DK" sz="900" dirty="0"/>
          </a:p>
          <a:p>
            <a:r>
              <a:rPr lang="da-DK" sz="900" dirty="0" smtClean="0"/>
              <a:t>Der er flere kvinder (18%) end mænd (11%), der angiver, at de har haft en sexsygdom. Derimod er der ingen forskelle i de forskellige aldersgruppers svarfordeling. </a:t>
            </a:r>
          </a:p>
          <a:p>
            <a:r>
              <a:rPr lang="da-DK" sz="900" dirty="0" smtClean="0"/>
              <a:t>Flere i Region Sjælland (23%) end gennemsnittet (11%) angiver at have haft en sexsygdom, mens ingen regioner er signifikant under gennemsnittet.</a:t>
            </a:r>
          </a:p>
          <a:p>
            <a:endParaRPr lang="da-DK" sz="900" dirty="0"/>
          </a:p>
          <a:p>
            <a:r>
              <a:rPr lang="da-DK" sz="900" dirty="0" smtClean="0"/>
              <a:t>Der er ingen signifikante forskelle mellem den gruppe, der har haft samleje med en ny partner uden kondom inden for det seneste år og dem der ikke har, hvad angår andelen, der angiver at have haft en sexsygdom.</a:t>
            </a:r>
            <a:r>
              <a:rPr lang="da-DK" sz="900" dirty="0" smtClean="0">
                <a:solidFill>
                  <a:srgbClr val="FF0000"/>
                </a:solidFill>
              </a:rPr>
              <a:t> </a:t>
            </a:r>
            <a:endParaRPr lang="da-DK" sz="900" dirty="0">
              <a:solidFill>
                <a:srgbClr val="FF0000"/>
              </a:solidFill>
            </a:endParaRPr>
          </a:p>
        </p:txBody>
      </p:sp>
      <p:graphicFrame>
        <p:nvGraphicFramePr>
          <p:cNvPr id="9" name="Objekt 8"/>
          <p:cNvGraphicFramePr>
            <a:graphicFrameLocks noGrp="1"/>
          </p:cNvGraphicFramePr>
          <p:nvPr>
            <p:extLst>
              <p:ext uri="{D42A27DB-BD31-4B8C-83A1-F6EECF244321}">
                <p14:modId xmlns:p14="http://schemas.microsoft.com/office/powerpoint/2010/main" val="3398153968"/>
              </p:ext>
            </p:extLst>
          </p:nvPr>
        </p:nvGraphicFramePr>
        <p:xfrm>
          <a:off x="1331913" y="2427734"/>
          <a:ext cx="5184303" cy="2663379"/>
        </p:xfrm>
        <a:graphic>
          <a:graphicData uri="http://schemas.openxmlformats.org/presentationml/2006/ole">
            <mc:AlternateContent xmlns:mc="http://schemas.openxmlformats.org/markup-compatibility/2006">
              <mc:Choice xmlns:v="urn:schemas-microsoft-com:vml" Requires="v">
                <p:oleObj spid="_x0000_s227475"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913" y="2427734"/>
                        <a:ext cx="5184303" cy="2663379"/>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292410"/>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endParaRPr lang="da-DK" sz="8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5337900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a:solidFill>
                  <a:srgbClr val="1E335E"/>
                </a:solidFill>
                <a:latin typeface="Gill Sans MT" panose="020B0502020104020203" pitchFamily="34" charset="0"/>
              </a:rPr>
              <a:t>17. </a:t>
            </a:r>
            <a:r>
              <a:rPr lang="da-DK" sz="1600" dirty="0" smtClean="0">
                <a:solidFill>
                  <a:srgbClr val="1E335E"/>
                </a:solidFill>
                <a:latin typeface="Gill Sans MT" panose="020B0502020104020203" pitchFamily="34" charset="0"/>
              </a:rPr>
              <a:t>JEG FØLER MIG MERE TRYG VED AT HAVE SAMLEJE MED EN NY PARTNER, HVIS VI BRUGER KONDOM</a:t>
            </a:r>
            <a:endParaRPr lang="da-DK" sz="1600" dirty="0">
              <a:solidFill>
                <a:srgbClr val="1E335E"/>
              </a:solidFill>
              <a:latin typeface="Gill Sans MT" panose="020B0502020104020203" pitchFamily="34" charset="0"/>
            </a:endParaRPr>
          </a:p>
        </p:txBody>
      </p:sp>
      <p:sp>
        <p:nvSpPr>
          <p:cNvPr id="9" name="Tekstboks 8"/>
          <p:cNvSpPr txBox="1"/>
          <p:nvPr/>
        </p:nvSpPr>
        <p:spPr>
          <a:xfrm>
            <a:off x="387769" y="834648"/>
            <a:ext cx="8640000" cy="1477328"/>
          </a:xfrm>
          <a:prstGeom prst="rect">
            <a:avLst/>
          </a:prstGeom>
          <a:noFill/>
        </p:spPr>
        <p:txBody>
          <a:bodyPr wrap="square" rtlCol="0">
            <a:spAutoFit/>
          </a:bodyPr>
          <a:lstStyle/>
          <a:p>
            <a:r>
              <a:rPr lang="da-DK" sz="900" dirty="0" smtClean="0"/>
              <a:t>71% af respondenterne er overvejende (23%) eller helt enige (48%) i, at de føler sig mere trygge ved at have samleje med en ny partner, hvis de bruger kondom. 16% svarer hverken/eller, mens blot 6% er overvejende (3%) eller helt uenige (3%). 7% svarer ”ved ikke”.</a:t>
            </a:r>
          </a:p>
          <a:p>
            <a:endParaRPr lang="da-DK" sz="900" dirty="0"/>
          </a:p>
          <a:p>
            <a:r>
              <a:rPr lang="da-DK" sz="900" dirty="0" smtClean="0"/>
              <a:t>Kvinderne erklærer sig i højere grad (74%) end mændene (67%) overvejende eller helt enige i udsagnet. De 18-19-årige er i mindre grad (63%) overvejende (15%) eller helt enige (48%) i, at de føler sig mere trygge ved at have samleje med en ny partner, hvis de bruger kondom sammenlignet med gennemsnittet (71%). Respondenter i Region Hovedstaden svarer i højere grad (76%), at de er overvejende/helt enige i udsagnet.</a:t>
            </a:r>
          </a:p>
          <a:p>
            <a:endParaRPr lang="da-DK" sz="900" dirty="0"/>
          </a:p>
          <a:p>
            <a:r>
              <a:rPr lang="da-DK" sz="900" dirty="0" smtClean="0"/>
              <a:t>Brug af kondom gør de unge, der ikke har haft samleje med en ny partner uden kondom inden for det seneste år, mere trygge end dem, der har. Således svarer 76% af førstnævnte, at de er overvejende (19%) eller helt enige (54%) enige, mens det kun gælder for 60% af dem, der har haft samleje med en ny partner uden kondom inden for det seneste år.</a:t>
            </a:r>
          </a:p>
        </p:txBody>
      </p:sp>
      <p:graphicFrame>
        <p:nvGraphicFramePr>
          <p:cNvPr id="13" name="Objekt 12"/>
          <p:cNvGraphicFramePr>
            <a:graphicFrameLocks noGrp="1"/>
          </p:cNvGraphicFramePr>
          <p:nvPr>
            <p:extLst>
              <p:ext uri="{D42A27DB-BD31-4B8C-83A1-F6EECF244321}">
                <p14:modId xmlns:p14="http://schemas.microsoft.com/office/powerpoint/2010/main" val="1964730505"/>
              </p:ext>
            </p:extLst>
          </p:nvPr>
        </p:nvGraphicFramePr>
        <p:xfrm>
          <a:off x="1331640" y="2427734"/>
          <a:ext cx="5112568" cy="2754263"/>
        </p:xfrm>
        <a:graphic>
          <a:graphicData uri="http://schemas.openxmlformats.org/presentationml/2006/ole">
            <mc:AlternateContent xmlns:mc="http://schemas.openxmlformats.org/markup-compatibility/2006">
              <mc:Choice xmlns:v="urn:schemas-microsoft-com:vml" Requires="v">
                <p:oleObj spid="_x0000_s228500"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427734"/>
                        <a:ext cx="5112568" cy="2754263"/>
                      </a:xfrm>
                      <a:prstGeom prst="rect">
                        <a:avLst/>
                      </a:prstGeom>
                      <a:noFill/>
                      <a:ln>
                        <a:noFill/>
                      </a:ln>
                    </p:spPr>
                  </p:pic>
                </p:oleObj>
              </mc:Fallback>
            </mc:AlternateContent>
          </a:graphicData>
        </a:graphic>
      </p:graphicFrame>
      <p:sp>
        <p:nvSpPr>
          <p:cNvPr id="14" name="Text Box 3"/>
          <p:cNvSpPr txBox="1">
            <a:spLocks noChangeArrowheads="1"/>
          </p:cNvSpPr>
          <p:nvPr/>
        </p:nvSpPr>
        <p:spPr bwMode="auto">
          <a:xfrm>
            <a:off x="6293695" y="3364418"/>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p:txBody>
      </p:sp>
    </p:spTree>
    <p:extLst>
      <p:ext uri="{BB962C8B-B14F-4D97-AF65-F5344CB8AC3E}">
        <p14:creationId xmlns:p14="http://schemas.microsoft.com/office/powerpoint/2010/main" val="29264565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18</a:t>
            </a:r>
            <a:r>
              <a:rPr lang="da-DK" sz="1600" dirty="0">
                <a:solidFill>
                  <a:srgbClr val="1E335E"/>
                </a:solidFill>
                <a:latin typeface="Gill Sans MT" panose="020B0502020104020203" pitchFamily="34" charset="0"/>
              </a:rPr>
              <a:t>. </a:t>
            </a:r>
            <a:r>
              <a:rPr lang="da-DK" sz="1600" dirty="0" smtClean="0">
                <a:solidFill>
                  <a:srgbClr val="1E335E"/>
                </a:solidFill>
                <a:latin typeface="Gill Sans MT" panose="020B0502020104020203" pitchFamily="34" charset="0"/>
              </a:rPr>
              <a:t>NÅR JEG HAR SAMLEJE MED EN NY PARTNER, FØLER JEG MIG MERE FRI TIL AT GØRE HVAD JEG HAR LYST TIL, HVIS VI BRUGER KONDOM </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06390"/>
            <a:ext cx="8640000" cy="1477328"/>
          </a:xfrm>
          <a:prstGeom prst="rect">
            <a:avLst/>
          </a:prstGeom>
          <a:noFill/>
        </p:spPr>
        <p:txBody>
          <a:bodyPr wrap="square" rtlCol="0">
            <a:spAutoFit/>
          </a:bodyPr>
          <a:lstStyle/>
          <a:p>
            <a:r>
              <a:rPr lang="da-DK" sz="900" dirty="0" smtClean="0"/>
              <a:t>Mindre end halvdelen (44%) af unge svarer, at der er overvejende (22%) eller helt enige (22%) i, at de føler sig mere fri til at gøre hvad de har lyst til, hvis de bruger kondom når de har samleje med en ny partner. 27% svarer hverken/eller, mens 15% er overvejende (9%) eller helt uenige (6%) i udsagnet. 14% svarer ”ved ikke”, hvilket er væsentligt flere end i de andre spørgsmål.</a:t>
            </a:r>
          </a:p>
          <a:p>
            <a:endParaRPr lang="da-DK" sz="900" dirty="0"/>
          </a:p>
          <a:p>
            <a:r>
              <a:rPr lang="da-DK" sz="900" dirty="0" smtClean="0"/>
              <a:t>Flere mænd (18%) end kvinder (12%) erklærer sig overvejende eller helt uenige i udsagnet, men der er ingen signifikante forskelle i andelen, der er enige. </a:t>
            </a:r>
          </a:p>
          <a:p>
            <a:endParaRPr lang="da-DK" sz="900" dirty="0"/>
          </a:p>
          <a:p>
            <a:r>
              <a:rPr lang="da-DK" sz="900" dirty="0"/>
              <a:t>Brug af kondom </a:t>
            </a:r>
            <a:r>
              <a:rPr lang="da-DK" sz="900" dirty="0" smtClean="0"/>
              <a:t>får de </a:t>
            </a:r>
            <a:r>
              <a:rPr lang="da-DK" sz="900" dirty="0"/>
              <a:t>unge, der ikke har haft samleje med en ny partner uden kondom inden for det seneste </a:t>
            </a:r>
            <a:r>
              <a:rPr lang="da-DK" sz="900" dirty="0" smtClean="0"/>
              <a:t>år, til at føle sig mere frie til at gøre hvad de har lyst til, end dem </a:t>
            </a:r>
            <a:r>
              <a:rPr lang="da-DK" sz="900" dirty="0"/>
              <a:t>der har. Således svarer </a:t>
            </a:r>
            <a:r>
              <a:rPr lang="da-DK" sz="900" dirty="0" smtClean="0"/>
              <a:t>44% </a:t>
            </a:r>
            <a:r>
              <a:rPr lang="da-DK" sz="900" dirty="0"/>
              <a:t>af førstnævnte, at de er overvejende </a:t>
            </a:r>
            <a:r>
              <a:rPr lang="da-DK" sz="900" dirty="0" smtClean="0"/>
              <a:t>(21%) </a:t>
            </a:r>
            <a:r>
              <a:rPr lang="da-DK" sz="900" dirty="0"/>
              <a:t>eller helt enige </a:t>
            </a:r>
            <a:r>
              <a:rPr lang="da-DK" sz="900" dirty="0" smtClean="0"/>
              <a:t>(23%) </a:t>
            </a:r>
            <a:r>
              <a:rPr lang="da-DK" sz="900" dirty="0"/>
              <a:t>enige, mens det kun gælder for </a:t>
            </a:r>
            <a:r>
              <a:rPr lang="da-DK" sz="900" dirty="0" smtClean="0"/>
              <a:t>36% </a:t>
            </a:r>
            <a:r>
              <a:rPr lang="da-DK" sz="900" dirty="0"/>
              <a:t>af dem, der har </a:t>
            </a:r>
            <a:r>
              <a:rPr lang="da-DK" sz="900" dirty="0" smtClean="0"/>
              <a:t>undladt at bruge kondom med en ny partner inden for det seneste år. Ligeledes er der 24% af dem, der ikke har brugt kondom, der erklærer sig overvejende (13%) eller helt uenige (12%) i udsagnet, mens dette kun gælder for 12% af gruppen, der har brugt kondom.</a:t>
            </a:r>
          </a:p>
        </p:txBody>
      </p:sp>
      <p:graphicFrame>
        <p:nvGraphicFramePr>
          <p:cNvPr id="9" name="Objekt 8"/>
          <p:cNvGraphicFramePr>
            <a:graphicFrameLocks noGrp="1"/>
          </p:cNvGraphicFramePr>
          <p:nvPr>
            <p:extLst>
              <p:ext uri="{D42A27DB-BD31-4B8C-83A1-F6EECF244321}">
                <p14:modId xmlns:p14="http://schemas.microsoft.com/office/powerpoint/2010/main" val="1328054666"/>
              </p:ext>
            </p:extLst>
          </p:nvPr>
        </p:nvGraphicFramePr>
        <p:xfrm>
          <a:off x="1331640" y="2355727"/>
          <a:ext cx="5328592" cy="2736304"/>
        </p:xfrm>
        <a:graphic>
          <a:graphicData uri="http://schemas.openxmlformats.org/presentationml/2006/ole">
            <mc:AlternateContent xmlns:mc="http://schemas.openxmlformats.org/markup-compatibility/2006">
              <mc:Choice xmlns:v="urn:schemas-microsoft-com:vml" Requires="v">
                <p:oleObj spid="_x0000_s229523"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355727"/>
                        <a:ext cx="5328592" cy="2736304"/>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372200" y="3260835"/>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p:txBody>
      </p:sp>
    </p:spTree>
    <p:extLst>
      <p:ext uri="{BB962C8B-B14F-4D97-AF65-F5344CB8AC3E}">
        <p14:creationId xmlns:p14="http://schemas.microsoft.com/office/powerpoint/2010/main" val="7460176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19. ER DER NOGEN AF FØLGENDE FØLELSER, DER ER BESKRIVENDE FOR, HVORDAN DU HAR DET MED SEX? GERNE FLERE SVAR</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graphicFrame>
        <p:nvGraphicFramePr>
          <p:cNvPr id="8" name="Object 2"/>
          <p:cNvGraphicFramePr>
            <a:graphicFrameLocks/>
          </p:cNvGraphicFramePr>
          <p:nvPr>
            <p:extLst>
              <p:ext uri="{D42A27DB-BD31-4B8C-83A1-F6EECF244321}">
                <p14:modId xmlns:p14="http://schemas.microsoft.com/office/powerpoint/2010/main" val="698157697"/>
              </p:ext>
            </p:extLst>
          </p:nvPr>
        </p:nvGraphicFramePr>
        <p:xfrm>
          <a:off x="1332000" y="2139702"/>
          <a:ext cx="5472248" cy="2951928"/>
        </p:xfrm>
        <a:graphic>
          <a:graphicData uri="http://schemas.openxmlformats.org/presentationml/2006/ole">
            <mc:AlternateContent xmlns:mc="http://schemas.openxmlformats.org/markup-compatibility/2006">
              <mc:Choice xmlns:v="urn:schemas-microsoft-com:vml" Requires="v">
                <p:oleObj spid="_x0000_s230545" name="Diagram" r:id="rId3" imgW="7772400" imgH="4067039" progId="MSGraph.Chart.8">
                  <p:embed followColorScheme="full"/>
                </p:oleObj>
              </mc:Choice>
              <mc:Fallback>
                <p:oleObj name="Diagram" r:id="rId3" imgW="7772400" imgH="4067039" progId="MSGraph.Chart.8">
                  <p:embed followColorScheme="full"/>
                  <p:pic>
                    <p:nvPicPr>
                      <p:cNvPr id="0" name=""/>
                      <p:cNvPicPr>
                        <a:picLocks noGrp="1" noChangeArrowheads="1"/>
                      </p:cNvPicPr>
                      <p:nvPr/>
                    </p:nvPicPr>
                    <p:blipFill>
                      <a:blip r:embed="rId4"/>
                      <a:srcRect/>
                      <a:stretch>
                        <a:fillRect/>
                      </a:stretch>
                    </p:blipFill>
                    <p:spPr bwMode="auto">
                      <a:xfrm>
                        <a:off x="1332000" y="2139702"/>
                        <a:ext cx="5472248" cy="2951928"/>
                      </a:xfrm>
                      <a:prstGeom prst="rect">
                        <a:avLst/>
                      </a:prstGeom>
                      <a:noFill/>
                      <a:ln>
                        <a:noFill/>
                      </a:ln>
                      <a:effectLst/>
                      <a:extLst/>
                    </p:spPr>
                  </p:pic>
                </p:oleObj>
              </mc:Fallback>
            </mc:AlternateContent>
          </a:graphicData>
        </a:graphic>
      </p:graphicFrame>
      <p:sp>
        <p:nvSpPr>
          <p:cNvPr id="6" name="Tekstboks 5"/>
          <p:cNvSpPr txBox="1"/>
          <p:nvPr/>
        </p:nvSpPr>
        <p:spPr>
          <a:xfrm>
            <a:off x="395999" y="792000"/>
            <a:ext cx="8640000" cy="1477328"/>
          </a:xfrm>
          <a:prstGeom prst="rect">
            <a:avLst/>
          </a:prstGeom>
          <a:noFill/>
        </p:spPr>
        <p:txBody>
          <a:bodyPr wrap="square" rtlCol="0">
            <a:spAutoFit/>
          </a:bodyPr>
          <a:lstStyle/>
          <a:p>
            <a:r>
              <a:rPr lang="da-DK" sz="900" dirty="0" smtClean="0"/>
              <a:t>De følelser, som de unge associerer med sex, er i høj grad positivt ladede ord. Således svarer 67%, at det er intimt, 58% at det er lækkert og 57% at det er spændende. 36% svarer, at det er vildt. Derfra er der et stort spring ned til skræmmende (6%), utrygt (3%), ulækkert (3%) og uinteressant (3%). 3% svarer ”ingen af ovenstående”, mens 9% ikke ved det. </a:t>
            </a:r>
          </a:p>
          <a:p>
            <a:endParaRPr lang="da-DK" sz="900" dirty="0"/>
          </a:p>
          <a:p>
            <a:r>
              <a:rPr lang="da-DK" sz="900" dirty="0" smtClean="0"/>
              <a:t>Flere mænd (63%) end kvinder (55%) svarer, at det er lækkert, mens flere kvinder (74%) end mænd (60%) svarer, at det er intimt. Flere mænd (42%) end kvinder (30%) mener, at det er vildt. På aldersbasis er der færre af de 18-19-årige (58%) og flere af de 22-23-årige (72%), der fremhæver intimiteten i forbindelse med sex. </a:t>
            </a:r>
          </a:p>
          <a:p>
            <a:endParaRPr lang="da-DK" sz="900" dirty="0"/>
          </a:p>
          <a:p>
            <a:r>
              <a:rPr lang="da-DK" sz="900" dirty="0" smtClean="0"/>
              <a:t>De unge, der inden for det seneste år har haft sex med en ny partner uden at bruge kondom svarer i højere grad end dem, der ikke har, at sex er vildt (48% mod 33%), spændende (64% mod 57%) og lækkert (69% mod 57%). Omvendt mener lidt flere af de unge, der inden for det seneste år ikke har haft sex med en ny partner uden at bruge kondom, at sex er intimt  (71% mod 65%). </a:t>
            </a:r>
          </a:p>
        </p:txBody>
      </p:sp>
      <p:sp>
        <p:nvSpPr>
          <p:cNvPr id="7" name="Text Box 3"/>
          <p:cNvSpPr txBox="1">
            <a:spLocks noChangeArrowheads="1"/>
          </p:cNvSpPr>
          <p:nvPr/>
        </p:nvSpPr>
        <p:spPr bwMode="auto">
          <a:xfrm>
            <a:off x="6948264" y="2427734"/>
            <a:ext cx="18285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p>
          <a:p>
            <a:r>
              <a:rPr lang="da-DK" sz="800" dirty="0" smtClean="0">
                <a:solidFill>
                  <a:srgbClr val="1E335E"/>
                </a:solidFill>
                <a:latin typeface="Gill Sans MT" panose="020B0502020104020203" pitchFamily="34" charset="0"/>
              </a:rPr>
              <a:t>1713 AFGIVNE SVAR</a:t>
            </a:r>
          </a:p>
        </p:txBody>
      </p:sp>
    </p:spTree>
    <p:extLst>
      <p:ext uri="{BB962C8B-B14F-4D97-AF65-F5344CB8AC3E}">
        <p14:creationId xmlns:p14="http://schemas.microsoft.com/office/powerpoint/2010/main" val="3591083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20. JEG FØLER MIG GENERELT GLAD OG TILFREDS I HVERDAGEN </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792000"/>
            <a:ext cx="8640000" cy="1200329"/>
          </a:xfrm>
          <a:prstGeom prst="rect">
            <a:avLst/>
          </a:prstGeom>
          <a:noFill/>
        </p:spPr>
        <p:txBody>
          <a:bodyPr wrap="square" rtlCol="0">
            <a:spAutoFit/>
          </a:bodyPr>
          <a:lstStyle/>
          <a:p>
            <a:r>
              <a:rPr lang="da-DK" sz="900" dirty="0" smtClean="0"/>
              <a:t>Fra dette spørgsmål og fremefter indgår alle respondenter igen, således at de, der aldrig har haft samleje, også stilles de resterende spørgsmål 20-23. </a:t>
            </a:r>
          </a:p>
          <a:p>
            <a:endParaRPr lang="da-DK" sz="900" dirty="0"/>
          </a:p>
          <a:p>
            <a:r>
              <a:rPr lang="da-DK" sz="900" dirty="0" smtClean="0"/>
              <a:t>69% af de unge er overvejende (39%) eller helt enige (29%) i, at de generelt føler sig glade og tilfredse i hverdagen. 16% svarer hverken/eller, mens 12% erklærer sig overvejende (8%) eller helt uenige (3%) i udsagnet. 4% svarer ”ved ikke”.</a:t>
            </a:r>
          </a:p>
          <a:p>
            <a:endParaRPr lang="da-DK" sz="900" dirty="0"/>
          </a:p>
          <a:p>
            <a:r>
              <a:rPr lang="da-DK" sz="900" dirty="0" smtClean="0"/>
              <a:t>Blandt mændene er der 15%, der svarer, at de er overvejende (10%) eller helt uenige (5%) i, at de generelt føler sig glade og tilfredse i hverdagen, hvilket er signifikant flere end kvindernes 8%. Flest i Region Hovedstaden (15%) er overvejende (10%) eller helt uenige (5%), mens kun 7% i Region Midtjylland er overvejende (5%) eller helt uenige (2%). </a:t>
            </a:r>
          </a:p>
        </p:txBody>
      </p:sp>
      <p:graphicFrame>
        <p:nvGraphicFramePr>
          <p:cNvPr id="9" name="Objekt 8"/>
          <p:cNvGraphicFramePr>
            <a:graphicFrameLocks noGrp="1"/>
          </p:cNvGraphicFramePr>
          <p:nvPr>
            <p:extLst>
              <p:ext uri="{D42A27DB-BD31-4B8C-83A1-F6EECF244321}">
                <p14:modId xmlns:p14="http://schemas.microsoft.com/office/powerpoint/2010/main" val="2150545771"/>
              </p:ext>
            </p:extLst>
          </p:nvPr>
        </p:nvGraphicFramePr>
        <p:xfrm>
          <a:off x="1331640" y="2283718"/>
          <a:ext cx="5040287" cy="2735387"/>
        </p:xfrm>
        <a:graphic>
          <a:graphicData uri="http://schemas.openxmlformats.org/presentationml/2006/ole">
            <mc:AlternateContent xmlns:mc="http://schemas.openxmlformats.org/markup-compatibility/2006">
              <mc:Choice xmlns:v="urn:schemas-microsoft-com:vml" Requires="v">
                <p:oleObj spid="_x0000_s231570"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2283718"/>
                        <a:ext cx="5040287" cy="2735387"/>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3220402"/>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1000 RESPONDENTER</a:t>
            </a:r>
          </a:p>
        </p:txBody>
      </p:sp>
    </p:spTree>
    <p:extLst>
      <p:ext uri="{BB962C8B-B14F-4D97-AF65-F5344CB8AC3E}">
        <p14:creationId xmlns:p14="http://schemas.microsoft.com/office/powerpoint/2010/main" val="17333760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21. JEG ER GENERELT TILFREDS MED MIN KROP </a:t>
            </a:r>
            <a:endParaRPr lang="da-DK" sz="1600" dirty="0">
              <a:solidFill>
                <a:srgbClr val="1E335E"/>
              </a:solidFill>
              <a:latin typeface="Gill Sans MT" panose="020B0502020104020203" pitchFamily="34" charset="0"/>
            </a:endParaRPr>
          </a:p>
        </p:txBody>
      </p:sp>
      <p:sp>
        <p:nvSpPr>
          <p:cNvPr id="8" name="Tekstboks 7"/>
          <p:cNvSpPr txBox="1"/>
          <p:nvPr/>
        </p:nvSpPr>
        <p:spPr>
          <a:xfrm>
            <a:off x="395999" y="843558"/>
            <a:ext cx="8640000" cy="784830"/>
          </a:xfrm>
          <a:prstGeom prst="rect">
            <a:avLst/>
          </a:prstGeom>
          <a:noFill/>
        </p:spPr>
        <p:txBody>
          <a:bodyPr wrap="square" rtlCol="0">
            <a:spAutoFit/>
          </a:bodyPr>
          <a:lstStyle/>
          <a:p>
            <a:r>
              <a:rPr lang="da-DK" sz="900" dirty="0" smtClean="0"/>
              <a:t>Lidt over halvdelen af de unge (53%) svarer, at  de er overvejende (38%) eller helt enige (15%) i, at de er tilfredse med deres kroppe. 22% svarer hverken/eller, mens ligeledes 22% angiver, at de er overvejende (16%) eller helt uenige (6%) i, at de er tilfredse med deres kroppe. 3% svarer ”ved ikke”.</a:t>
            </a:r>
          </a:p>
          <a:p>
            <a:endParaRPr lang="da-DK" sz="900" dirty="0"/>
          </a:p>
          <a:p>
            <a:r>
              <a:rPr lang="da-DK" sz="900" dirty="0" smtClean="0"/>
              <a:t>Kvinderne er i mindre grad end mændene tilfredse med deres kroppe. Således svarer kun 47% af kvinderne, at de er overvejende (37%) eller helt enige (10%) i, at de er tilfredse med deres kroppe. For mændene er det 58%, der er overvejende (38%) eller helt enige (20%) i udsagnet.</a:t>
            </a:r>
          </a:p>
        </p:txBody>
      </p:sp>
      <p:graphicFrame>
        <p:nvGraphicFramePr>
          <p:cNvPr id="9" name="Objekt 8"/>
          <p:cNvGraphicFramePr>
            <a:graphicFrameLocks noGrp="1"/>
          </p:cNvGraphicFramePr>
          <p:nvPr>
            <p:extLst>
              <p:ext uri="{D42A27DB-BD31-4B8C-83A1-F6EECF244321}">
                <p14:modId xmlns:p14="http://schemas.microsoft.com/office/powerpoint/2010/main" val="2565889887"/>
              </p:ext>
            </p:extLst>
          </p:nvPr>
        </p:nvGraphicFramePr>
        <p:xfrm>
          <a:off x="1331640" y="1995686"/>
          <a:ext cx="5040287" cy="2735387"/>
        </p:xfrm>
        <a:graphic>
          <a:graphicData uri="http://schemas.openxmlformats.org/presentationml/2006/ole">
            <mc:AlternateContent xmlns:mc="http://schemas.openxmlformats.org/markup-compatibility/2006">
              <mc:Choice xmlns:v="urn:schemas-microsoft-com:vml" Requires="v">
                <p:oleObj spid="_x0000_s232594"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31640" y="1995686"/>
                        <a:ext cx="5040287" cy="2735387"/>
                      </a:xfrm>
                      <a:prstGeom prst="rect">
                        <a:avLst/>
                      </a:prstGeom>
                      <a:noFill/>
                      <a:ln>
                        <a:noFill/>
                      </a:ln>
                    </p:spPr>
                  </p:pic>
                </p:oleObj>
              </mc:Fallback>
            </mc:AlternateContent>
          </a:graphicData>
        </a:graphic>
      </p:graphicFrame>
      <p:sp>
        <p:nvSpPr>
          <p:cNvPr id="13" name="Text Box 3"/>
          <p:cNvSpPr txBox="1">
            <a:spLocks noChangeArrowheads="1"/>
          </p:cNvSpPr>
          <p:nvPr/>
        </p:nvSpPr>
        <p:spPr bwMode="auto">
          <a:xfrm>
            <a:off x="6293695" y="2931790"/>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1000 RESPONDENTER</a:t>
            </a:r>
          </a:p>
        </p:txBody>
      </p:sp>
    </p:spTree>
    <p:extLst>
      <p:ext uri="{BB962C8B-B14F-4D97-AF65-F5344CB8AC3E}">
        <p14:creationId xmlns:p14="http://schemas.microsoft.com/office/powerpoint/2010/main" val="17333760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30324"/>
            <a:ext cx="7489079" cy="857250"/>
          </a:xfrm>
          <a:noFill/>
          <a:ln/>
        </p:spPr>
        <p:txBody>
          <a:bodyPr/>
          <a:lstStyle/>
          <a:p>
            <a:r>
              <a:rPr lang="da-DK" sz="1600" dirty="0" smtClean="0">
                <a:solidFill>
                  <a:srgbClr val="1E335E"/>
                </a:solidFill>
                <a:latin typeface="Gill Sans MT" panose="020B0502020104020203" pitchFamily="34" charset="0"/>
              </a:rPr>
              <a:t>22. HVOR MANGE UNGE, TROR DU, HAR HAFT EN SEXSYGDOM, INDEN DE FYLDER 26 ÅR? DU BEDES GIVE DIT BEDSTE BUD PÅ HVOR MANGE UD AF 100, DER HAR HAFT EN SEXSYGDOM INDEN DE FYLDER 26 ÅR </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7" name="Tekstboks 6"/>
          <p:cNvSpPr txBox="1"/>
          <p:nvPr/>
        </p:nvSpPr>
        <p:spPr>
          <a:xfrm>
            <a:off x="395999" y="1062398"/>
            <a:ext cx="8640000" cy="1338828"/>
          </a:xfrm>
          <a:prstGeom prst="rect">
            <a:avLst/>
          </a:prstGeom>
          <a:noFill/>
        </p:spPr>
        <p:txBody>
          <a:bodyPr wrap="square" rtlCol="0">
            <a:spAutoFit/>
          </a:bodyPr>
          <a:lstStyle/>
          <a:p>
            <a:r>
              <a:rPr lang="da-DK" sz="900" dirty="0" smtClean="0"/>
              <a:t>De unge i undersøgelsen tror gennemsnitligt, at 41,26 ud af 100 unge har haft en sexsygdom inden de fylder 26 år. Svarene fordeler sig nogenlunde jævnt fra intervallerne 10-19 op til 60-69. Flest (16%) tror, at svaret er 20 til 29, efterfulgt af 30 til 39 (15%), 40 til 49 (14%) og 50-59 (14%). Mindst hyppige svar er 0 ud af 100 (1%) og 100 ud af 100 (3%). Alle intervallernes svarandele kan aflæses af nedenstående figur. </a:t>
            </a:r>
          </a:p>
          <a:p>
            <a:endParaRPr lang="da-DK" sz="900" dirty="0"/>
          </a:p>
          <a:p>
            <a:r>
              <a:rPr lang="da-DK" sz="900" dirty="0" smtClean="0"/>
              <a:t>Kvinderne tror i gennemsnittet, at 45,37 ud af 100 unge har haft en sexsygdom inden de fylder 26 år, hvilket er signifikant mere end mændenes 37,37. Der er ingen signifikante forskelle baseret på alder og region. </a:t>
            </a:r>
          </a:p>
          <a:p>
            <a:endParaRPr lang="da-DK" sz="900" dirty="0"/>
          </a:p>
          <a:p>
            <a:r>
              <a:rPr lang="da-DK" sz="900" dirty="0" smtClean="0"/>
              <a:t>Blandt de unge, der har haft samleje med en ny partner uden kondom inden for det seneste år, er gennemsnittet 49,01, hvilket er signifikant højere end det totale gennemsnit på 45,07 for de 533 respondenter, der indgår i disse spørgsmål.</a:t>
            </a:r>
          </a:p>
        </p:txBody>
      </p:sp>
      <p:sp>
        <p:nvSpPr>
          <p:cNvPr id="11" name="Text Box 3"/>
          <p:cNvSpPr txBox="1">
            <a:spLocks noChangeArrowheads="1"/>
          </p:cNvSpPr>
          <p:nvPr/>
        </p:nvSpPr>
        <p:spPr bwMode="auto">
          <a:xfrm>
            <a:off x="7310893" y="3192861"/>
            <a:ext cx="18285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1000 RESPONDENTER</a:t>
            </a:r>
          </a:p>
          <a:p>
            <a:r>
              <a:rPr lang="da-DK" sz="800" dirty="0" smtClean="0">
                <a:solidFill>
                  <a:srgbClr val="1E335E"/>
                </a:solidFill>
                <a:latin typeface="Gill Sans MT" panose="020B0502020104020203" pitchFamily="34" charset="0"/>
              </a:rPr>
              <a:t>GNS.: 41,26</a:t>
            </a:r>
          </a:p>
        </p:txBody>
      </p:sp>
      <p:graphicFrame>
        <p:nvGraphicFramePr>
          <p:cNvPr id="3" name="Objekt 2"/>
          <p:cNvGraphicFramePr>
            <a:graphicFrameLocks noGrp="1"/>
          </p:cNvGraphicFramePr>
          <p:nvPr>
            <p:extLst>
              <p:ext uri="{D42A27DB-BD31-4B8C-83A1-F6EECF244321}">
                <p14:modId xmlns:p14="http://schemas.microsoft.com/office/powerpoint/2010/main" val="30350234"/>
              </p:ext>
            </p:extLst>
          </p:nvPr>
        </p:nvGraphicFramePr>
        <p:xfrm>
          <a:off x="611560" y="2499742"/>
          <a:ext cx="6912768" cy="2375471"/>
        </p:xfrm>
        <a:graphic>
          <a:graphicData uri="http://schemas.openxmlformats.org/presentationml/2006/ole">
            <mc:AlternateContent xmlns:mc="http://schemas.openxmlformats.org/markup-compatibility/2006">
              <mc:Choice xmlns:v="urn:schemas-microsoft-com:vml" Requires="v">
                <p:oleObj spid="_x0000_s233617" name="Diagram" r:id="rId3" imgW="7924698" imgH="4533934" progId="MSGraph.Chart.8">
                  <p:embed followColorScheme="full"/>
                </p:oleObj>
              </mc:Choice>
              <mc:Fallback>
                <p:oleObj name="Diagram" r:id="rId3" imgW="7924698" imgH="4533934" progId="MSGraph.Chart.8">
                  <p:embed followColorScheme="full"/>
                  <p:pic>
                    <p:nvPicPr>
                      <p:cNvPr id="0" name="Objekt 1"/>
                      <p:cNvPicPr>
                        <a:picLocks noGrp="1" noChangeArrowheads="1"/>
                      </p:cNvPicPr>
                      <p:nvPr/>
                    </p:nvPicPr>
                    <p:blipFill>
                      <a:blip r:embed="rId4"/>
                      <a:srcRect/>
                      <a:stretch>
                        <a:fillRect/>
                      </a:stretch>
                    </p:blipFill>
                    <p:spPr bwMode="auto">
                      <a:xfrm>
                        <a:off x="611560" y="2499742"/>
                        <a:ext cx="6912768" cy="237547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149104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491"/>
            <a:ext cx="7489079" cy="857250"/>
          </a:xfrm>
          <a:noFill/>
          <a:ln/>
        </p:spPr>
        <p:txBody>
          <a:bodyPr/>
          <a:lstStyle/>
          <a:p>
            <a:r>
              <a:rPr lang="da-DK" sz="1600" dirty="0" smtClean="0">
                <a:solidFill>
                  <a:srgbClr val="1E335E"/>
                </a:solidFill>
                <a:latin typeface="Gill Sans MT" panose="020B0502020104020203" pitchFamily="34" charset="0"/>
              </a:rPr>
              <a:t>23. HVILKE AF FØLGENDE MENER DU KAN VÆRE EN KONSEKVENS AF AT FÅ EN SEXSYGDOM? GERNE FLERE SVAR</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6" name="Tekstboks 5"/>
          <p:cNvSpPr txBox="1"/>
          <p:nvPr/>
        </p:nvSpPr>
        <p:spPr>
          <a:xfrm>
            <a:off x="395999" y="828750"/>
            <a:ext cx="8640000" cy="1754326"/>
          </a:xfrm>
          <a:prstGeom prst="rect">
            <a:avLst/>
          </a:prstGeom>
          <a:noFill/>
        </p:spPr>
        <p:txBody>
          <a:bodyPr wrap="square" rtlCol="0">
            <a:spAutoFit/>
          </a:bodyPr>
          <a:lstStyle/>
          <a:p>
            <a:r>
              <a:rPr lang="da-DK" sz="900" dirty="0" smtClean="0"/>
              <a:t>Infertilitet er den mest hyppigt nævnte konsekvens af at få en sexsygdom blandt de unge. Denne svarmulighed angives af 60%. Dernæst følger kroniske underlivssmerter (50%), langvarige behandlingsforløb (48%), graviditet uden for livmoderen (27%) og kræft (14%). 3% svarer ”ingen af ovenstående”, og 15% svarer ”ved ikke”. I gennemsnittet afgiver respondenterne knapt 2,2 svar hver.</a:t>
            </a:r>
          </a:p>
          <a:p>
            <a:endParaRPr lang="da-DK" sz="900" dirty="0"/>
          </a:p>
          <a:p>
            <a:r>
              <a:rPr lang="da-DK" sz="900" dirty="0" smtClean="0"/>
              <a:t>Fokus på konsekvenserne </a:t>
            </a:r>
            <a:r>
              <a:rPr lang="da-DK" sz="900" dirty="0"/>
              <a:t>ved sexsygdomme ser </a:t>
            </a:r>
            <a:r>
              <a:rPr lang="da-DK" sz="900" dirty="0" smtClean="0"/>
              <a:t>ud </a:t>
            </a:r>
            <a:r>
              <a:rPr lang="da-DK" sz="900" dirty="0"/>
              <a:t>til at være større blandt de unge kvinder end mænd. Kvinderne </a:t>
            </a:r>
            <a:r>
              <a:rPr lang="da-DK" sz="900" dirty="0" smtClean="0"/>
              <a:t>tror i højere grad (69%) end mændene  (52%), at infertilitet</a:t>
            </a:r>
            <a:r>
              <a:rPr lang="da-DK" sz="900" dirty="0"/>
              <a:t> </a:t>
            </a:r>
            <a:r>
              <a:rPr lang="da-DK" sz="900" dirty="0" smtClean="0"/>
              <a:t>kan være en konsekvens af at få en sexsygdom. Ligeledes er der flere kvinder (55%) end mænd (45%), der nævner kroniske underlivssmerter og flere kvinder (32%) end mænd (22%), der nævner graviditet uden for livmoderen. </a:t>
            </a:r>
          </a:p>
          <a:p>
            <a:endParaRPr lang="da-DK" sz="900" dirty="0"/>
          </a:p>
          <a:p>
            <a:r>
              <a:rPr lang="da-DK" sz="900" dirty="0" smtClean="0"/>
              <a:t>Opmærksomhed </a:t>
            </a:r>
            <a:r>
              <a:rPr lang="da-DK" sz="900" dirty="0"/>
              <a:t>om konsekvenserne ved sexsygdomme </a:t>
            </a:r>
            <a:r>
              <a:rPr lang="da-DK" sz="900" dirty="0" smtClean="0"/>
              <a:t>ser ud til at være stigende </a:t>
            </a:r>
            <a:r>
              <a:rPr lang="da-DK" sz="900" dirty="0"/>
              <a:t>med alderen. </a:t>
            </a:r>
            <a:r>
              <a:rPr lang="da-DK" sz="900" dirty="0" smtClean="0"/>
              <a:t>For aldersgruppen 18-19 år gælder det, at 19% ”ved ikke”, mens det kun gælder for 11% af de 22-23-årige. De 18-19-årige angiver i klart mindre grad de forskellige konsekvenser (gennemsnitligt 1,69 konsekvenser pr. respondent), mens der omvendt er flere i gruppen af 22-23-årige, der angiver de forskellige konsekvenser (gennemsnitligt 2,2 konsekvenser pr. respondent). </a:t>
            </a:r>
            <a:endParaRPr lang="da-DK" sz="900" dirty="0"/>
          </a:p>
          <a:p>
            <a:endParaRPr lang="da-DK" sz="900" dirty="0" smtClean="0"/>
          </a:p>
        </p:txBody>
      </p:sp>
      <p:graphicFrame>
        <p:nvGraphicFramePr>
          <p:cNvPr id="7" name="Object 2"/>
          <p:cNvGraphicFramePr>
            <a:graphicFrameLocks/>
          </p:cNvGraphicFramePr>
          <p:nvPr>
            <p:extLst>
              <p:ext uri="{D42A27DB-BD31-4B8C-83A1-F6EECF244321}">
                <p14:modId xmlns:p14="http://schemas.microsoft.com/office/powerpoint/2010/main" val="652483256"/>
              </p:ext>
            </p:extLst>
          </p:nvPr>
        </p:nvGraphicFramePr>
        <p:xfrm>
          <a:off x="1332000" y="2583076"/>
          <a:ext cx="6264336" cy="2508554"/>
        </p:xfrm>
        <a:graphic>
          <a:graphicData uri="http://schemas.openxmlformats.org/presentationml/2006/ole">
            <mc:AlternateContent xmlns:mc="http://schemas.openxmlformats.org/markup-compatibility/2006">
              <mc:Choice xmlns:v="urn:schemas-microsoft-com:vml" Requires="v">
                <p:oleObj spid="_x0000_s234639" name="Diagram" r:id="rId3" imgW="7772400" imgH="4067039" progId="MSGraph.Chart.8">
                  <p:embed followColorScheme="full"/>
                </p:oleObj>
              </mc:Choice>
              <mc:Fallback>
                <p:oleObj name="Diagram" r:id="rId3" imgW="7772400" imgH="4067039" progId="MSGraph.Chart.8">
                  <p:embed followColorScheme="full"/>
                  <p:pic>
                    <p:nvPicPr>
                      <p:cNvPr id="0" name=""/>
                      <p:cNvPicPr>
                        <a:picLocks noGrp="1" noChangeArrowheads="1"/>
                      </p:cNvPicPr>
                      <p:nvPr/>
                    </p:nvPicPr>
                    <p:blipFill>
                      <a:blip r:embed="rId4"/>
                      <a:srcRect/>
                      <a:stretch>
                        <a:fillRect/>
                      </a:stretch>
                    </p:blipFill>
                    <p:spPr bwMode="auto">
                      <a:xfrm>
                        <a:off x="1332000" y="2583076"/>
                        <a:ext cx="6264336" cy="2508554"/>
                      </a:xfrm>
                      <a:prstGeom prst="rect">
                        <a:avLst/>
                      </a:prstGeom>
                      <a:noFill/>
                      <a:ln>
                        <a:noFill/>
                      </a:ln>
                      <a:effectLst/>
                      <a:extLst/>
                    </p:spPr>
                  </p:pic>
                </p:oleObj>
              </mc:Fallback>
            </mc:AlternateContent>
          </a:graphicData>
        </a:graphic>
      </p:graphicFrame>
      <p:sp>
        <p:nvSpPr>
          <p:cNvPr id="10" name="Text Box 3"/>
          <p:cNvSpPr txBox="1">
            <a:spLocks noChangeArrowheads="1"/>
          </p:cNvSpPr>
          <p:nvPr/>
        </p:nvSpPr>
        <p:spPr bwMode="auto">
          <a:xfrm>
            <a:off x="7310893" y="2881268"/>
            <a:ext cx="18285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1000 RESPONDENTER</a:t>
            </a:r>
          </a:p>
          <a:p>
            <a:r>
              <a:rPr lang="da-DK" sz="800" dirty="0" smtClean="0">
                <a:solidFill>
                  <a:srgbClr val="1E335E"/>
                </a:solidFill>
                <a:latin typeface="Gill Sans MT" panose="020B0502020104020203" pitchFamily="34" charset="0"/>
              </a:rPr>
              <a:t>2176 AFGIVNE SVAR</a:t>
            </a:r>
          </a:p>
        </p:txBody>
      </p:sp>
    </p:spTree>
    <p:extLst>
      <p:ext uri="{BB962C8B-B14F-4D97-AF65-F5344CB8AC3E}">
        <p14:creationId xmlns:p14="http://schemas.microsoft.com/office/powerpoint/2010/main" val="34356716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boks 1"/>
          <p:cNvSpPr txBox="1"/>
          <p:nvPr/>
        </p:nvSpPr>
        <p:spPr>
          <a:xfrm>
            <a:off x="5580112" y="141480"/>
            <a:ext cx="3240360" cy="215444"/>
          </a:xfrm>
          <a:prstGeom prst="rect">
            <a:avLst/>
          </a:prstGeom>
          <a:noFill/>
        </p:spPr>
        <p:txBody>
          <a:bodyPr wrap="square" rtlCol="0">
            <a:spAutoFit/>
          </a:bodyPr>
          <a:lstStyle/>
          <a:p>
            <a:r>
              <a:rPr lang="da-DK" sz="800" b="1" spc="140" dirty="0" smtClean="0">
                <a:latin typeface="Gill Sans MT" panose="020B0502020104020203" pitchFamily="34" charset="0"/>
              </a:rPr>
              <a:t>BAGGRUNDSSPØRGSMÅL</a:t>
            </a:r>
            <a:endParaRPr lang="da-DK" sz="800" b="0" spc="140" baseline="0" dirty="0">
              <a:latin typeface="Gill Sans MT" panose="020B0502020104020203" pitchFamily="34" charset="0"/>
            </a:endParaRPr>
          </a:p>
        </p:txBody>
      </p:sp>
      <p:sp>
        <p:nvSpPr>
          <p:cNvPr id="3" name="Rektangel 2"/>
          <p:cNvSpPr/>
          <p:nvPr/>
        </p:nvSpPr>
        <p:spPr>
          <a:xfrm>
            <a:off x="2913396" y="2325829"/>
            <a:ext cx="3350341" cy="338554"/>
          </a:xfrm>
          <a:prstGeom prst="rect">
            <a:avLst/>
          </a:prstGeom>
        </p:spPr>
        <p:txBody>
          <a:bodyPr wrap="none">
            <a:spAutoFit/>
          </a:bodyPr>
          <a:lstStyle/>
          <a:p>
            <a:pPr algn="ctr" rtl="0"/>
            <a:r>
              <a:rPr lang="da-DK" sz="2400" i="0" u="none" strike="noStrike" kern="1200" spc="300" baseline="30000" dirty="0" smtClean="0">
                <a:solidFill>
                  <a:srgbClr val="B0562D"/>
                </a:solidFill>
                <a:latin typeface="Gill Sans MT" panose="020B0502020104020203" pitchFamily="34" charset="0"/>
                <a:ea typeface="+mn-ea"/>
                <a:cs typeface="+mn-cs"/>
              </a:rPr>
              <a:t> 3. BAGGRUNDSSPØRSGMÅL</a:t>
            </a:r>
            <a:endParaRPr lang="da-DK" sz="2400" i="0" u="none" strike="noStrike" kern="1200" spc="300" baseline="30000" dirty="0">
              <a:solidFill>
                <a:srgbClr val="B0562D"/>
              </a:solidFill>
              <a:latin typeface="Gill Sans MT" panose="020B0502020104020203" pitchFamily="34" charset="0"/>
              <a:ea typeface="+mn-ea"/>
              <a:cs typeface="+mn-cs"/>
            </a:endParaRPr>
          </a:p>
        </p:txBody>
      </p:sp>
      <p:sp>
        <p:nvSpPr>
          <p:cNvPr id="4" name="Tekstboks 3"/>
          <p:cNvSpPr txBox="1"/>
          <p:nvPr/>
        </p:nvSpPr>
        <p:spPr>
          <a:xfrm>
            <a:off x="3599892" y="2799102"/>
            <a:ext cx="1944216" cy="307777"/>
          </a:xfrm>
          <a:prstGeom prst="rect">
            <a:avLst/>
          </a:prstGeom>
          <a:noFill/>
        </p:spPr>
        <p:txBody>
          <a:bodyPr wrap="square" rtlCol="0">
            <a:spAutoFit/>
          </a:bodyPr>
          <a:lstStyle/>
          <a:p>
            <a:pPr algn="ctr"/>
            <a:r>
              <a:rPr lang="da-DK" sz="1400" dirty="0" smtClean="0">
                <a:solidFill>
                  <a:schemeClr val="bg1"/>
                </a:solidFill>
              </a:rPr>
              <a:t>SPØRGSMÅL 1-3</a:t>
            </a:r>
            <a:endParaRPr lang="da-DK" sz="1400" dirty="0">
              <a:solidFill>
                <a:schemeClr val="bg1"/>
              </a:solidFill>
            </a:endParaRPr>
          </a:p>
        </p:txBody>
      </p:sp>
    </p:spTree>
    <p:extLst>
      <p:ext uri="{BB962C8B-B14F-4D97-AF65-F5344CB8AC3E}">
        <p14:creationId xmlns:p14="http://schemas.microsoft.com/office/powerpoint/2010/main" val="2785060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boks 1"/>
          <p:cNvSpPr txBox="1"/>
          <p:nvPr/>
        </p:nvSpPr>
        <p:spPr>
          <a:xfrm>
            <a:off x="5580112" y="141480"/>
            <a:ext cx="3240360" cy="215444"/>
          </a:xfrm>
          <a:prstGeom prst="rect">
            <a:avLst/>
          </a:prstGeom>
          <a:noFill/>
        </p:spPr>
        <p:txBody>
          <a:bodyPr wrap="square" rtlCol="0">
            <a:spAutoFit/>
          </a:bodyPr>
          <a:lstStyle/>
          <a:p>
            <a:r>
              <a:rPr lang="da-DK" sz="800" b="1" spc="140" dirty="0" smtClean="0">
                <a:latin typeface="Gill Sans MT" panose="020B0502020104020203" pitchFamily="34" charset="0"/>
              </a:rPr>
              <a:t>UNDERSØGELSEN</a:t>
            </a:r>
            <a:endParaRPr lang="da-DK" sz="800" b="0" spc="140" baseline="0" dirty="0">
              <a:latin typeface="Gill Sans MT" panose="020B0502020104020203" pitchFamily="34" charset="0"/>
            </a:endParaRPr>
          </a:p>
        </p:txBody>
      </p:sp>
      <p:sp>
        <p:nvSpPr>
          <p:cNvPr id="3" name="Rektangel 2"/>
          <p:cNvSpPr/>
          <p:nvPr/>
        </p:nvSpPr>
        <p:spPr>
          <a:xfrm>
            <a:off x="3094221" y="2325829"/>
            <a:ext cx="2988639" cy="338554"/>
          </a:xfrm>
          <a:prstGeom prst="rect">
            <a:avLst/>
          </a:prstGeom>
        </p:spPr>
        <p:txBody>
          <a:bodyPr wrap="none">
            <a:spAutoFit/>
          </a:bodyPr>
          <a:lstStyle/>
          <a:p>
            <a:pPr algn="ctr" rtl="0"/>
            <a:r>
              <a:rPr lang="da-DK" sz="2400" i="0" u="none" strike="noStrike" kern="1200" spc="300" baseline="30000" dirty="0" smtClean="0">
                <a:solidFill>
                  <a:srgbClr val="B0562D"/>
                </a:solidFill>
                <a:latin typeface="Gill Sans MT" panose="020B0502020104020203" pitchFamily="34" charset="0"/>
                <a:ea typeface="+mn-ea"/>
                <a:cs typeface="+mn-cs"/>
              </a:rPr>
              <a:t> 1. </a:t>
            </a:r>
            <a:r>
              <a:rPr lang="da-DK" sz="2400" spc="300" baseline="30000" dirty="0" smtClean="0">
                <a:solidFill>
                  <a:srgbClr val="B0562D"/>
                </a:solidFill>
                <a:latin typeface="Gill Sans MT" panose="020B0502020104020203" pitchFamily="34" charset="0"/>
              </a:rPr>
              <a:t>OM UNDERSØGELSEN</a:t>
            </a:r>
            <a:endParaRPr lang="da-DK" sz="2400" i="0" u="none" strike="noStrike" kern="1200" spc="300" baseline="30000" dirty="0">
              <a:solidFill>
                <a:srgbClr val="B0562D"/>
              </a:solidFill>
              <a:latin typeface="Gill Sans MT" panose="020B0502020104020203" pitchFamily="34" charset="0"/>
              <a:ea typeface="+mn-ea"/>
              <a:cs typeface="+mn-cs"/>
            </a:endParaRPr>
          </a:p>
        </p:txBody>
      </p:sp>
    </p:spTree>
    <p:extLst>
      <p:ext uri="{BB962C8B-B14F-4D97-AF65-F5344CB8AC3E}">
        <p14:creationId xmlns:p14="http://schemas.microsoft.com/office/powerpoint/2010/main" val="31429741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395288" y="115491"/>
            <a:ext cx="7561262" cy="857250"/>
          </a:xfrm>
        </p:spPr>
        <p:txBody>
          <a:bodyPr/>
          <a:lstStyle/>
          <a:p>
            <a:r>
              <a:rPr lang="da-DK" dirty="0" smtClean="0">
                <a:solidFill>
                  <a:srgbClr val="1E335E"/>
                </a:solidFill>
                <a:latin typeface="Gill Sans MT" panose="020B0502020104020203" pitchFamily="34" charset="0"/>
              </a:rPr>
              <a:t>01. HVAD ER DIT KØN?</a:t>
            </a:r>
            <a:endParaRPr lang="da-DK" dirty="0">
              <a:solidFill>
                <a:srgbClr val="1E335E"/>
              </a:solidFill>
              <a:latin typeface="Gill Sans MT" panose="020B0502020104020203" pitchFamily="34" charset="0"/>
            </a:endParaRPr>
          </a:p>
        </p:txBody>
      </p:sp>
      <p:sp>
        <p:nvSpPr>
          <p:cNvPr id="141316" name="Text Box 4"/>
          <p:cNvSpPr txBox="1">
            <a:spLocks noChangeArrowheads="1"/>
          </p:cNvSpPr>
          <p:nvPr/>
        </p:nvSpPr>
        <p:spPr bwMode="auto">
          <a:xfrm>
            <a:off x="482600" y="972743"/>
            <a:ext cx="70417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endParaRPr lang="da-DK" sz="1200" dirty="0">
              <a:solidFill>
                <a:srgbClr val="1E335E"/>
              </a:solidFill>
              <a:latin typeface="Gill Sans MT" panose="020B0502020104020203" pitchFamily="34" charset="0"/>
            </a:endParaRPr>
          </a:p>
        </p:txBody>
      </p:sp>
      <p:sp>
        <p:nvSpPr>
          <p:cNvPr id="5" name="Text Box 4"/>
          <p:cNvSpPr txBox="1">
            <a:spLocks noChangeArrowheads="1"/>
          </p:cNvSpPr>
          <p:nvPr/>
        </p:nvSpPr>
        <p:spPr bwMode="auto">
          <a:xfrm>
            <a:off x="337000" y="1275606"/>
            <a:ext cx="74033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1200" dirty="0" smtClean="0">
                <a:solidFill>
                  <a:srgbClr val="1E335E"/>
                </a:solidFill>
                <a:latin typeface="Gill Sans MT" panose="020B0502020104020203" pitchFamily="34" charset="0"/>
              </a:rPr>
              <a:t>1017 RESPONDENTER</a:t>
            </a:r>
            <a:endParaRPr lang="da-DK" sz="1200" dirty="0">
              <a:solidFill>
                <a:srgbClr val="1E335E"/>
              </a:solidFill>
              <a:latin typeface="Gill Sans MT" panose="020B0502020104020203" pitchFamily="34" charset="0"/>
            </a:endParaRPr>
          </a:p>
        </p:txBody>
      </p:sp>
      <p:graphicFrame>
        <p:nvGraphicFramePr>
          <p:cNvPr id="2" name="Objekt 1"/>
          <p:cNvGraphicFramePr>
            <a:graphicFrameLocks noGrp="1"/>
          </p:cNvGraphicFramePr>
          <p:nvPr>
            <p:extLst>
              <p:ext uri="{D42A27DB-BD31-4B8C-83A1-F6EECF244321}">
                <p14:modId xmlns:p14="http://schemas.microsoft.com/office/powerpoint/2010/main" val="2611061647"/>
              </p:ext>
            </p:extLst>
          </p:nvPr>
        </p:nvGraphicFramePr>
        <p:xfrm>
          <a:off x="1332000" y="1491630"/>
          <a:ext cx="6480000" cy="3600000"/>
        </p:xfrm>
        <a:graphic>
          <a:graphicData uri="http://schemas.openxmlformats.org/presentationml/2006/ole">
            <mc:AlternateContent xmlns:mc="http://schemas.openxmlformats.org/markup-compatibility/2006">
              <mc:Choice xmlns:v="urn:schemas-microsoft-com:vml" Requires="v">
                <p:oleObj spid="_x0000_s170299" name="Diagram" r:id="rId3" imgW="7924698" imgH="4533934" progId="MSGraph.Chart.8">
                  <p:embed followColorScheme="full"/>
                </p:oleObj>
              </mc:Choice>
              <mc:Fallback>
                <p:oleObj name="Diagram" r:id="rId3" imgW="7924698" imgH="4533934" progId="MSGraph.Chart.8">
                  <p:embed followColorScheme="full"/>
                  <p:pic>
                    <p:nvPicPr>
                      <p:cNvPr id="0" name="Object 3"/>
                      <p:cNvPicPr>
                        <a:picLocks noGrp="1" noChangeAspect="1" noChangeArrowheads="1"/>
                      </p:cNvPicPr>
                      <p:nvPr/>
                    </p:nvPicPr>
                    <p:blipFill>
                      <a:blip r:embed="rId4"/>
                      <a:srcRect/>
                      <a:stretch>
                        <a:fillRect/>
                      </a:stretch>
                    </p:blipFill>
                    <p:spPr bwMode="auto">
                      <a:xfrm>
                        <a:off x="1332000" y="1491630"/>
                        <a:ext cx="6480000" cy="360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79768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395536" y="115491"/>
            <a:ext cx="7200800" cy="857250"/>
          </a:xfrm>
          <a:noFill/>
        </p:spPr>
        <p:txBody>
          <a:bodyPr/>
          <a:lstStyle/>
          <a:p>
            <a:r>
              <a:rPr lang="da-DK" dirty="0" smtClean="0">
                <a:solidFill>
                  <a:srgbClr val="1E335E"/>
                </a:solidFill>
                <a:latin typeface="Gill Sans MT" panose="020B0502020104020203" pitchFamily="34" charset="0"/>
              </a:rPr>
              <a:t>02. HVAD ER DIN ALDER?</a:t>
            </a:r>
            <a:endParaRPr lang="da-DK" dirty="0">
              <a:solidFill>
                <a:srgbClr val="1E335E"/>
              </a:solidFill>
              <a:latin typeface="Gill Sans MT" panose="020B0502020104020203" pitchFamily="34" charset="0"/>
            </a:endParaRPr>
          </a:p>
        </p:txBody>
      </p:sp>
      <p:sp>
        <p:nvSpPr>
          <p:cNvPr id="5" name="Text Box 4"/>
          <p:cNvSpPr txBox="1">
            <a:spLocks noChangeArrowheads="1"/>
          </p:cNvSpPr>
          <p:nvPr/>
        </p:nvSpPr>
        <p:spPr bwMode="auto">
          <a:xfrm>
            <a:off x="337000" y="1275606"/>
            <a:ext cx="74033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1200" dirty="0" smtClean="0">
                <a:solidFill>
                  <a:srgbClr val="1E335E"/>
                </a:solidFill>
                <a:latin typeface="Gill Sans MT" panose="020B0502020104020203" pitchFamily="34" charset="0"/>
              </a:rPr>
              <a:t>1017 RESPONDENTER</a:t>
            </a:r>
            <a:endParaRPr lang="da-DK" sz="1200" dirty="0">
              <a:solidFill>
                <a:srgbClr val="1E335E"/>
              </a:solidFill>
              <a:latin typeface="Gill Sans MT" panose="020B0502020104020203" pitchFamily="34" charset="0"/>
            </a:endParaRPr>
          </a:p>
        </p:txBody>
      </p:sp>
      <p:graphicFrame>
        <p:nvGraphicFramePr>
          <p:cNvPr id="3" name="Objekt 2"/>
          <p:cNvGraphicFramePr>
            <a:graphicFrameLocks noGrp="1"/>
          </p:cNvGraphicFramePr>
          <p:nvPr>
            <p:extLst>
              <p:ext uri="{D42A27DB-BD31-4B8C-83A1-F6EECF244321}">
                <p14:modId xmlns:p14="http://schemas.microsoft.com/office/powerpoint/2010/main" val="2949912831"/>
              </p:ext>
            </p:extLst>
          </p:nvPr>
        </p:nvGraphicFramePr>
        <p:xfrm>
          <a:off x="1331913" y="1492250"/>
          <a:ext cx="6480175" cy="3598863"/>
        </p:xfrm>
        <a:graphic>
          <a:graphicData uri="http://schemas.openxmlformats.org/presentationml/2006/ole">
            <mc:AlternateContent xmlns:mc="http://schemas.openxmlformats.org/markup-compatibility/2006">
              <mc:Choice xmlns:v="urn:schemas-microsoft-com:vml" Requires="v">
                <p:oleObj spid="_x0000_s171320" name="Diagram" r:id="rId3" imgW="7924698" imgH="4533934" progId="MSGraph.Chart.8">
                  <p:embed followColorScheme="full"/>
                </p:oleObj>
              </mc:Choice>
              <mc:Fallback>
                <p:oleObj name="Diagram" r:id="rId3" imgW="7924698" imgH="4533934" progId="MSGraph.Chart.8">
                  <p:embed followColorScheme="full"/>
                  <p:pic>
                    <p:nvPicPr>
                      <p:cNvPr id="0" name="Objekt 1"/>
                      <p:cNvPicPr>
                        <a:picLocks noGrp="1" noChangeArrowheads="1"/>
                      </p:cNvPicPr>
                      <p:nvPr/>
                    </p:nvPicPr>
                    <p:blipFill>
                      <a:blip r:embed="rId4"/>
                      <a:srcRect/>
                      <a:stretch>
                        <a:fillRect/>
                      </a:stretch>
                    </p:blipFill>
                    <p:spPr bwMode="auto">
                      <a:xfrm>
                        <a:off x="1331913" y="1492250"/>
                        <a:ext cx="6480175" cy="359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25921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395288" y="115491"/>
            <a:ext cx="7561262" cy="857250"/>
          </a:xfrm>
        </p:spPr>
        <p:txBody>
          <a:bodyPr/>
          <a:lstStyle/>
          <a:p>
            <a:r>
              <a:rPr lang="da-DK" dirty="0" smtClean="0">
                <a:solidFill>
                  <a:srgbClr val="1E335E"/>
                </a:solidFill>
                <a:latin typeface="Gill Sans MT" panose="020B0502020104020203" pitchFamily="34" charset="0"/>
              </a:rPr>
              <a:t>03. I HVILKEN REGION BOR DU?</a:t>
            </a:r>
            <a:endParaRPr lang="da-DK" dirty="0">
              <a:solidFill>
                <a:srgbClr val="1E335E"/>
              </a:solidFill>
              <a:latin typeface="Gill Sans MT" panose="020B0502020104020203" pitchFamily="34" charset="0"/>
            </a:endParaRPr>
          </a:p>
        </p:txBody>
      </p:sp>
      <p:graphicFrame>
        <p:nvGraphicFramePr>
          <p:cNvPr id="141315" name="Object 3"/>
          <p:cNvGraphicFramePr>
            <a:graphicFrameLocks noGrp="1"/>
          </p:cNvGraphicFramePr>
          <p:nvPr>
            <p:ph type="chart" idx="1"/>
            <p:extLst>
              <p:ext uri="{D42A27DB-BD31-4B8C-83A1-F6EECF244321}">
                <p14:modId xmlns:p14="http://schemas.microsoft.com/office/powerpoint/2010/main" val="3899857186"/>
              </p:ext>
            </p:extLst>
          </p:nvPr>
        </p:nvGraphicFramePr>
        <p:xfrm>
          <a:off x="1332000" y="1482505"/>
          <a:ext cx="6480000" cy="3600000"/>
        </p:xfrm>
        <a:graphic>
          <a:graphicData uri="http://schemas.openxmlformats.org/presentationml/2006/ole">
            <mc:AlternateContent xmlns:mc="http://schemas.openxmlformats.org/markup-compatibility/2006">
              <mc:Choice xmlns:v="urn:schemas-microsoft-com:vml" Requires="v">
                <p:oleObj spid="_x0000_s173365"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spect="1" noChangeArrowheads="1"/>
                      </p:cNvPicPr>
                      <p:nvPr/>
                    </p:nvPicPr>
                    <p:blipFill>
                      <a:blip r:embed="rId4"/>
                      <a:srcRect/>
                      <a:stretch>
                        <a:fillRect/>
                      </a:stretch>
                    </p:blipFill>
                    <p:spPr bwMode="auto">
                      <a:xfrm>
                        <a:off x="1332000" y="1482505"/>
                        <a:ext cx="6480000" cy="36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1316" name="Text Box 4"/>
          <p:cNvSpPr txBox="1">
            <a:spLocks noChangeArrowheads="1"/>
          </p:cNvSpPr>
          <p:nvPr/>
        </p:nvSpPr>
        <p:spPr bwMode="auto">
          <a:xfrm>
            <a:off x="482600" y="972743"/>
            <a:ext cx="704172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endParaRPr lang="da-DK" sz="1200" dirty="0">
              <a:solidFill>
                <a:srgbClr val="1E335E"/>
              </a:solidFill>
              <a:latin typeface="Gill Sans MT" panose="020B0502020104020203" pitchFamily="34" charset="0"/>
            </a:endParaRPr>
          </a:p>
        </p:txBody>
      </p:sp>
      <p:sp>
        <p:nvSpPr>
          <p:cNvPr id="5" name="Text Box 4"/>
          <p:cNvSpPr txBox="1">
            <a:spLocks noChangeArrowheads="1"/>
          </p:cNvSpPr>
          <p:nvPr/>
        </p:nvSpPr>
        <p:spPr bwMode="auto">
          <a:xfrm>
            <a:off x="337000" y="1275606"/>
            <a:ext cx="74033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1200" dirty="0" smtClean="0">
                <a:solidFill>
                  <a:srgbClr val="1E335E"/>
                </a:solidFill>
                <a:latin typeface="Gill Sans MT" panose="020B0502020104020203" pitchFamily="34" charset="0"/>
              </a:rPr>
              <a:t>1017 RESPONDENTER</a:t>
            </a:r>
            <a:endParaRPr lang="da-DK" sz="1200" dirty="0">
              <a:solidFill>
                <a:srgbClr val="1E335E"/>
              </a:solidFill>
              <a:latin typeface="Gill Sans MT" panose="020B0502020104020203" pitchFamily="34" charset="0"/>
            </a:endParaRPr>
          </a:p>
        </p:txBody>
      </p:sp>
    </p:spTree>
    <p:extLst>
      <p:ext uri="{BB962C8B-B14F-4D97-AF65-F5344CB8AC3E}">
        <p14:creationId xmlns:p14="http://schemas.microsoft.com/office/powerpoint/2010/main" val="1969136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bwMode="auto">
          <a:xfrm>
            <a:off x="251520" y="411510"/>
            <a:ext cx="8229600" cy="2700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90000"/>
              </a:lnSpc>
              <a:buFontTx/>
              <a:buNone/>
            </a:pPr>
            <a:r>
              <a:rPr lang="da-DK" sz="2000" b="1" dirty="0" smtClean="0">
                <a:solidFill>
                  <a:srgbClr val="1E335E"/>
                </a:solidFill>
              </a:rPr>
              <a:t>Om undersøgelsen </a:t>
            </a:r>
            <a:endParaRPr lang="da-DK" sz="2000" b="1" dirty="0">
              <a:solidFill>
                <a:srgbClr val="1E335E"/>
              </a:solidFill>
            </a:endParaRPr>
          </a:p>
        </p:txBody>
      </p:sp>
      <p:sp>
        <p:nvSpPr>
          <p:cNvPr id="8" name="Pladsholder til indhold 2"/>
          <p:cNvSpPr txBox="1">
            <a:spLocks/>
          </p:cNvSpPr>
          <p:nvPr/>
        </p:nvSpPr>
        <p:spPr>
          <a:xfrm>
            <a:off x="0" y="843558"/>
            <a:ext cx="9144000" cy="3780420"/>
          </a:xfrm>
          <a:prstGeom prst="rect">
            <a:avLst/>
          </a:prstGeom>
        </p:spPr>
        <p:txBody>
          <a:bodyPr lIns="360000" rIns="360000">
            <a:normAutofit/>
          </a:bodyPr>
          <a:lstStyle>
            <a:lvl1pPr marL="342900" indent="-342900" algn="l" rtl="0" eaLnBrk="1" fontAlgn="base" hangingPunct="1">
              <a:spcBef>
                <a:spcPct val="20000"/>
              </a:spcBef>
              <a:spcAft>
                <a:spcPct val="0"/>
              </a:spcAft>
              <a:buChar char="•"/>
              <a:defRPr sz="1800">
                <a:solidFill>
                  <a:srgbClr val="404040"/>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1800">
                <a:solidFill>
                  <a:srgbClr val="404040"/>
                </a:solidFill>
                <a:latin typeface="+mn-lt"/>
              </a:defRPr>
            </a:lvl2pPr>
            <a:lvl3pPr marL="1143000" indent="-228600" algn="l" rtl="0" eaLnBrk="1" fontAlgn="base" hangingPunct="1">
              <a:spcBef>
                <a:spcPct val="20000"/>
              </a:spcBef>
              <a:spcAft>
                <a:spcPct val="0"/>
              </a:spcAft>
              <a:buChar char="•"/>
              <a:defRPr sz="1800">
                <a:solidFill>
                  <a:srgbClr val="404040"/>
                </a:solidFill>
                <a:latin typeface="+mn-lt"/>
              </a:defRPr>
            </a:lvl3pPr>
            <a:lvl4pPr marL="1600200" indent="-228600" algn="l" rtl="0" eaLnBrk="1" fontAlgn="base" hangingPunct="1">
              <a:spcBef>
                <a:spcPct val="20000"/>
              </a:spcBef>
              <a:spcAft>
                <a:spcPct val="0"/>
              </a:spcAft>
              <a:buFont typeface="Arial" pitchFamily="34" charset="0"/>
              <a:buChar char="•"/>
              <a:defRPr sz="1800">
                <a:solidFill>
                  <a:srgbClr val="404040"/>
                </a:solidFill>
                <a:latin typeface="+mn-lt"/>
              </a:defRPr>
            </a:lvl4pPr>
            <a:lvl5pPr marL="2057400" indent="-228600" algn="l" rtl="0" eaLnBrk="1" fontAlgn="base" hangingPunct="1">
              <a:spcBef>
                <a:spcPct val="20000"/>
              </a:spcBef>
              <a:spcAft>
                <a:spcPct val="0"/>
              </a:spcAft>
              <a:buFont typeface="Arial" pitchFamily="34" charset="0"/>
              <a:buChar char="•"/>
              <a:defRPr sz="1800">
                <a:solidFill>
                  <a:srgbClr val="404040"/>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da-DK" sz="1100" b="1" dirty="0" smtClean="0">
                <a:solidFill>
                  <a:schemeClr val="tx1"/>
                </a:solidFill>
              </a:rPr>
              <a:t>Undersøgelsens formål</a:t>
            </a:r>
            <a:endParaRPr lang="da-DK" sz="1100" dirty="0">
              <a:solidFill>
                <a:schemeClr val="tx1"/>
              </a:solidFill>
            </a:endParaRPr>
          </a:p>
          <a:p>
            <a:pPr marL="0" indent="0">
              <a:buNone/>
            </a:pPr>
            <a:r>
              <a:rPr lang="da-DK" sz="1100" dirty="0">
                <a:solidFill>
                  <a:schemeClr val="tx1"/>
                </a:solidFill>
              </a:rPr>
              <a:t>Sundhedsstyrelsen ønsker med denne undersøgelse at </a:t>
            </a:r>
            <a:r>
              <a:rPr lang="da-DK" sz="1100" dirty="0" smtClean="0">
                <a:solidFill>
                  <a:schemeClr val="tx1"/>
                </a:solidFill>
              </a:rPr>
              <a:t>undersøge unges vaner vedrørende brug af kondom.</a:t>
            </a:r>
          </a:p>
          <a:p>
            <a:pPr marL="0" indent="0">
              <a:buNone/>
            </a:pPr>
            <a:r>
              <a:rPr lang="da-DK" sz="1100" dirty="0" smtClean="0">
                <a:solidFill>
                  <a:srgbClr val="FF0000"/>
                </a:solidFill>
              </a:rPr>
              <a:t> </a:t>
            </a:r>
            <a:r>
              <a:rPr lang="da-DK" sz="1100" dirty="0" smtClean="0">
                <a:solidFill>
                  <a:schemeClr val="tx1"/>
                </a:solidFill>
              </a:rPr>
              <a:t> </a:t>
            </a:r>
          </a:p>
          <a:p>
            <a:pPr marL="0" indent="0">
              <a:buNone/>
            </a:pPr>
            <a:r>
              <a:rPr lang="da-DK" sz="1100" b="1" dirty="0">
                <a:solidFill>
                  <a:schemeClr val="tx1"/>
                </a:solidFill>
              </a:rPr>
              <a:t>Internetundersøgelsen blev gennemført planmæssigt og fuldt tilfredsstillende i perioden 23. maj til 18. juni 2018.</a:t>
            </a:r>
            <a:endParaRPr lang="da-DK" sz="1100" b="1" dirty="0" smtClean="0">
              <a:solidFill>
                <a:schemeClr val="tx1"/>
              </a:solidFill>
            </a:endParaRPr>
          </a:p>
          <a:p>
            <a:pPr marL="0" indent="0">
              <a:buNone/>
            </a:pPr>
            <a:endParaRPr lang="da-DK" sz="1100" b="1" dirty="0" smtClean="0">
              <a:solidFill>
                <a:schemeClr val="tx1"/>
              </a:solidFill>
            </a:endParaRPr>
          </a:p>
          <a:p>
            <a:pPr marL="0" indent="0">
              <a:buNone/>
            </a:pPr>
            <a:r>
              <a:rPr lang="da-DK" sz="1100" b="1" dirty="0">
                <a:solidFill>
                  <a:schemeClr val="tx1"/>
                </a:solidFill>
              </a:rPr>
              <a:t>Målgruppen for undersøgelsen </a:t>
            </a:r>
            <a:r>
              <a:rPr lang="da-DK" sz="1100" dirty="0">
                <a:solidFill>
                  <a:schemeClr val="tx1"/>
                </a:solidFill>
              </a:rPr>
              <a:t>er efter aftale med Sundhedsstyrelsen fastsat til personer i alderen 18-23 år</a:t>
            </a:r>
            <a:r>
              <a:rPr lang="da-DK" sz="1100" dirty="0" smtClean="0">
                <a:solidFill>
                  <a:schemeClr val="tx1"/>
                </a:solidFill>
              </a:rPr>
              <a:t>.</a:t>
            </a:r>
          </a:p>
          <a:p>
            <a:pPr marL="0" indent="0">
              <a:buNone/>
            </a:pPr>
            <a:endParaRPr lang="da-DK" sz="1100" dirty="0" smtClean="0">
              <a:solidFill>
                <a:schemeClr val="tx1"/>
              </a:solidFill>
            </a:endParaRPr>
          </a:p>
          <a:p>
            <a:pPr marL="0" indent="0">
              <a:buNone/>
            </a:pPr>
            <a:r>
              <a:rPr lang="da-DK" sz="1100" b="1" dirty="0" smtClean="0">
                <a:solidFill>
                  <a:schemeClr val="tx1"/>
                </a:solidFill>
              </a:rPr>
              <a:t>Respondenterne i undersøgelsen er kontaktet via e-mail ved undersøgelsens start. </a:t>
            </a:r>
            <a:r>
              <a:rPr lang="da-DK" sz="1100" dirty="0">
                <a:solidFill>
                  <a:schemeClr val="tx1"/>
                </a:solidFill>
              </a:rPr>
              <a:t>De har haft mulighed for at besvare spørgsmålene fra 23. maj kl. 15.30 til 18. juni kl. 09.30. Respondenter, der ikke allerede havde svaret, har 13. juni modtaget en påmindelse. De udsendte e-mails er gengivet i afsnit </a:t>
            </a:r>
            <a:r>
              <a:rPr lang="da-DK" sz="1100" dirty="0" smtClean="0">
                <a:solidFill>
                  <a:schemeClr val="tx1"/>
                </a:solidFill>
              </a:rPr>
              <a:t>5 af tabelrapporten.</a:t>
            </a:r>
          </a:p>
          <a:p>
            <a:pPr marL="0" indent="0">
              <a:buNone/>
            </a:pPr>
            <a:endParaRPr lang="da-DK" sz="1100" dirty="0" smtClean="0">
              <a:solidFill>
                <a:schemeClr val="tx1"/>
              </a:solidFill>
            </a:endParaRPr>
          </a:p>
          <a:p>
            <a:pPr marL="0" indent="0">
              <a:buNone/>
            </a:pPr>
            <a:r>
              <a:rPr lang="da-DK" sz="1100" dirty="0">
                <a:solidFill>
                  <a:schemeClr val="tx1"/>
                </a:solidFill>
              </a:rPr>
              <a:t>For en undersøgelse af denne art er </a:t>
            </a:r>
            <a:r>
              <a:rPr lang="da-DK" sz="1100" dirty="0" smtClean="0">
                <a:solidFill>
                  <a:schemeClr val="tx1"/>
                </a:solidFill>
              </a:rPr>
              <a:t>1000 interview </a:t>
            </a:r>
            <a:r>
              <a:rPr lang="da-DK" sz="1100" dirty="0">
                <a:solidFill>
                  <a:schemeClr val="tx1"/>
                </a:solidFill>
              </a:rPr>
              <a:t>et passende antal interview til at give tilstrækkelig statistisk sikkerhed for de opnåede resultater.</a:t>
            </a:r>
          </a:p>
          <a:p>
            <a:pPr marL="0" indent="0">
              <a:buNone/>
            </a:pPr>
            <a:endParaRPr lang="da-DK" sz="1100" dirty="0">
              <a:solidFill>
                <a:schemeClr val="tx1"/>
              </a:solidFill>
              <a:latin typeface="+mj-lt"/>
            </a:endParaRPr>
          </a:p>
        </p:txBody>
      </p:sp>
    </p:spTree>
    <p:extLst>
      <p:ext uri="{BB962C8B-B14F-4D97-AF65-F5344CB8AC3E}">
        <p14:creationId xmlns:p14="http://schemas.microsoft.com/office/powerpoint/2010/main" val="3726714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bwMode="auto">
          <a:xfrm>
            <a:off x="251520" y="249492"/>
            <a:ext cx="8229600" cy="2700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90000"/>
              </a:lnSpc>
              <a:buFontTx/>
              <a:buNone/>
            </a:pPr>
            <a:r>
              <a:rPr lang="da-DK" sz="2000" b="1" dirty="0" smtClean="0">
                <a:solidFill>
                  <a:srgbClr val="1E335E"/>
                </a:solidFill>
              </a:rPr>
              <a:t>Om undersøgelsen</a:t>
            </a:r>
            <a:endParaRPr lang="da-DK" sz="2000" b="1" dirty="0">
              <a:solidFill>
                <a:srgbClr val="1E335E"/>
              </a:solidFill>
            </a:endParaRPr>
          </a:p>
        </p:txBody>
      </p:sp>
      <p:sp>
        <p:nvSpPr>
          <p:cNvPr id="2" name="Tekstboks 1"/>
          <p:cNvSpPr txBox="1"/>
          <p:nvPr/>
        </p:nvSpPr>
        <p:spPr>
          <a:xfrm>
            <a:off x="0" y="3345836"/>
            <a:ext cx="9143999" cy="2322258"/>
          </a:xfrm>
          <a:prstGeom prst="rect">
            <a:avLst/>
          </a:prstGeom>
        </p:spPr>
        <p:txBody>
          <a:bodyPr lIns="360000" rIns="360000">
            <a:noAutofit/>
          </a:bodyPr>
          <a:lstStyle>
            <a:defPPr>
              <a:defRPr lang="da-DK"/>
            </a:defPPr>
            <a:lvl1pPr>
              <a:spcBef>
                <a:spcPct val="20000"/>
              </a:spcBef>
              <a:defRPr sz="1200">
                <a:latin typeface="+mn-lt"/>
              </a:defRPr>
            </a:lvl1pPr>
          </a:lstStyle>
          <a:p>
            <a:r>
              <a:rPr lang="da-DK" sz="1100" dirty="0" smtClean="0"/>
              <a:t>For </a:t>
            </a:r>
            <a:r>
              <a:rPr lang="da-DK" sz="1100" dirty="0"/>
              <a:t>en uddybende </a:t>
            </a:r>
            <a:r>
              <a:rPr lang="da-DK" sz="1100" dirty="0" smtClean="0"/>
              <a:t>gennemførelses- </a:t>
            </a:r>
            <a:r>
              <a:rPr lang="da-DK" sz="1100" dirty="0"/>
              <a:t>og metodebeskrivelse henvises til </a:t>
            </a:r>
            <a:r>
              <a:rPr lang="da-DK" sz="1100" dirty="0" smtClean="0"/>
              <a:t>tabelrapportens afsnit 1.</a:t>
            </a:r>
          </a:p>
          <a:p>
            <a:endParaRPr lang="da-DK" sz="1100" dirty="0" smtClean="0"/>
          </a:p>
          <a:p>
            <a:r>
              <a:rPr lang="da-DK" sz="1100" dirty="0" smtClean="0"/>
              <a:t>Forskelle </a:t>
            </a:r>
            <a:r>
              <a:rPr lang="da-DK" sz="1100" dirty="0"/>
              <a:t>i undersøgelsens resultater er kommenteret på et 95% signifikansniveau. Dette betyder, at en observeret forskel kun er kommenteret, når forskellen ligger uden for det konfidensinterval i normalfordelingen, der med en sikkerhed på 95% indeholder forskellen. 95%-niveauet er en alment accepteret standard i både kommerciel og videnskabelig </a:t>
            </a:r>
            <a:r>
              <a:rPr lang="da-DK" sz="1100" dirty="0" smtClean="0"/>
              <a:t>sammenhæng.</a:t>
            </a:r>
            <a:endParaRPr lang="da-DK" sz="1100" dirty="0"/>
          </a:p>
          <a:p>
            <a:endParaRPr lang="da-DK" sz="1100" dirty="0" smtClean="0"/>
          </a:p>
        </p:txBody>
      </p:sp>
      <p:sp>
        <p:nvSpPr>
          <p:cNvPr id="7" name="Rectangle 1"/>
          <p:cNvSpPr>
            <a:spLocks noChangeArrowheads="1"/>
          </p:cNvSpPr>
          <p:nvPr/>
        </p:nvSpPr>
        <p:spPr bwMode="auto">
          <a:xfrm>
            <a:off x="727025" y="1671032"/>
            <a:ext cx="380796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215900" algn="l"/>
              </a:tabLst>
              <a:defRPr>
                <a:solidFill>
                  <a:schemeClr val="tx1"/>
                </a:solidFill>
                <a:latin typeface="Arial" pitchFamily="34" charset="0"/>
                <a:cs typeface="Arial" pitchFamily="34" charset="0"/>
              </a:defRPr>
            </a:lvl1pPr>
            <a:lvl2pPr>
              <a:tabLst>
                <a:tab pos="215900" algn="l"/>
              </a:tabLst>
              <a:defRPr>
                <a:solidFill>
                  <a:schemeClr val="tx1"/>
                </a:solidFill>
                <a:latin typeface="Arial" pitchFamily="34" charset="0"/>
                <a:cs typeface="Arial" pitchFamily="34" charset="0"/>
              </a:defRPr>
            </a:lvl2pPr>
            <a:lvl3pPr>
              <a:tabLst>
                <a:tab pos="215900" algn="l"/>
              </a:tabLst>
              <a:defRPr>
                <a:solidFill>
                  <a:schemeClr val="tx1"/>
                </a:solidFill>
                <a:latin typeface="Arial" pitchFamily="34" charset="0"/>
                <a:cs typeface="Arial" pitchFamily="34" charset="0"/>
              </a:defRPr>
            </a:lvl3pPr>
            <a:lvl4pPr>
              <a:tabLst>
                <a:tab pos="215900" algn="l"/>
              </a:tabLst>
              <a:defRPr>
                <a:solidFill>
                  <a:schemeClr val="tx1"/>
                </a:solidFill>
                <a:latin typeface="Arial" pitchFamily="34" charset="0"/>
                <a:cs typeface="Arial" pitchFamily="34" charset="0"/>
              </a:defRPr>
            </a:lvl4pPr>
            <a:lvl5pPr>
              <a:tabLst>
                <a:tab pos="215900" algn="l"/>
              </a:tabLst>
              <a:defRPr>
                <a:solidFill>
                  <a:schemeClr val="tx1"/>
                </a:solidFill>
                <a:latin typeface="Arial" pitchFamily="34" charset="0"/>
                <a:cs typeface="Arial" pitchFamily="34" charset="0"/>
              </a:defRPr>
            </a:lvl5pPr>
            <a:lvl6pPr fontAlgn="base">
              <a:spcBef>
                <a:spcPct val="0"/>
              </a:spcBef>
              <a:spcAft>
                <a:spcPct val="0"/>
              </a:spcAft>
              <a:tabLst>
                <a:tab pos="215900" algn="l"/>
              </a:tabLst>
              <a:defRPr>
                <a:solidFill>
                  <a:schemeClr val="tx1"/>
                </a:solidFill>
                <a:latin typeface="Arial" pitchFamily="34" charset="0"/>
                <a:cs typeface="Arial" pitchFamily="34" charset="0"/>
              </a:defRPr>
            </a:lvl6pPr>
            <a:lvl7pPr fontAlgn="base">
              <a:spcBef>
                <a:spcPct val="0"/>
              </a:spcBef>
              <a:spcAft>
                <a:spcPct val="0"/>
              </a:spcAft>
              <a:tabLst>
                <a:tab pos="215900" algn="l"/>
              </a:tabLst>
              <a:defRPr>
                <a:solidFill>
                  <a:schemeClr val="tx1"/>
                </a:solidFill>
                <a:latin typeface="Arial" pitchFamily="34" charset="0"/>
                <a:cs typeface="Arial" pitchFamily="34" charset="0"/>
              </a:defRPr>
            </a:lvl7pPr>
            <a:lvl8pPr fontAlgn="base">
              <a:spcBef>
                <a:spcPct val="0"/>
              </a:spcBef>
              <a:spcAft>
                <a:spcPct val="0"/>
              </a:spcAft>
              <a:tabLst>
                <a:tab pos="215900" algn="l"/>
              </a:tabLst>
              <a:defRPr>
                <a:solidFill>
                  <a:schemeClr val="tx1"/>
                </a:solidFill>
                <a:latin typeface="Arial" pitchFamily="34" charset="0"/>
                <a:cs typeface="Arial" pitchFamily="34" charset="0"/>
              </a:defRPr>
            </a:lvl8pPr>
            <a:lvl9pPr fontAlgn="base">
              <a:spcBef>
                <a:spcPct val="0"/>
              </a:spcBef>
              <a:spcAft>
                <a:spcPct val="0"/>
              </a:spcAft>
              <a:tabLst>
                <a:tab pos="2159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r>
              <a:rPr kumimoji="0" lang="da-DK" altLang="da-DK"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Tabel A. Undersøgelsens gennemførelsesstatistik</a:t>
            </a:r>
            <a:endParaRPr kumimoji="0" lang="da-DK" altLang="da-DK"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15900" algn="l"/>
              </a:tabLst>
            </a:pPr>
            <a:endParaRPr kumimoji="0" lang="da-DK" altLang="da-DK"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ktangel 4"/>
          <p:cNvSpPr/>
          <p:nvPr/>
        </p:nvSpPr>
        <p:spPr>
          <a:xfrm>
            <a:off x="34356" y="743821"/>
            <a:ext cx="9001269" cy="891825"/>
          </a:xfrm>
          <a:prstGeom prst="rect">
            <a:avLst/>
          </a:prstGeom>
        </p:spPr>
        <p:txBody>
          <a:bodyPr lIns="360000" rIns="360000">
            <a:normAutofit fontScale="92500" lnSpcReduction="10000"/>
          </a:bodyPr>
          <a:lstStyle/>
          <a:p>
            <a:pPr>
              <a:spcBef>
                <a:spcPts val="264"/>
              </a:spcBef>
            </a:pPr>
            <a:r>
              <a:rPr lang="da-DK" sz="1200" b="1" dirty="0" smtClean="0"/>
              <a:t>1017 brugbare interview er gennemført.</a:t>
            </a:r>
            <a:r>
              <a:rPr lang="da-DK" sz="1200" dirty="0" smtClean="0"/>
              <a:t> Tabel A nedenfor viser gennemførelses­statistikken for undersøgelsen.</a:t>
            </a:r>
            <a:r>
              <a:rPr lang="da-DK" sz="1200" dirty="0"/>
              <a:t> Tabel A nedenfor viser gennemførelses­statistikken for undersøgelsen. En gennem­førelsesprocent på 40% er tilfredsstillende for en internet­undersøgelse.</a:t>
            </a:r>
          </a:p>
          <a:p>
            <a:r>
              <a:rPr lang="da-DK" sz="1200" dirty="0"/>
              <a:t> </a:t>
            </a:r>
          </a:p>
          <a:p>
            <a:r>
              <a:rPr lang="da-DK" sz="1100" dirty="0" smtClean="0"/>
              <a:t> </a:t>
            </a:r>
            <a:endParaRPr lang="da-DK" sz="1100" dirty="0"/>
          </a:p>
        </p:txBody>
      </p:sp>
      <p:graphicFrame>
        <p:nvGraphicFramePr>
          <p:cNvPr id="3" name="Tabel 2"/>
          <p:cNvGraphicFramePr>
            <a:graphicFrameLocks noGrp="1"/>
          </p:cNvGraphicFramePr>
          <p:nvPr>
            <p:extLst>
              <p:ext uri="{D42A27DB-BD31-4B8C-83A1-F6EECF244321}">
                <p14:modId xmlns:p14="http://schemas.microsoft.com/office/powerpoint/2010/main" val="2304949700"/>
              </p:ext>
            </p:extLst>
          </p:nvPr>
        </p:nvGraphicFramePr>
        <p:xfrm>
          <a:off x="948888" y="2009006"/>
          <a:ext cx="3232996" cy="1066800"/>
        </p:xfrm>
        <a:graphic>
          <a:graphicData uri="http://schemas.openxmlformats.org/drawingml/2006/table">
            <a:tbl>
              <a:tblPr>
                <a:tableStyleId>{5C22544A-7EE6-4342-B048-85BDC9FD1C3A}</a:tableStyleId>
              </a:tblPr>
              <a:tblGrid>
                <a:gridCol w="2263724"/>
                <a:gridCol w="484636"/>
                <a:gridCol w="484636"/>
              </a:tblGrid>
              <a:tr h="137701">
                <a:tc>
                  <a:txBody>
                    <a:bodyPr/>
                    <a:lstStyle/>
                    <a:p>
                      <a:pPr>
                        <a:spcAft>
                          <a:spcPts val="0"/>
                        </a:spcAft>
                        <a:tabLst>
                          <a:tab pos="215900" algn="l"/>
                        </a:tabLst>
                      </a:pPr>
                      <a:r>
                        <a:rPr lang="da-DK" sz="1000" dirty="0">
                          <a:effectLst/>
                        </a:rPr>
                        <a:t>Absolutte antal og procent</a:t>
                      </a:r>
                      <a:endParaRPr lang="da-DK" sz="1200" dirty="0">
                        <a:effectLst/>
                        <a:latin typeface="Times New Roman"/>
                        <a:ea typeface="Times New Roman"/>
                      </a:endParaRPr>
                    </a:p>
                  </a:txBody>
                  <a:tcPr marL="68580" marR="68580" marT="0" marB="0" anchor="ctr"/>
                </a:tc>
                <a:tc>
                  <a:txBody>
                    <a:bodyPr/>
                    <a:lstStyle/>
                    <a:p>
                      <a:pPr algn="ctr">
                        <a:spcAft>
                          <a:spcPts val="0"/>
                        </a:spcAft>
                        <a:tabLst>
                          <a:tab pos="215900" algn="l"/>
                        </a:tabLst>
                      </a:pPr>
                      <a:r>
                        <a:rPr lang="fr-FR" sz="1000">
                          <a:effectLst/>
                        </a:rPr>
                        <a:t>N</a:t>
                      </a:r>
                      <a:endParaRPr lang="da-DK" sz="1200" dirty="0">
                        <a:effectLst/>
                        <a:latin typeface="Times New Roman"/>
                        <a:ea typeface="Times New Roman"/>
                      </a:endParaRPr>
                    </a:p>
                  </a:txBody>
                  <a:tcPr marL="68580" marR="68580" marT="0" marB="0" anchor="ctr"/>
                </a:tc>
                <a:tc>
                  <a:txBody>
                    <a:bodyPr/>
                    <a:lstStyle/>
                    <a:p>
                      <a:pPr algn="ctr">
                        <a:spcAft>
                          <a:spcPts val="0"/>
                        </a:spcAft>
                        <a:tabLst>
                          <a:tab pos="215900" algn="l"/>
                        </a:tabLst>
                      </a:pPr>
                      <a:r>
                        <a:rPr lang="fr-FR" sz="1000">
                          <a:effectLst/>
                        </a:rPr>
                        <a:t>%</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Bruttostikprøve</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2584</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 </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	I</a:t>
                      </a:r>
                      <a:r>
                        <a:rPr lang="da-DK" sz="1000" spc="-15" dirty="0">
                          <a:effectLst/>
                        </a:rPr>
                        <a:t>kke brugbare e-mailadresser</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15</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 </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Nettostikprøve</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2569</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100%</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	Nægtere</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5</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0%</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	Ikke besvaret</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1547</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60%</a:t>
                      </a:r>
                      <a:endParaRPr lang="da-DK" sz="1200" dirty="0">
                        <a:effectLst/>
                        <a:latin typeface="Times New Roman"/>
                        <a:ea typeface="Times New Roman"/>
                      </a:endParaRPr>
                    </a:p>
                  </a:txBody>
                  <a:tcPr marL="68580" marR="68580" marT="0" marB="0" anchor="ctr"/>
                </a:tc>
              </a:tr>
              <a:tr h="137701">
                <a:tc>
                  <a:txBody>
                    <a:bodyPr/>
                    <a:lstStyle/>
                    <a:p>
                      <a:pPr algn="just">
                        <a:spcAft>
                          <a:spcPts val="0"/>
                        </a:spcAft>
                        <a:tabLst>
                          <a:tab pos="215900" algn="l"/>
                        </a:tabLst>
                      </a:pPr>
                      <a:r>
                        <a:rPr lang="da-DK" sz="1000" dirty="0">
                          <a:effectLst/>
                        </a:rPr>
                        <a:t>Gennemførte interview</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1017</a:t>
                      </a:r>
                      <a:endParaRPr lang="da-DK" sz="1200" dirty="0">
                        <a:effectLst/>
                        <a:latin typeface="Times New Roman"/>
                        <a:ea typeface="Times New Roman"/>
                      </a:endParaRPr>
                    </a:p>
                  </a:txBody>
                  <a:tcPr marL="68580" marR="68580" marT="0" marB="0" anchor="ctr"/>
                </a:tc>
                <a:tc>
                  <a:txBody>
                    <a:bodyPr/>
                    <a:lstStyle/>
                    <a:p>
                      <a:pPr algn="r">
                        <a:spcAft>
                          <a:spcPts val="0"/>
                        </a:spcAft>
                      </a:pPr>
                      <a:r>
                        <a:rPr lang="da-DK" sz="1000" dirty="0">
                          <a:effectLst/>
                        </a:rPr>
                        <a:t>40%</a:t>
                      </a:r>
                      <a:endParaRPr lang="da-DK" sz="12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1183126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bwMode="auto">
          <a:xfrm>
            <a:off x="323528" y="357504"/>
            <a:ext cx="8229600" cy="2700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nSpc>
                <a:spcPct val="90000"/>
              </a:lnSpc>
              <a:buFontTx/>
              <a:buNone/>
            </a:pPr>
            <a:r>
              <a:rPr lang="da-DK" sz="2000" b="1" dirty="0" smtClean="0">
                <a:solidFill>
                  <a:srgbClr val="1E335E"/>
                </a:solidFill>
              </a:rPr>
              <a:t>Om undersøgelsen</a:t>
            </a:r>
            <a:endParaRPr lang="da-DK" sz="2000" b="1" dirty="0">
              <a:solidFill>
                <a:srgbClr val="1E335E"/>
              </a:solidFill>
            </a:endParaRPr>
          </a:p>
        </p:txBody>
      </p:sp>
      <p:sp>
        <p:nvSpPr>
          <p:cNvPr id="2" name="Tekstboks 1"/>
          <p:cNvSpPr txBox="1"/>
          <p:nvPr/>
        </p:nvSpPr>
        <p:spPr>
          <a:xfrm>
            <a:off x="2" y="2247714"/>
            <a:ext cx="9143999" cy="2322258"/>
          </a:xfrm>
          <a:prstGeom prst="rect">
            <a:avLst/>
          </a:prstGeom>
        </p:spPr>
        <p:txBody>
          <a:bodyPr lIns="360000" rIns="360000">
            <a:noAutofit/>
          </a:bodyPr>
          <a:lstStyle>
            <a:defPPr>
              <a:defRPr lang="da-DK"/>
            </a:defPPr>
            <a:lvl1pPr>
              <a:spcBef>
                <a:spcPct val="20000"/>
              </a:spcBef>
              <a:defRPr sz="1200">
                <a:latin typeface="+mn-lt"/>
              </a:defRPr>
            </a:lvl1pPr>
          </a:lstStyle>
          <a:p>
            <a:endParaRPr lang="da-DK" dirty="0">
              <a:latin typeface="Calibri" panose="020F0502020204030204" pitchFamily="34" charset="0"/>
            </a:endParaRPr>
          </a:p>
        </p:txBody>
      </p:sp>
      <p:sp>
        <p:nvSpPr>
          <p:cNvPr id="5" name="Rektangel 4"/>
          <p:cNvSpPr/>
          <p:nvPr/>
        </p:nvSpPr>
        <p:spPr>
          <a:xfrm>
            <a:off x="36512" y="987574"/>
            <a:ext cx="8711952" cy="3439833"/>
          </a:xfrm>
          <a:prstGeom prst="rect">
            <a:avLst/>
          </a:prstGeom>
        </p:spPr>
        <p:txBody>
          <a:bodyPr lIns="360000" rIns="360000">
            <a:noAutofit/>
          </a:bodyPr>
          <a:lstStyle/>
          <a:p>
            <a:r>
              <a:rPr lang="da-DK" sz="1100" dirty="0" smtClean="0"/>
              <a:t>Når </a:t>
            </a:r>
            <a:r>
              <a:rPr lang="da-DK" sz="1100" dirty="0"/>
              <a:t>procenter lægges sammen, kan der ske en ændring på +/- 1 procent. Dette skyldes afrundinger. </a:t>
            </a:r>
            <a:endParaRPr lang="da-DK" sz="1100" dirty="0">
              <a:latin typeface="+mn-lt"/>
            </a:endParaRPr>
          </a:p>
          <a:p>
            <a:endParaRPr lang="da-DK" sz="1100" dirty="0" smtClean="0">
              <a:latin typeface="+mn-lt"/>
            </a:endParaRPr>
          </a:p>
          <a:p>
            <a:r>
              <a:rPr lang="da-DK" sz="1100" dirty="0"/>
              <a:t>Ved spørgsmål, hvor respondenterne kan angive flere svarmuligheder, </a:t>
            </a:r>
            <a:r>
              <a:rPr lang="da-DK" sz="1100" dirty="0" smtClean="0"/>
              <a:t>vil det samlede antal afgivne svar overstige antallet af </a:t>
            </a:r>
            <a:r>
              <a:rPr lang="da-DK" sz="1100" dirty="0"/>
              <a:t>respondenter. Det vil fremgå tydeligt af figurerne, hvor mange respondenter og besvarelser, der er medtaget i det enkelte spørgsmål.</a:t>
            </a:r>
          </a:p>
          <a:p>
            <a:endParaRPr lang="da-DK" sz="1100" dirty="0" smtClean="0"/>
          </a:p>
          <a:p>
            <a:r>
              <a:rPr lang="da-DK" sz="1100" dirty="0" smtClean="0"/>
              <a:t>Når der gennemgående kommenteres på kryds med spørgsmål 7 om samleje med en ny partner uden kondom inden for det seneste år, skal det bemærkes, at der indgår færre respondenter end for de resterende kryds. Det er fordi spørgsmål 7 kun stilles til respondenter, der angiver på et tidspunkt at have haft samleje med en ny partner uden kondom. Derfor kan de nævnte gennemsnit her være forskellige fra dem, hvor alle respondenter indgår.</a:t>
            </a:r>
          </a:p>
          <a:p>
            <a:endParaRPr lang="da-DK" sz="1100" dirty="0" smtClean="0"/>
          </a:p>
          <a:p>
            <a:endParaRPr lang="da-DK" sz="1100" dirty="0" smtClean="0"/>
          </a:p>
          <a:p>
            <a:r>
              <a:rPr lang="da-DK" sz="1100" dirty="0" smtClean="0"/>
              <a:t>Der </a:t>
            </a:r>
            <a:r>
              <a:rPr lang="da-DK" sz="1100" dirty="0"/>
              <a:t>foretages vægtning af svarmaterialet for at gøre materialet så repræsentativt som muligt i forhold til den samlede population.</a:t>
            </a:r>
          </a:p>
          <a:p>
            <a:endParaRPr lang="da-DK" sz="1100" dirty="0"/>
          </a:p>
          <a:p>
            <a:r>
              <a:rPr lang="da-DK" sz="1100" dirty="0"/>
              <a:t>Materialet er blevet vægtet efter køn, alder og område i forhold til den aktuelle fordeling af Danmarks befolkning (kilde: Danmarks Statistik, ”Folketal pr. 1. januar 2018 efter køn, område, alder og tid” – www.statistikbanken.dk). Materialets fordeling før og efter vægtningen fremgår af </a:t>
            </a:r>
            <a:r>
              <a:rPr lang="da-DK" sz="1100" dirty="0" smtClean="0"/>
              <a:t>tabelrapportens afsnit 1.6.</a:t>
            </a:r>
            <a:endParaRPr lang="da-DK" sz="1100" dirty="0"/>
          </a:p>
          <a:p>
            <a:endParaRPr lang="da-DK" sz="1100" dirty="0" smtClean="0"/>
          </a:p>
          <a:p>
            <a:endParaRPr lang="da-DK" sz="1100" dirty="0"/>
          </a:p>
          <a:p>
            <a:endParaRPr lang="da-DK" sz="1100" dirty="0">
              <a:latin typeface="+mn-lt"/>
            </a:endParaRPr>
          </a:p>
        </p:txBody>
      </p:sp>
    </p:spTree>
    <p:extLst>
      <p:ext uri="{BB962C8B-B14F-4D97-AF65-F5344CB8AC3E}">
        <p14:creationId xmlns:p14="http://schemas.microsoft.com/office/powerpoint/2010/main" val="796074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boks 1"/>
          <p:cNvSpPr txBox="1"/>
          <p:nvPr/>
        </p:nvSpPr>
        <p:spPr>
          <a:xfrm>
            <a:off x="5580112" y="141480"/>
            <a:ext cx="3240360" cy="215444"/>
          </a:xfrm>
          <a:prstGeom prst="rect">
            <a:avLst/>
          </a:prstGeom>
          <a:noFill/>
        </p:spPr>
        <p:txBody>
          <a:bodyPr wrap="square" rtlCol="0">
            <a:spAutoFit/>
          </a:bodyPr>
          <a:lstStyle/>
          <a:p>
            <a:r>
              <a:rPr lang="da-DK" sz="800" b="1" spc="140" dirty="0">
                <a:latin typeface="Gill Sans MT" panose="020B0502020104020203" pitchFamily="34" charset="0"/>
              </a:rPr>
              <a:t>K</a:t>
            </a:r>
            <a:r>
              <a:rPr lang="da-DK" sz="800" b="1" spc="140" dirty="0" smtClean="0">
                <a:latin typeface="Gill Sans MT" panose="020B0502020104020203" pitchFamily="34" charset="0"/>
              </a:rPr>
              <a:t>ONKLUSIONER</a:t>
            </a:r>
            <a:endParaRPr lang="da-DK" sz="800" b="0" spc="140" baseline="0" dirty="0">
              <a:latin typeface="Gill Sans MT" panose="020B0502020104020203" pitchFamily="34" charset="0"/>
            </a:endParaRPr>
          </a:p>
        </p:txBody>
      </p:sp>
      <p:sp>
        <p:nvSpPr>
          <p:cNvPr id="3" name="Rektangel 2"/>
          <p:cNvSpPr/>
          <p:nvPr/>
        </p:nvSpPr>
        <p:spPr>
          <a:xfrm>
            <a:off x="2575020" y="2325829"/>
            <a:ext cx="4027064" cy="338554"/>
          </a:xfrm>
          <a:prstGeom prst="rect">
            <a:avLst/>
          </a:prstGeom>
        </p:spPr>
        <p:txBody>
          <a:bodyPr wrap="none">
            <a:spAutoFit/>
          </a:bodyPr>
          <a:lstStyle/>
          <a:p>
            <a:pPr algn="ctr" rtl="0"/>
            <a:r>
              <a:rPr lang="da-DK" sz="2400" i="0" u="none" strike="noStrike" kern="1200" spc="300" baseline="30000" dirty="0" smtClean="0">
                <a:solidFill>
                  <a:srgbClr val="B0562D"/>
                </a:solidFill>
                <a:latin typeface="Gill Sans MT" panose="020B0502020104020203" pitchFamily="34" charset="0"/>
                <a:ea typeface="+mn-ea"/>
                <a:cs typeface="+mn-cs"/>
              </a:rPr>
              <a:t> 2. GENNEMGANG AF RESULTATER</a:t>
            </a:r>
            <a:endParaRPr lang="da-DK" sz="2400" i="0" u="none" strike="noStrike" kern="1200" spc="300" baseline="30000" dirty="0">
              <a:solidFill>
                <a:srgbClr val="B0562D"/>
              </a:solidFill>
              <a:latin typeface="Gill Sans MT" panose="020B0502020104020203" pitchFamily="34" charset="0"/>
              <a:ea typeface="+mn-ea"/>
              <a:cs typeface="+mn-cs"/>
            </a:endParaRPr>
          </a:p>
        </p:txBody>
      </p:sp>
      <p:sp>
        <p:nvSpPr>
          <p:cNvPr id="4" name="Tekstboks 3"/>
          <p:cNvSpPr txBox="1"/>
          <p:nvPr/>
        </p:nvSpPr>
        <p:spPr>
          <a:xfrm>
            <a:off x="3599892" y="2799102"/>
            <a:ext cx="1944216" cy="307777"/>
          </a:xfrm>
          <a:prstGeom prst="rect">
            <a:avLst/>
          </a:prstGeom>
          <a:noFill/>
        </p:spPr>
        <p:txBody>
          <a:bodyPr wrap="square" rtlCol="0">
            <a:spAutoFit/>
          </a:bodyPr>
          <a:lstStyle/>
          <a:p>
            <a:pPr algn="ctr"/>
            <a:r>
              <a:rPr lang="da-DK" sz="1400" dirty="0" smtClean="0">
                <a:solidFill>
                  <a:schemeClr val="bg1"/>
                </a:solidFill>
              </a:rPr>
              <a:t>SPØRGSMÅL 4-23</a:t>
            </a:r>
            <a:endParaRPr lang="da-DK" sz="1400" dirty="0">
              <a:solidFill>
                <a:schemeClr val="bg1"/>
              </a:solidFill>
            </a:endParaRPr>
          </a:p>
        </p:txBody>
      </p:sp>
    </p:spTree>
    <p:extLst>
      <p:ext uri="{BB962C8B-B14F-4D97-AF65-F5344CB8AC3E}">
        <p14:creationId xmlns:p14="http://schemas.microsoft.com/office/powerpoint/2010/main" val="10992566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115200"/>
            <a:ext cx="7489079" cy="857250"/>
          </a:xfrm>
          <a:noFill/>
          <a:ln/>
        </p:spPr>
        <p:txBody>
          <a:bodyPr/>
          <a:lstStyle/>
          <a:p>
            <a:r>
              <a:rPr lang="da-DK" sz="1600" dirty="0" smtClean="0">
                <a:solidFill>
                  <a:srgbClr val="1E335E"/>
                </a:solidFill>
                <a:latin typeface="Gill Sans MT" panose="020B0502020104020203" pitchFamily="34" charset="0"/>
              </a:rPr>
              <a:t>04. HAR DU NOGENSINDE HAFT SAMLEJE?</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6" name="Tekstboks 5"/>
          <p:cNvSpPr txBox="1"/>
          <p:nvPr/>
        </p:nvSpPr>
        <p:spPr>
          <a:xfrm>
            <a:off x="396000" y="792000"/>
            <a:ext cx="8640000" cy="1061829"/>
          </a:xfrm>
          <a:prstGeom prst="rect">
            <a:avLst/>
          </a:prstGeom>
          <a:noFill/>
        </p:spPr>
        <p:txBody>
          <a:bodyPr wrap="square" rtlCol="0">
            <a:spAutoFit/>
          </a:bodyPr>
          <a:lstStyle/>
          <a:p>
            <a:r>
              <a:rPr lang="da-DK" sz="900" dirty="0" smtClean="0"/>
              <a:t>Syv ud af ti (70%) af respondenterne har haft samleje. De 23%, der svarer nej, samt de 7%, der svarer ”ved ikke/ønsker ikke at svare” stilles ikke de efterfølgende spørgsmål 05-19. </a:t>
            </a:r>
          </a:p>
          <a:p>
            <a:endParaRPr lang="da-DK" sz="900" dirty="0"/>
          </a:p>
          <a:p>
            <a:r>
              <a:rPr lang="da-DK" sz="900" dirty="0" smtClean="0"/>
              <a:t>Flere kvinder (75%) end mænd (65%) svarer, at de har haft samleje. </a:t>
            </a:r>
          </a:p>
          <a:p>
            <a:endParaRPr lang="da-DK" sz="900" dirty="0"/>
          </a:p>
          <a:p>
            <a:r>
              <a:rPr lang="da-DK" sz="900" dirty="0" smtClean="0"/>
              <a:t>Ikke overraskende er sandsynligheden for at have haft samleje større, desto ældre man er. Det er således blot 58% af de 18-19-årige, der har haft samleje, mens 80% af de 22-23-årige har haft det. Derimod er der ingen regionale forskelle mellem, hvor mange der har haft samleje. </a:t>
            </a:r>
            <a:endParaRPr lang="da-DK" sz="900" dirty="0"/>
          </a:p>
        </p:txBody>
      </p:sp>
      <p:sp>
        <p:nvSpPr>
          <p:cNvPr id="15" name="Text Box 3"/>
          <p:cNvSpPr txBox="1">
            <a:spLocks noChangeArrowheads="1"/>
          </p:cNvSpPr>
          <p:nvPr/>
        </p:nvSpPr>
        <p:spPr bwMode="auto">
          <a:xfrm>
            <a:off x="6293695" y="3147814"/>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1000 RESPONDENTER</a:t>
            </a:r>
            <a:endParaRPr lang="da-DK" sz="800" dirty="0">
              <a:solidFill>
                <a:srgbClr val="1E335E"/>
              </a:solidFill>
              <a:latin typeface="Gill Sans MT" panose="020B0502020104020203" pitchFamily="34" charset="0"/>
            </a:endParaRPr>
          </a:p>
        </p:txBody>
      </p:sp>
      <p:graphicFrame>
        <p:nvGraphicFramePr>
          <p:cNvPr id="3" name="Objekt 2"/>
          <p:cNvGraphicFramePr>
            <a:graphicFrameLocks noGrp="1"/>
          </p:cNvGraphicFramePr>
          <p:nvPr>
            <p:extLst>
              <p:ext uri="{D42A27DB-BD31-4B8C-83A1-F6EECF244321}">
                <p14:modId xmlns:p14="http://schemas.microsoft.com/office/powerpoint/2010/main" val="1877688031"/>
              </p:ext>
            </p:extLst>
          </p:nvPr>
        </p:nvGraphicFramePr>
        <p:xfrm>
          <a:off x="1331640" y="2355726"/>
          <a:ext cx="5112568" cy="2442881"/>
        </p:xfrm>
        <a:graphic>
          <a:graphicData uri="http://schemas.openxmlformats.org/presentationml/2006/ole">
            <mc:AlternateContent xmlns:mc="http://schemas.openxmlformats.org/markup-compatibility/2006">
              <mc:Choice xmlns:v="urn:schemas-microsoft-com:vml" Requires="v">
                <p:oleObj spid="_x0000_s190733" name="Diagram" r:id="rId3" imgW="7924698" imgH="4533934" progId="MSGraph.Chart.8">
                  <p:embed followColorScheme="full"/>
                </p:oleObj>
              </mc:Choice>
              <mc:Fallback>
                <p:oleObj name="Diagram" r:id="rId3" imgW="7924698" imgH="4533934" progId="MSGraph.Chart.8">
                  <p:embed followColorScheme="full"/>
                  <p:pic>
                    <p:nvPicPr>
                      <p:cNvPr id="0" name="Objekt 1"/>
                      <p:cNvPicPr>
                        <a:picLocks noGrp="1" noChangeArrowheads="1"/>
                      </p:cNvPicPr>
                      <p:nvPr/>
                    </p:nvPicPr>
                    <p:blipFill>
                      <a:blip r:embed="rId4"/>
                      <a:srcRect/>
                      <a:stretch>
                        <a:fillRect/>
                      </a:stretch>
                    </p:blipFill>
                    <p:spPr bwMode="auto">
                      <a:xfrm>
                        <a:off x="1331640" y="2355726"/>
                        <a:ext cx="5112568" cy="244288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7483614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3" name="Rectangle 7"/>
          <p:cNvSpPr>
            <a:spLocks noGrp="1" noChangeArrowheads="1"/>
          </p:cNvSpPr>
          <p:nvPr>
            <p:ph type="title"/>
          </p:nvPr>
        </p:nvSpPr>
        <p:spPr>
          <a:xfrm>
            <a:off x="395287" y="202332"/>
            <a:ext cx="7489079" cy="857250"/>
          </a:xfrm>
          <a:noFill/>
          <a:ln/>
        </p:spPr>
        <p:txBody>
          <a:bodyPr/>
          <a:lstStyle/>
          <a:p>
            <a:r>
              <a:rPr lang="da-DK" sz="1600" dirty="0" smtClean="0">
                <a:solidFill>
                  <a:srgbClr val="1E335E"/>
                </a:solidFill>
                <a:latin typeface="Gill Sans MT" panose="020B0502020104020203" pitchFamily="34" charset="0"/>
              </a:rPr>
              <a:t>05. SIDSTE GANG DU HAVDE SAMLEJE MED EN NY PARTNER, BRUGTE I DA KONDOM?</a:t>
            </a:r>
            <a:endParaRPr lang="da-DK" sz="1600" dirty="0">
              <a:solidFill>
                <a:srgbClr val="1E335E"/>
              </a:solidFill>
              <a:latin typeface="Gill Sans MT" panose="020B0502020104020203" pitchFamily="34" charset="0"/>
            </a:endParaRPr>
          </a:p>
        </p:txBody>
      </p:sp>
      <p:sp>
        <p:nvSpPr>
          <p:cNvPr id="91141" name="Text Box 5"/>
          <p:cNvSpPr txBox="1">
            <a:spLocks noChangeArrowheads="1"/>
          </p:cNvSpPr>
          <p:nvPr/>
        </p:nvSpPr>
        <p:spPr bwMode="auto">
          <a:xfrm>
            <a:off x="481015" y="4660108"/>
            <a:ext cx="17875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a-DK" sz="1200" dirty="0">
              <a:solidFill>
                <a:srgbClr val="1E335E"/>
              </a:solidFill>
              <a:latin typeface="Gill Sans MT" panose="020B0502020104020203" pitchFamily="34" charset="0"/>
            </a:endParaRPr>
          </a:p>
        </p:txBody>
      </p:sp>
      <p:sp>
        <p:nvSpPr>
          <p:cNvPr id="6" name="Tekstboks 5"/>
          <p:cNvSpPr txBox="1"/>
          <p:nvPr/>
        </p:nvSpPr>
        <p:spPr>
          <a:xfrm>
            <a:off x="396000" y="978455"/>
            <a:ext cx="8640000" cy="1338828"/>
          </a:xfrm>
          <a:prstGeom prst="rect">
            <a:avLst/>
          </a:prstGeom>
          <a:noFill/>
        </p:spPr>
        <p:txBody>
          <a:bodyPr wrap="square" rtlCol="0">
            <a:spAutoFit/>
          </a:bodyPr>
          <a:lstStyle/>
          <a:p>
            <a:r>
              <a:rPr lang="da-DK" sz="900" dirty="0" smtClean="0"/>
              <a:t>Lige over halvdelen (52%) svarer, at de brugte kondom, sidste gang de havde samleje med en ny partner. 44% svarer nej, mens 4% svarer, at de ikke ved det eller ikke ønsker at svare. </a:t>
            </a:r>
          </a:p>
          <a:p>
            <a:endParaRPr lang="da-DK" sz="900" dirty="0"/>
          </a:p>
          <a:p>
            <a:r>
              <a:rPr lang="da-DK" sz="900" dirty="0" smtClean="0"/>
              <a:t>Det er i signifikant højere grad mændene, der angiver at have brugt kondom sidste gang, de havde samleje med en ny partner. Det gælder således for 61% af mændene, mens det kun gælder for 45% af kvinderne. Der er ingen forskel mellem de forskellige aldersgrupper eller regioner for dette spørgsmål.</a:t>
            </a:r>
          </a:p>
          <a:p>
            <a:endParaRPr lang="da-DK" sz="900" dirty="0"/>
          </a:p>
          <a:p>
            <a:r>
              <a:rPr lang="da-DK" sz="900" dirty="0" smtClean="0"/>
              <a:t>Ikke overraskende er der flere (47%) af dem, der inden for det seneste år har haft samleje med en ny partner uden at bruge kondom, der svarer, at de ikke brugte kondom sidste gang de havde samleje med en ny partner. Dette gælder kun 31% af dem, der ikke </a:t>
            </a:r>
            <a:r>
              <a:rPr lang="da-DK" sz="900" dirty="0"/>
              <a:t>inden for det seneste år har haft samleje med en ny partner uden at bruge </a:t>
            </a:r>
            <a:r>
              <a:rPr lang="da-DK" sz="900" dirty="0" smtClean="0"/>
              <a:t>kondom. </a:t>
            </a:r>
            <a:endParaRPr lang="da-DK" sz="900" dirty="0"/>
          </a:p>
        </p:txBody>
      </p:sp>
      <p:sp>
        <p:nvSpPr>
          <p:cNvPr id="10" name="Text Box 3"/>
          <p:cNvSpPr txBox="1">
            <a:spLocks noChangeArrowheads="1"/>
          </p:cNvSpPr>
          <p:nvPr/>
        </p:nvSpPr>
        <p:spPr bwMode="auto">
          <a:xfrm>
            <a:off x="6293695" y="3220402"/>
            <a:ext cx="182853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a-DK" sz="800" dirty="0" smtClean="0">
                <a:solidFill>
                  <a:srgbClr val="1E335E"/>
                </a:solidFill>
                <a:latin typeface="Gill Sans MT" panose="020B0502020104020203" pitchFamily="34" charset="0"/>
              </a:rPr>
              <a:t>702 RESPONDENTER</a:t>
            </a:r>
            <a:endParaRPr lang="da-DK" sz="800" dirty="0">
              <a:solidFill>
                <a:srgbClr val="1E335E"/>
              </a:solidFill>
              <a:latin typeface="Gill Sans MT" panose="020B0502020104020203" pitchFamily="34" charset="0"/>
            </a:endParaRPr>
          </a:p>
        </p:txBody>
      </p:sp>
      <p:graphicFrame>
        <p:nvGraphicFramePr>
          <p:cNvPr id="11" name="Objekt 10"/>
          <p:cNvGraphicFramePr>
            <a:graphicFrameLocks noGrp="1"/>
          </p:cNvGraphicFramePr>
          <p:nvPr>
            <p:extLst>
              <p:ext uri="{D42A27DB-BD31-4B8C-83A1-F6EECF244321}">
                <p14:modId xmlns:p14="http://schemas.microsoft.com/office/powerpoint/2010/main" val="1768407776"/>
              </p:ext>
            </p:extLst>
          </p:nvPr>
        </p:nvGraphicFramePr>
        <p:xfrm>
          <a:off x="1342986" y="2427735"/>
          <a:ext cx="5173229" cy="2448272"/>
        </p:xfrm>
        <a:graphic>
          <a:graphicData uri="http://schemas.openxmlformats.org/presentationml/2006/ole">
            <mc:AlternateContent xmlns:mc="http://schemas.openxmlformats.org/markup-compatibility/2006">
              <mc:Choice xmlns:v="urn:schemas-microsoft-com:vml" Requires="v">
                <p:oleObj spid="_x0000_s191759" name="Diagram" r:id="rId3" imgW="7924698" imgH="4533934" progId="MSGraph.Chart.8">
                  <p:embed followColorScheme="full"/>
                </p:oleObj>
              </mc:Choice>
              <mc:Fallback>
                <p:oleObj name="Diagram" r:id="rId3" imgW="7924698" imgH="4533934" progId="MSGraph.Chart.8">
                  <p:embed followColorScheme="full"/>
                  <p:pic>
                    <p:nvPicPr>
                      <p:cNvPr id="0" name=""/>
                      <p:cNvPicPr>
                        <a:picLocks noGrp="1" noChangeArrowheads="1"/>
                      </p:cNvPicPr>
                      <p:nvPr/>
                    </p:nvPicPr>
                    <p:blipFill>
                      <a:blip r:embed="rId4"/>
                      <a:srcRect/>
                      <a:stretch>
                        <a:fillRect/>
                      </a:stretch>
                    </p:blipFill>
                    <p:spPr bwMode="auto">
                      <a:xfrm>
                        <a:off x="1342986" y="2427735"/>
                        <a:ext cx="5173229" cy="244827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57041360"/>
      </p:ext>
    </p:extLst>
  </p:cSld>
  <p:clrMapOvr>
    <a:masterClrMapping/>
  </p:clrMapOvr>
  <p:timing>
    <p:tnLst>
      <p:par>
        <p:cTn id="1" dur="indefinite" restart="never" nodeType="tmRoot"/>
      </p:par>
    </p:tnLst>
  </p:timing>
</p:sld>
</file>

<file path=ppt/theme/theme1.xml><?xml version="1.0" encoding="utf-8"?>
<a:theme xmlns:a="http://schemas.openxmlformats.org/drawingml/2006/main" name="Dias skabelon">
  <a:themeElements>
    <a:clrScheme name="">
      <a:dk1>
        <a:srgbClr val="000000"/>
      </a:dk1>
      <a:lt1>
        <a:srgbClr val="FFFFFF"/>
      </a:lt1>
      <a:dk2>
        <a:srgbClr val="000000"/>
      </a:dk2>
      <a:lt2>
        <a:srgbClr val="9A0000"/>
      </a:lt2>
      <a:accent1>
        <a:srgbClr val="59A167"/>
      </a:accent1>
      <a:accent2>
        <a:srgbClr val="DA4618"/>
      </a:accent2>
      <a:accent3>
        <a:srgbClr val="FFFFFF"/>
      </a:accent3>
      <a:accent4>
        <a:srgbClr val="000000"/>
      </a:accent4>
      <a:accent5>
        <a:srgbClr val="B5CDB8"/>
      </a:accent5>
      <a:accent6>
        <a:srgbClr val="C53F15"/>
      </a:accent6>
      <a:hlink>
        <a:srgbClr val="69B4FF"/>
      </a:hlink>
      <a:folHlink>
        <a:srgbClr val="0000A4"/>
      </a:folHlink>
    </a:clrScheme>
    <a:fontScheme name="NY Dias skabelon - 00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Y Dias skabelon - 00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Y Dias skabelon - 00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Y Dias skabelon - 00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Y Dias skabelon - 00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Y Dias skabelon - 00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Y Dias skabelon - 00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Y Dias skabelon - 00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Y Dias skabelon - 00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Y Dias skabelon - 00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Y Dias skabelon - 00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Y Dias skabelon - 00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Y Dias skabelon - 00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Y Dias skabelon - 002 13">
        <a:dk1>
          <a:srgbClr val="000000"/>
        </a:dk1>
        <a:lt1>
          <a:srgbClr val="FFFFFF"/>
        </a:lt1>
        <a:dk2>
          <a:srgbClr val="000000"/>
        </a:dk2>
        <a:lt2>
          <a:srgbClr val="969696"/>
        </a:lt2>
        <a:accent1>
          <a:srgbClr val="0000A4"/>
        </a:accent1>
        <a:accent2>
          <a:srgbClr val="FF9966"/>
        </a:accent2>
        <a:accent3>
          <a:srgbClr val="FFFFFF"/>
        </a:accent3>
        <a:accent4>
          <a:srgbClr val="000000"/>
        </a:accent4>
        <a:accent5>
          <a:srgbClr val="AAAACF"/>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Y Dias skabelon - 002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00A4"/>
        </a:folHlink>
      </a:clrScheme>
      <a:clrMap bg1="lt1" tx1="dk1" bg2="lt2" tx2="dk2" accent1="accent1" accent2="accent2" accent3="accent3" accent4="accent4" accent5="accent5" accent6="accent6" hlink="hlink" folHlink="folHlink"/>
    </a:extraClrScheme>
    <a:extraClrScheme>
      <a:clrScheme name="NY Dias skabelon - 002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9B4FF"/>
        </a:hlink>
        <a:folHlink>
          <a:srgbClr val="0000A4"/>
        </a:folHlink>
      </a:clrScheme>
      <a:clrMap bg1="lt1" tx1="dk1" bg2="lt2" tx2="dk2" accent1="accent1" accent2="accent2" accent3="accent3" accent4="accent4" accent5="accent5" accent6="accent6" hlink="hlink" folHlink="folHlink"/>
    </a:extraClrScheme>
    <a:extraClrScheme>
      <a:clrScheme name="NY Dias skabelon - 002 16">
        <a:dk1>
          <a:srgbClr val="000000"/>
        </a:dk1>
        <a:lt1>
          <a:srgbClr val="FFFFFF"/>
        </a:lt1>
        <a:dk2>
          <a:srgbClr val="000000"/>
        </a:dk2>
        <a:lt2>
          <a:srgbClr val="808080"/>
        </a:lt2>
        <a:accent1>
          <a:srgbClr val="59A167"/>
        </a:accent1>
        <a:accent2>
          <a:srgbClr val="333399"/>
        </a:accent2>
        <a:accent3>
          <a:srgbClr val="FFFFFF"/>
        </a:accent3>
        <a:accent4>
          <a:srgbClr val="000000"/>
        </a:accent4>
        <a:accent5>
          <a:srgbClr val="B5CDB8"/>
        </a:accent5>
        <a:accent6>
          <a:srgbClr val="2D2D8A"/>
        </a:accent6>
        <a:hlink>
          <a:srgbClr val="69B4FF"/>
        </a:hlink>
        <a:folHlink>
          <a:srgbClr val="0000A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2825</TotalTime>
  <Words>5364</Words>
  <Application>Microsoft Office PowerPoint</Application>
  <PresentationFormat>Skærmshow (16:9)</PresentationFormat>
  <Paragraphs>227</Paragraphs>
  <Slides>32</Slides>
  <Notes>1</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32</vt:i4>
      </vt:variant>
    </vt:vector>
  </HeadingPairs>
  <TitlesOfParts>
    <vt:vector size="34" baseType="lpstr">
      <vt:lpstr>Dias skabelon</vt:lpstr>
      <vt:lpstr>Diagram</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04. HAR DU NOGENSINDE HAFT SAMLEJE?</vt:lpstr>
      <vt:lpstr>05. SIDSTE GANG DU HAVDE SAMLEJE MED EN NY PARTNER, BRUGTE I DA KONDOM?</vt:lpstr>
      <vt:lpstr>06. HVEM FORESLOG/TOG INITIATIV TIL, AT I SKULLE BRUGE KONDOM?</vt:lpstr>
      <vt:lpstr>07A. HVOR MANGE GANGE TROR DU, AT DU I LØBET AF DIT LIV HAR HAFT SEX MED EN NY PARTNER UDEN AT BRUGE KONDOM? SELV OM DU MÅSKE IKKE ER SIKKER, BEDES DU GIVE DIT BEDSTE BUD</vt:lpstr>
      <vt:lpstr>07. HAR DU INDEN FOR DET SENESTE ÅR HAFT SAMLEJE MED EN NY PARTNER UDEN AT BRUGE KONDOM?</vt:lpstr>
      <vt:lpstr>08. SIDSTE GANG DU HAVDE SAMLEJE MED EN NY PARTNER UDEN AT BRUGE KONDOM, HVAD VAR SÅ DEN VIGTIGSTE GRUND TIL AT I IKKE BRUGTE KONDOM? KUN ÉT SVAR</vt:lpstr>
      <vt:lpstr>09. HAR DU OPLEVET AT HAVE NOGEN AF FØLGENDE TANKER ELLER FØLELSER EFTER SEX, HVIS DU HAR HAFT SAMLEJE MED EN NY PARTNER UDEN AT BRUGE KONDOM? </vt:lpstr>
      <vt:lpstr>10. HVORDAN HAR DU DET MED AT FORESLÅ EN NY SEXPARTNER AT BRUGE KONDOM? KUN ÉT SVAR</vt:lpstr>
      <vt:lpstr>11. HVIS VALGET OM AT BRUGE KONDOM UDELUKKENDE VAR OP TIL DIG, HVOR OFTE TROR DU SÅ, AT DU VILLE BRUGE KONDOM, NÅR DU HAVDE SAMLEJE MED EN NY PARTNER?</vt:lpstr>
      <vt:lpstr>12. HVOR OFTE TROR DU, AT DINE VENNER/VENINDER BRUGER KONDOM, NÅR DE HAR SAMLEJE MED EN NY PARTNER? SELV OM DU IKKE VED DET PRÆCIST BEDES DU GIVE DIT BEDSTE BUD </vt:lpstr>
      <vt:lpstr>13. HAR DU SELV SAGT NEJ TIL SAMLEJE MED EN NY PARTNER, FORDI DIN PARTNER INSISTEREDE PÅ, AT I SKULLE BRUGE KONDOM? </vt:lpstr>
      <vt:lpstr>14. HAR EN NY PARTNER SAGT NEJ TIL SAMLEJE MED DIG, FORDI DU INSISTEREDE PÅ, AT I SKULLE BRUGE KONDOM? </vt:lpstr>
      <vt:lpstr>15. HVORDAN VURDERER DU DIN RISIKO FOR AT FÅ EN SEXSYGDOM?</vt:lpstr>
      <vt:lpstr>16. HAR DU NOGENSINDE HAFT EN SEXSYGDOM SOM F.EKS. KLAMYDIA, KONDYLOMER (KØNSVORTER), ELLER HERPES PÅ KØNSDELENE?</vt:lpstr>
      <vt:lpstr>17. JEG FØLER MIG MERE TRYG VED AT HAVE SAMLEJE MED EN NY PARTNER, HVIS VI BRUGER KONDOM</vt:lpstr>
      <vt:lpstr>18. NÅR JEG HAR SAMLEJE MED EN NY PARTNER, FØLER JEG MIG MERE FRI TIL AT GØRE HVAD JEG HAR LYST TIL, HVIS VI BRUGER KONDOM </vt:lpstr>
      <vt:lpstr>19. ER DER NOGEN AF FØLGENDE FØLELSER, DER ER BESKRIVENDE FOR, HVORDAN DU HAR DET MED SEX? GERNE FLERE SVAR</vt:lpstr>
      <vt:lpstr>20. JEG FØLER MIG GENERELT GLAD OG TILFREDS I HVERDAGEN </vt:lpstr>
      <vt:lpstr>21. JEG ER GENERELT TILFREDS MED MIN KROP </vt:lpstr>
      <vt:lpstr>22. HVOR MANGE UNGE, TROR DU, HAR HAFT EN SEXSYGDOM, INDEN DE FYLDER 26 ÅR? DU BEDES GIVE DIT BEDSTE BUD PÅ HVOR MANGE UD AF 100, DER HAR HAFT EN SEXSYGDOM INDEN DE FYLDER 26 ÅR </vt:lpstr>
      <vt:lpstr>23. HVILKE AF FØLGENDE MENER DU KAN VÆRE EN KONSEKVENS AF AT FÅ EN SEXSYGDOM? GERNE FLERE SVAR</vt:lpstr>
      <vt:lpstr>PowerPoint-præsentation</vt:lpstr>
      <vt:lpstr>01. HVAD ER DIT KØN?</vt:lpstr>
      <vt:lpstr>02. HVAD ER DIN ALDER?</vt:lpstr>
      <vt:lpstr>03. I HVILKEN REGION BOR DU?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Brugervejledning</dc:title>
  <dc:creator>md</dc:creator>
  <cp:lastModifiedBy>Casper O. Jensen - MEGAFON</cp:lastModifiedBy>
  <cp:revision>447</cp:revision>
  <cp:lastPrinted>2018-06-29T08:26:14Z</cp:lastPrinted>
  <dcterms:created xsi:type="dcterms:W3CDTF">2010-02-16T13:47:57Z</dcterms:created>
  <dcterms:modified xsi:type="dcterms:W3CDTF">2018-07-12T11:59:40Z</dcterms:modified>
</cp:coreProperties>
</file>