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0" r:id="rId3"/>
    <p:sldId id="258" r:id="rId4"/>
    <p:sldId id="259" r:id="rId5"/>
    <p:sldId id="257" r:id="rId6"/>
  </p:sldIdLst>
  <p:sldSz cx="7559675" cy="1069181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lde Mølgaard" initials="M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3C78"/>
    <a:srgbClr val="CE0037"/>
    <a:srgbClr val="0F78B9"/>
    <a:srgbClr val="1496E6"/>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84227" autoAdjust="0"/>
  </p:normalViewPr>
  <p:slideViewPr>
    <p:cSldViewPr snapToGrid="0" snapToObjects="1">
      <p:cViewPr varScale="1">
        <p:scale>
          <a:sx n="75" d="100"/>
          <a:sy n="75" d="100"/>
        </p:scale>
        <p:origin x="-3156" y="-96"/>
      </p:cViewPr>
      <p:guideLst>
        <p:guide orient="horz" pos="3367"/>
        <p:guide pos="23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7559675" cy="10691813"/>
          </a:xfrm>
          <a:prstGeom prst="rect">
            <a:avLst/>
          </a:prstGeo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a-DK" dirty="0"/>
              <a:t>Drag </a:t>
            </a:r>
            <a:r>
              <a:rPr lang="da-DK" dirty="0" err="1"/>
              <a:t>picture</a:t>
            </a:r>
            <a:r>
              <a:rPr lang="da-DK" dirty="0"/>
              <a:t> to placeholder or </a:t>
            </a:r>
            <a:r>
              <a:rPr lang="da-DK" dirty="0" err="1"/>
              <a:t>click</a:t>
            </a:r>
            <a:r>
              <a:rPr lang="da-DK" dirty="0"/>
              <a:t> </a:t>
            </a:r>
            <a:r>
              <a:rPr lang="da-DK" dirty="0" err="1"/>
              <a:t>icon</a:t>
            </a:r>
            <a:r>
              <a:rPr lang="da-DK" dirty="0"/>
              <a:t> to </a:t>
            </a:r>
            <a:r>
              <a:rPr lang="da-DK" dirty="0" err="1"/>
              <a:t>add</a:t>
            </a:r>
            <a:endParaRPr lang="en-US" dirty="0"/>
          </a:p>
        </p:txBody>
      </p:sp>
    </p:spTree>
    <p:extLst>
      <p:ext uri="{BB962C8B-B14F-4D97-AF65-F5344CB8AC3E}">
        <p14:creationId xmlns:p14="http://schemas.microsoft.com/office/powerpoint/2010/main" val="175455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001" y="6882302"/>
            <a:ext cx="2988000" cy="2016000"/>
          </a:xfrm>
          <a:prstGeom prst="rect">
            <a:avLst/>
          </a:prstGeo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a-DK" dirty="0"/>
              <a:t>Drag </a:t>
            </a:r>
            <a:r>
              <a:rPr lang="da-DK" dirty="0" err="1"/>
              <a:t>picture</a:t>
            </a:r>
            <a:r>
              <a:rPr lang="da-DK" dirty="0"/>
              <a:t> to placeholder or </a:t>
            </a:r>
            <a:r>
              <a:rPr lang="da-DK" dirty="0" err="1"/>
              <a:t>click</a:t>
            </a:r>
            <a:r>
              <a:rPr lang="da-DK" dirty="0"/>
              <a:t> </a:t>
            </a:r>
            <a:r>
              <a:rPr lang="da-DK" dirty="0" err="1"/>
              <a:t>icon</a:t>
            </a:r>
            <a:r>
              <a:rPr lang="da-DK" dirty="0"/>
              <a:t> to </a:t>
            </a:r>
            <a:r>
              <a:rPr lang="da-DK" dirty="0" err="1"/>
              <a:t>add</a:t>
            </a:r>
            <a:endParaRPr lang="en-US" dirty="0"/>
          </a:p>
        </p:txBody>
      </p:sp>
    </p:spTree>
    <p:extLst>
      <p:ext uri="{BB962C8B-B14F-4D97-AF65-F5344CB8AC3E}">
        <p14:creationId xmlns:p14="http://schemas.microsoft.com/office/powerpoint/2010/main" val="46285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28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da-DK"/>
              <a:t>Click to edit Master title style</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FD3F5706-497B-D54A-BC35-6A4B0C3E604E}" type="datetimeFigureOut">
              <a:rPr lang="da-DK" smtClean="0"/>
              <a:t>21-03-2018</a:t>
            </a:fld>
            <a:endParaRPr lang="da-DK"/>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da-DK"/>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84EB7EE-316F-5245-9627-729BCA420EA4}" type="slidenum">
              <a:rPr lang="da-DK" smtClean="0"/>
              <a:t>‹nr.›</a:t>
            </a:fld>
            <a:endParaRPr lang="da-DK"/>
          </a:p>
        </p:txBody>
      </p:sp>
    </p:spTree>
    <p:extLst>
      <p:ext uri="{BB962C8B-B14F-4D97-AF65-F5344CB8AC3E}">
        <p14:creationId xmlns:p14="http://schemas.microsoft.com/office/powerpoint/2010/main" val="1311554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00597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73" r:id="rId3"/>
    <p:sldLayoutId id="2147483674" r:id="rId4"/>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laegemiddelstyrelsen.dk/da/apoteker/vederlagsfri-udlevering-af-laegemidler/"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hyperlink" Target="http://sund-by-net.dk/wp-content/uploads/2017/03/VBArygestop.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 y="-22746"/>
            <a:ext cx="7558768" cy="10692000"/>
          </a:xfrm>
          <a:prstGeom prst="rect">
            <a:avLst/>
          </a:prstGeom>
        </p:spPr>
      </p:pic>
      <p:sp>
        <p:nvSpPr>
          <p:cNvPr id="6" name="TextBox 5"/>
          <p:cNvSpPr txBox="1"/>
          <p:nvPr/>
        </p:nvSpPr>
        <p:spPr>
          <a:xfrm>
            <a:off x="810807" y="891107"/>
            <a:ext cx="5923368" cy="1231106"/>
          </a:xfrm>
          <a:prstGeom prst="rect">
            <a:avLst/>
          </a:prstGeom>
          <a:noFill/>
        </p:spPr>
        <p:txBody>
          <a:bodyPr wrap="square" lIns="0" tIns="0" rIns="0" bIns="0" rtlCol="0">
            <a:spAutoFit/>
          </a:bodyPr>
          <a:lstStyle/>
          <a:p>
            <a:r>
              <a:rPr lang="da-DK" sz="4000" b="1" dirty="0">
                <a:solidFill>
                  <a:schemeClr val="bg1"/>
                </a:solidFill>
                <a:latin typeface="Times New Roman" charset="0"/>
                <a:ea typeface="Times New Roman" charset="0"/>
                <a:cs typeface="Times New Roman" charset="0"/>
              </a:rPr>
              <a:t>Samarbejde med </a:t>
            </a:r>
            <a:r>
              <a:rPr lang="da-DK" sz="4000" b="1" dirty="0" smtClean="0">
                <a:solidFill>
                  <a:schemeClr val="bg1"/>
                </a:solidFill>
                <a:latin typeface="Times New Roman" charset="0"/>
                <a:ea typeface="Times New Roman" charset="0"/>
                <a:cs typeface="Times New Roman" charset="0"/>
              </a:rPr>
              <a:t>sygehus om henvisning til rygestop</a:t>
            </a:r>
            <a:endParaRPr lang="da-DK" sz="4000" b="1" dirty="0">
              <a:solidFill>
                <a:schemeClr val="bg1"/>
              </a:solidFill>
              <a:latin typeface="Times New Roman" charset="0"/>
              <a:ea typeface="Times New Roman" charset="0"/>
              <a:cs typeface="Times New Roman" charset="0"/>
            </a:endParaRPr>
          </a:p>
        </p:txBody>
      </p:sp>
      <p:sp>
        <p:nvSpPr>
          <p:cNvPr id="7" name="TextBox 6"/>
          <p:cNvSpPr txBox="1"/>
          <p:nvPr/>
        </p:nvSpPr>
        <p:spPr>
          <a:xfrm>
            <a:off x="719384" y="4530725"/>
            <a:ext cx="6120000" cy="4871160"/>
          </a:xfrm>
          <a:prstGeom prst="rect">
            <a:avLst/>
          </a:prstGeom>
          <a:noFill/>
        </p:spPr>
        <p:txBody>
          <a:bodyPr wrap="square" lIns="0" tIns="0" rIns="0" bIns="0" rtlCol="0">
            <a:noAutofit/>
          </a:bodyPr>
          <a:lstStyle/>
          <a:p>
            <a:r>
              <a:rPr lang="da-DK" sz="1100" dirty="0">
                <a:solidFill>
                  <a:schemeClr val="bg1"/>
                </a:solidFill>
                <a:latin typeface="Arial" panose="020B0604020202020204" pitchFamily="34" charset="0"/>
                <a:cs typeface="Arial" panose="020B0604020202020204" pitchFamily="34" charset="0"/>
              </a:rPr>
              <a:t>Formålet med inspirationsarket er at inspirere kommunerne til at starte et samarbejde med det regionale sundhedsvæsen omkring opsporing og henvisning af rygere til kommunens rygestoptilbud</a:t>
            </a:r>
            <a:r>
              <a:rPr lang="da-DK" sz="1100" dirty="0" smtClean="0">
                <a:solidFill>
                  <a:schemeClr val="bg1"/>
                </a:solidFill>
                <a:latin typeface="Arial" panose="020B0604020202020204" pitchFamily="34" charset="0"/>
                <a:cs typeface="Arial" panose="020B0604020202020204" pitchFamily="34" charset="0"/>
              </a:rPr>
              <a:t>.</a:t>
            </a:r>
          </a:p>
          <a:p>
            <a:endParaRPr lang="da-DK" sz="1100" dirty="0">
              <a:solidFill>
                <a:schemeClr val="bg1"/>
              </a:solidFill>
              <a:latin typeface="Arial" panose="020B0604020202020204" pitchFamily="34" charset="0"/>
              <a:cs typeface="Arial" panose="020B0604020202020204" pitchFamily="34" charset="0"/>
            </a:endParaRPr>
          </a:p>
          <a:p>
            <a:r>
              <a:rPr lang="da-DK" sz="1100" b="1" dirty="0">
                <a:solidFill>
                  <a:schemeClr val="bg1"/>
                </a:solidFill>
                <a:latin typeface="Arial" panose="020B0604020202020204" pitchFamily="34" charset="0"/>
                <a:cs typeface="Arial" panose="020B0604020202020204" pitchFamily="34" charset="0"/>
              </a:rPr>
              <a:t>Hvad?</a:t>
            </a:r>
            <a:endParaRPr lang="da-DK" sz="1100" dirty="0">
              <a:solidFill>
                <a:schemeClr val="bg1"/>
              </a:solidFill>
              <a:latin typeface="Arial" panose="020B0604020202020204" pitchFamily="34" charset="0"/>
              <a:cs typeface="Arial" panose="020B0604020202020204" pitchFamily="34" charset="0"/>
            </a:endParaRPr>
          </a:p>
          <a:p>
            <a:r>
              <a:rPr lang="da-DK" sz="1100" dirty="0">
                <a:solidFill>
                  <a:schemeClr val="bg1"/>
                </a:solidFill>
                <a:latin typeface="Arial" panose="020B0604020202020204" pitchFamily="34" charset="0"/>
                <a:cs typeface="Arial" panose="020B0604020202020204" pitchFamily="34" charset="0"/>
              </a:rPr>
              <a:t>Et henvisningssamarbejde mellem kommune og sygehus kan bestå af flere elementer: </a:t>
            </a:r>
            <a:endParaRPr lang="da-DK" sz="1100" dirty="0" smtClean="0">
              <a:solidFill>
                <a:schemeClr val="bg1"/>
              </a:solidFill>
              <a:latin typeface="Arial" panose="020B0604020202020204" pitchFamily="34" charset="0"/>
              <a:cs typeface="Arial" panose="020B0604020202020204" pitchFamily="34" charset="0"/>
            </a:endParaRPr>
          </a:p>
          <a:p>
            <a:endParaRPr lang="da-DK" sz="1100" dirty="0">
              <a:solidFill>
                <a:schemeClr val="bg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a-DK" sz="1100" dirty="0">
                <a:solidFill>
                  <a:schemeClr val="bg1"/>
                </a:solidFill>
                <a:latin typeface="Arial" panose="020B0604020202020204" pitchFamily="34" charset="0"/>
                <a:cs typeface="Arial" panose="020B0604020202020204" pitchFamily="34" charset="0"/>
              </a:rPr>
              <a:t>Opbygning af systematiske og ensrettede arbejdsgange</a:t>
            </a:r>
          </a:p>
          <a:p>
            <a:pPr marL="171450" lvl="0" indent="-171450">
              <a:buFont typeface="Arial" panose="020B0604020202020204" pitchFamily="34" charset="0"/>
              <a:buChar char="•"/>
            </a:pPr>
            <a:r>
              <a:rPr lang="da-DK" sz="1100" dirty="0">
                <a:solidFill>
                  <a:schemeClr val="bg1"/>
                </a:solidFill>
                <a:latin typeface="Arial" panose="020B0604020202020204" pitchFamily="34" charset="0"/>
                <a:cs typeface="Arial" panose="020B0604020202020204" pitchFamily="34" charset="0"/>
              </a:rPr>
              <a:t>Indførsel af en elektronisk henvisningsstruktur til kommunale rygestoptilbud </a:t>
            </a:r>
          </a:p>
          <a:p>
            <a:pPr marL="171450" lvl="0" indent="-171450">
              <a:buFont typeface="Arial" panose="020B0604020202020204" pitchFamily="34" charset="0"/>
              <a:buChar char="•"/>
            </a:pPr>
            <a:r>
              <a:rPr lang="da-DK" sz="1100" dirty="0">
                <a:solidFill>
                  <a:schemeClr val="bg1"/>
                </a:solidFill>
                <a:latin typeface="Arial" panose="020B0604020202020204" pitchFamily="34" charset="0"/>
                <a:cs typeface="Arial" panose="020B0604020202020204" pitchFamily="34" charset="0"/>
              </a:rPr>
              <a:t>Informationsudveksling (om tilbuddet, om antallet af henvisninger fra en given afdeling, om borgerens rygestop (stoprate) mv</a:t>
            </a:r>
            <a:r>
              <a:rPr lang="da-DK" sz="1100" dirty="0" smtClean="0">
                <a:solidFill>
                  <a:schemeClr val="bg1"/>
                </a:solidFill>
                <a:latin typeface="Arial" panose="020B0604020202020204" pitchFamily="34" charset="0"/>
                <a:cs typeface="Arial" panose="020B0604020202020204" pitchFamily="34" charset="0"/>
              </a:rPr>
              <a:t>.)</a:t>
            </a:r>
          </a:p>
          <a:p>
            <a:pPr lvl="0"/>
            <a:endParaRPr lang="da-DK" sz="1100" dirty="0">
              <a:solidFill>
                <a:schemeClr val="bg1"/>
              </a:solidFill>
              <a:latin typeface="Arial" panose="020B0604020202020204" pitchFamily="34" charset="0"/>
              <a:cs typeface="Arial" panose="020B0604020202020204" pitchFamily="34" charset="0"/>
            </a:endParaRPr>
          </a:p>
          <a:p>
            <a:r>
              <a:rPr lang="da-DK" sz="1100" b="1" dirty="0">
                <a:solidFill>
                  <a:schemeClr val="bg1"/>
                </a:solidFill>
                <a:latin typeface="Arial" panose="020B0604020202020204" pitchFamily="34" charset="0"/>
                <a:cs typeface="Arial" panose="020B0604020202020204" pitchFamily="34" charset="0"/>
              </a:rPr>
              <a:t>Hvorfor?</a:t>
            </a:r>
            <a:endParaRPr lang="da-DK" sz="1100" dirty="0">
              <a:solidFill>
                <a:schemeClr val="bg1"/>
              </a:solidFill>
              <a:latin typeface="Arial" panose="020B0604020202020204" pitchFamily="34" charset="0"/>
              <a:cs typeface="Arial" panose="020B0604020202020204" pitchFamily="34" charset="0"/>
            </a:endParaRPr>
          </a:p>
          <a:p>
            <a:r>
              <a:rPr lang="da-DK" sz="1100" dirty="0">
                <a:solidFill>
                  <a:schemeClr val="bg1"/>
                </a:solidFill>
                <a:latin typeface="Arial" panose="020B0604020202020204" pitchFamily="34" charset="0"/>
                <a:cs typeface="Arial" panose="020B0604020202020204" pitchFamily="34" charset="0"/>
              </a:rPr>
              <a:t>Hvis kommunerne samarbejder med sygehusene, kan flere borgere få tilbud om et rygestopforløb. Det kan være borgere, som sygehuset møder, fordi de har rygerelaterede symptomer og sygdomme, som f.eks. KOL. Erfaringer viser, at risikoen for frafald (mellem ønske om rygestop og opstart på rygestopforløb) mindskes, når det ikke er borgerens eget ansvar at tage kontakt til kommunens rygestoptilbud</a:t>
            </a:r>
            <a:r>
              <a:rPr lang="da-DK" sz="1100" dirty="0" smtClean="0">
                <a:solidFill>
                  <a:schemeClr val="bg1"/>
                </a:solidFill>
                <a:latin typeface="Arial" panose="020B0604020202020204" pitchFamily="34" charset="0"/>
                <a:cs typeface="Arial" panose="020B0604020202020204" pitchFamily="34" charset="0"/>
              </a:rPr>
              <a:t>.</a:t>
            </a:r>
          </a:p>
          <a:p>
            <a:endParaRPr lang="da-DK" sz="1100" dirty="0">
              <a:solidFill>
                <a:schemeClr val="bg1"/>
              </a:solidFill>
              <a:latin typeface="Arial" panose="020B0604020202020204" pitchFamily="34" charset="0"/>
              <a:cs typeface="Arial" panose="020B0604020202020204" pitchFamily="34" charset="0"/>
            </a:endParaRPr>
          </a:p>
          <a:p>
            <a:r>
              <a:rPr lang="da-DK" sz="1100" b="1" dirty="0">
                <a:solidFill>
                  <a:schemeClr val="bg1"/>
                </a:solidFill>
                <a:latin typeface="Arial" panose="020B0604020202020204" pitchFamily="34" charset="0"/>
                <a:cs typeface="Arial" panose="020B0604020202020204" pitchFamily="34" charset="0"/>
              </a:rPr>
              <a:t>Hvordan?</a:t>
            </a:r>
            <a:endParaRPr lang="da-DK" sz="1100" dirty="0">
              <a:solidFill>
                <a:schemeClr val="bg1"/>
              </a:solidFill>
              <a:latin typeface="Arial" panose="020B0604020202020204" pitchFamily="34" charset="0"/>
              <a:cs typeface="Arial" panose="020B0604020202020204" pitchFamily="34" charset="0"/>
            </a:endParaRPr>
          </a:p>
          <a:p>
            <a:r>
              <a:rPr lang="da-DK" sz="1100" dirty="0">
                <a:solidFill>
                  <a:schemeClr val="bg1"/>
                </a:solidFill>
                <a:latin typeface="Arial" panose="020B0604020202020204" pitchFamily="34" charset="0"/>
                <a:cs typeface="Arial" panose="020B0604020202020204" pitchFamily="34" charset="0"/>
              </a:rPr>
              <a:t>Etablering af henvisningssamarbejdet mellem kommune og sygehus skal tilpasses lokalt. Følgende punkter er fremmende for samarbejdet</a:t>
            </a:r>
            <a:r>
              <a:rPr lang="da-DK" sz="1100" dirty="0" smtClean="0">
                <a:solidFill>
                  <a:schemeClr val="bg1"/>
                </a:solidFill>
                <a:latin typeface="Arial" panose="020B0604020202020204" pitchFamily="34" charset="0"/>
                <a:cs typeface="Arial" panose="020B0604020202020204" pitchFamily="34" charset="0"/>
              </a:rPr>
              <a:t>:</a:t>
            </a:r>
          </a:p>
          <a:p>
            <a:endParaRPr lang="da-DK" sz="1100" dirty="0">
              <a:solidFill>
                <a:schemeClr val="bg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a-DK" sz="1100" dirty="0" smtClean="0">
                <a:solidFill>
                  <a:schemeClr val="bg1"/>
                </a:solidFill>
                <a:latin typeface="Arial" panose="020B0604020202020204" pitchFamily="34" charset="0"/>
                <a:cs typeface="Arial" panose="020B0604020202020204" pitchFamily="34" charset="0"/>
              </a:rPr>
              <a:t>At </a:t>
            </a:r>
            <a:r>
              <a:rPr lang="da-DK" sz="1100" dirty="0">
                <a:solidFill>
                  <a:schemeClr val="bg1"/>
                </a:solidFill>
                <a:latin typeface="Arial" panose="020B0604020202020204" pitchFamily="34" charset="0"/>
                <a:cs typeface="Arial" panose="020B0604020202020204" pitchFamily="34" charset="0"/>
              </a:rPr>
              <a:t>etablere samarbejde på flere organisatoriske niveauer (direktion, afdeling, afsnit)</a:t>
            </a:r>
          </a:p>
          <a:p>
            <a:pPr marL="171450" lvl="0" indent="-171450">
              <a:buFont typeface="Arial" panose="020B0604020202020204" pitchFamily="34" charset="0"/>
              <a:buChar char="•"/>
            </a:pPr>
            <a:r>
              <a:rPr lang="da-DK" sz="1100" dirty="0">
                <a:solidFill>
                  <a:schemeClr val="bg1"/>
                </a:solidFill>
                <a:latin typeface="Arial" panose="020B0604020202020204" pitchFamily="34" charset="0"/>
                <a:cs typeface="Arial" panose="020B0604020202020204" pitchFamily="34" charset="0"/>
              </a:rPr>
              <a:t>At kommunen deltager på lægekonferencer, tavlemøder og personalemøder for at fortælle om tilbuddet, den høje stoprate, VBA og vigtigheden af henvisninger</a:t>
            </a:r>
          </a:p>
          <a:p>
            <a:pPr marL="171450" lvl="0" indent="-171450">
              <a:buFont typeface="Arial" panose="020B0604020202020204" pitchFamily="34" charset="0"/>
              <a:buChar char="•"/>
            </a:pPr>
            <a:r>
              <a:rPr lang="da-DK" sz="1100" dirty="0">
                <a:solidFill>
                  <a:schemeClr val="bg1"/>
                </a:solidFill>
                <a:latin typeface="Arial" panose="020B0604020202020204" pitchFamily="34" charset="0"/>
                <a:cs typeface="Arial" panose="020B0604020202020204" pitchFamily="34" charset="0"/>
              </a:rPr>
              <a:t>At kommunen tager ansvar for, at sygehusets frontpersonale klædes på til at gennemføre VBA</a:t>
            </a:r>
          </a:p>
          <a:p>
            <a:pPr marL="171450" lvl="0" indent="-171450">
              <a:buFont typeface="Arial" panose="020B0604020202020204" pitchFamily="34" charset="0"/>
              <a:buChar char="•"/>
            </a:pPr>
            <a:r>
              <a:rPr lang="da-DK" sz="1100" dirty="0">
                <a:solidFill>
                  <a:schemeClr val="bg1"/>
                </a:solidFill>
                <a:latin typeface="Arial" panose="020B0604020202020204" pitchFamily="34" charset="0"/>
                <a:cs typeface="Arial" panose="020B0604020202020204" pitchFamily="34" charset="0"/>
              </a:rPr>
              <a:t>At henvisning til rygestoptilbud følger en eksisterende henvisningsstruktur (til andre forebyggende tilbud), så frontpersonale kun skal benytte én indgang</a:t>
            </a:r>
          </a:p>
          <a:p>
            <a:pPr marL="171450" indent="-171450">
              <a:lnSpc>
                <a:spcPts val="1400"/>
              </a:lnSpc>
              <a:buFont typeface="Arial" panose="020B0604020202020204" pitchFamily="34" charset="0"/>
              <a:buChar char="•"/>
            </a:pPr>
            <a:endParaRPr lang="da-DK" sz="1100" dirty="0">
              <a:solidFill>
                <a:schemeClr val="bg1"/>
              </a:solidFill>
              <a:latin typeface="Arial" charset="0"/>
              <a:ea typeface="Arial" charset="0"/>
              <a:cs typeface="Arial" charset="0"/>
            </a:endParaRPr>
          </a:p>
          <a:p>
            <a:pPr marL="171450" indent="-171450">
              <a:lnSpc>
                <a:spcPts val="1400"/>
              </a:lnSpc>
              <a:buFont typeface="Arial" panose="020B0604020202020204" pitchFamily="34" charset="0"/>
              <a:buChar char="•"/>
            </a:pPr>
            <a:endParaRPr lang="da-DK" sz="1100" dirty="0">
              <a:solidFill>
                <a:schemeClr val="bg1"/>
              </a:solidFill>
              <a:latin typeface="Arial" charset="0"/>
              <a:ea typeface="Arial" charset="0"/>
              <a:cs typeface="Arial" charset="0"/>
            </a:endParaRPr>
          </a:p>
          <a:p>
            <a:pPr>
              <a:lnSpc>
                <a:spcPts val="1400"/>
              </a:lnSpc>
            </a:pPr>
            <a:endParaRPr lang="da-DK" sz="1100" dirty="0">
              <a:solidFill>
                <a:schemeClr val="bg1"/>
              </a:solidFill>
              <a:latin typeface="Arial" charset="0"/>
              <a:ea typeface="Arial" charset="0"/>
              <a:cs typeface="Arial" charset="0"/>
            </a:endParaRPr>
          </a:p>
          <a:p>
            <a:pPr>
              <a:lnSpc>
                <a:spcPts val="1400"/>
              </a:lnSpc>
            </a:pPr>
            <a:endParaRPr lang="da-DK" sz="1100" dirty="0">
              <a:solidFill>
                <a:schemeClr val="bg1"/>
              </a:solidFill>
              <a:latin typeface="Arial" charset="0"/>
              <a:ea typeface="Arial" charset="0"/>
              <a:cs typeface="Arial" charset="0"/>
            </a:endParaRPr>
          </a:p>
        </p:txBody>
      </p:sp>
      <p:sp>
        <p:nvSpPr>
          <p:cNvPr id="8" name="Rectangle 7"/>
          <p:cNvSpPr>
            <a:spLocks/>
          </p:cNvSpPr>
          <p:nvPr/>
        </p:nvSpPr>
        <p:spPr>
          <a:xfrm>
            <a:off x="719384" y="2266527"/>
            <a:ext cx="6120000" cy="21244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p:cNvSpPr txBox="1"/>
          <p:nvPr/>
        </p:nvSpPr>
        <p:spPr>
          <a:xfrm>
            <a:off x="810807" y="2451096"/>
            <a:ext cx="5744308" cy="1600199"/>
          </a:xfrm>
          <a:prstGeom prst="rect">
            <a:avLst/>
          </a:prstGeom>
          <a:noFill/>
        </p:spPr>
        <p:txBody>
          <a:bodyPr wrap="square" lIns="0" tIns="0" rIns="0" bIns="0" numCol="1" spcCol="216000" rtlCol="0">
            <a:noAutofit/>
          </a:bodyPr>
          <a:lstStyle/>
          <a:p>
            <a:pPr marL="285750" lvl="0" indent="-285750">
              <a:spcAft>
                <a:spcPts val="600"/>
              </a:spcAft>
              <a:buFont typeface="Arial" panose="020B0604020202020204" pitchFamily="34" charset="0"/>
              <a:buChar char="•"/>
            </a:pPr>
            <a:r>
              <a:rPr lang="da-DK" sz="1300" b="1" dirty="0">
                <a:solidFill>
                  <a:schemeClr val="bg1"/>
                </a:solidFill>
                <a:latin typeface="Arial" panose="020B0604020202020204" pitchFamily="34" charset="0"/>
                <a:cs typeface="Arial" panose="020B0604020202020204" pitchFamily="34" charset="0"/>
              </a:rPr>
              <a:t>Etabler samarbejde på flere organisatoriske niveauer (direktion, afdeling, afsnit)</a:t>
            </a:r>
            <a:endParaRPr lang="da-DK" sz="1300" dirty="0">
              <a:solidFill>
                <a:schemeClr val="bg1"/>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chemeClr val="bg1"/>
                </a:solidFill>
                <a:latin typeface="Arial" panose="020B0604020202020204" pitchFamily="34" charset="0"/>
                <a:cs typeface="Arial" panose="020B0604020202020204" pitchFamily="34" charset="0"/>
              </a:rPr>
              <a:t>Sæt jer ind i sygehusets arbejdsgange og procedurer </a:t>
            </a:r>
            <a:endParaRPr lang="da-DK" sz="1300" dirty="0">
              <a:solidFill>
                <a:schemeClr val="bg1"/>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chemeClr val="bg1"/>
                </a:solidFill>
                <a:latin typeface="Arial" panose="020B0604020202020204" pitchFamily="34" charset="0"/>
                <a:cs typeface="Arial" panose="020B0604020202020204" pitchFamily="34" charset="0"/>
              </a:rPr>
              <a:t>Skab en formel struktur med elektronisk henvisning, der er let at benytte for sygehuset</a:t>
            </a:r>
            <a:endParaRPr lang="da-DK" sz="1300" dirty="0">
              <a:solidFill>
                <a:schemeClr val="bg1"/>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chemeClr val="bg1"/>
                </a:solidFill>
                <a:latin typeface="Arial" panose="020B0604020202020204" pitchFamily="34" charset="0"/>
                <a:cs typeface="Arial" panose="020B0604020202020204" pitchFamily="34" charset="0"/>
              </a:rPr>
              <a:t>Anbefal VBA som henvisningsredskab og vejled sygehuspersonalet i VBA</a:t>
            </a:r>
            <a:endParaRPr lang="da-DK" sz="1300" dirty="0">
              <a:solidFill>
                <a:schemeClr val="bg1"/>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chemeClr val="bg1"/>
                </a:solidFill>
                <a:latin typeface="Arial" panose="020B0604020202020204" pitchFamily="34" charset="0"/>
                <a:cs typeface="Arial" panose="020B0604020202020204" pitchFamily="34" charset="0"/>
              </a:rPr>
              <a:t>Kontakt borgeren inden for en uge efter henvisningen</a:t>
            </a:r>
            <a:endParaRPr lang="da-DK" sz="1300" dirty="0">
              <a:solidFill>
                <a:schemeClr val="bg1"/>
              </a:solidFill>
              <a:latin typeface="Arial" panose="020B0604020202020204" pitchFamily="34" charset="0"/>
              <a:cs typeface="Arial" panose="020B0604020202020204" pitchFamily="34" charset="0"/>
            </a:endParaRPr>
          </a:p>
          <a:p>
            <a:pPr>
              <a:lnSpc>
                <a:spcPts val="1600"/>
              </a:lnSpc>
            </a:pPr>
            <a:endParaRPr lang="da-DK" sz="15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1395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8767" cy="10691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1" y="0"/>
            <a:ext cx="7558767" cy="10756288"/>
          </a:xfrm>
          <a:prstGeom prst="rect">
            <a:avLst/>
          </a:prstGeom>
        </p:spPr>
      </p:pic>
      <p:sp>
        <p:nvSpPr>
          <p:cNvPr id="6" name="TextBox 5"/>
          <p:cNvSpPr txBox="1"/>
          <p:nvPr/>
        </p:nvSpPr>
        <p:spPr>
          <a:xfrm>
            <a:off x="540909" y="978423"/>
            <a:ext cx="6537692" cy="1169551"/>
          </a:xfrm>
          <a:prstGeom prst="rect">
            <a:avLst/>
          </a:prstGeom>
          <a:noFill/>
        </p:spPr>
        <p:txBody>
          <a:bodyPr wrap="square" lIns="0" tIns="0" rIns="0" bIns="0" rtlCol="0">
            <a:spAutoFit/>
          </a:bodyPr>
          <a:lstStyle/>
          <a:p>
            <a:r>
              <a:rPr lang="da-DK" sz="3800" b="1" dirty="0">
                <a:solidFill>
                  <a:schemeClr val="bg1"/>
                </a:solidFill>
                <a:latin typeface="Times New Roman" charset="0"/>
                <a:ea typeface="Times New Roman" charset="0"/>
                <a:cs typeface="Times New Roman" charset="0"/>
              </a:rPr>
              <a:t>Samarbejde med almen </a:t>
            </a:r>
            <a:r>
              <a:rPr lang="da-DK" sz="3800" b="1" dirty="0" smtClean="0">
                <a:solidFill>
                  <a:schemeClr val="bg1"/>
                </a:solidFill>
                <a:latin typeface="Times New Roman" charset="0"/>
                <a:ea typeface="Times New Roman" charset="0"/>
                <a:cs typeface="Times New Roman" charset="0"/>
              </a:rPr>
              <a:t>praksis om henvisning til rygestop</a:t>
            </a:r>
            <a:endParaRPr lang="da-DK" sz="3800" b="1" dirty="0">
              <a:solidFill>
                <a:schemeClr val="bg1"/>
              </a:solidFill>
              <a:latin typeface="Times New Roman" charset="0"/>
              <a:ea typeface="Times New Roman" charset="0"/>
              <a:cs typeface="Times New Roman" charset="0"/>
            </a:endParaRPr>
          </a:p>
        </p:txBody>
      </p:sp>
      <p:sp>
        <p:nvSpPr>
          <p:cNvPr id="7" name="TextBox 6"/>
          <p:cNvSpPr txBox="1"/>
          <p:nvPr/>
        </p:nvSpPr>
        <p:spPr>
          <a:xfrm>
            <a:off x="719999" y="4105555"/>
            <a:ext cx="6120000" cy="4477192"/>
          </a:xfrm>
          <a:prstGeom prst="rect">
            <a:avLst/>
          </a:prstGeom>
          <a:noFill/>
        </p:spPr>
        <p:txBody>
          <a:bodyPr wrap="square" lIns="0" tIns="0" rIns="0" bIns="0" rtlCol="0">
            <a:noAutofit/>
          </a:bodyPr>
          <a:lstStyle/>
          <a:p>
            <a:r>
              <a:rPr lang="da-DK" sz="1100" dirty="0">
                <a:solidFill>
                  <a:schemeClr val="bg1"/>
                </a:solidFill>
                <a:latin typeface="Arial" panose="020B0604020202020204" pitchFamily="34" charset="0"/>
                <a:cs typeface="Arial" panose="020B0604020202020204" pitchFamily="34" charset="0"/>
              </a:rPr>
              <a:t>Formålet med inspirationsarket er at inspirere kommunerne til at starte samarbejde med alment praktiserende læger omkring opsporing og henvisning af rygere til kommunens rygestoptilbud</a:t>
            </a:r>
            <a:r>
              <a:rPr lang="da-DK" sz="1100" dirty="0" smtClean="0">
                <a:solidFill>
                  <a:schemeClr val="bg1"/>
                </a:solidFill>
                <a:latin typeface="Arial" panose="020B0604020202020204" pitchFamily="34" charset="0"/>
                <a:cs typeface="Arial" panose="020B0604020202020204" pitchFamily="34" charset="0"/>
              </a:rPr>
              <a:t>.</a:t>
            </a:r>
          </a:p>
          <a:p>
            <a:endParaRPr lang="da-DK" sz="1100" dirty="0">
              <a:solidFill>
                <a:schemeClr val="bg1"/>
              </a:solidFill>
              <a:latin typeface="Arial" panose="020B0604020202020204" pitchFamily="34" charset="0"/>
              <a:cs typeface="Arial" panose="020B0604020202020204" pitchFamily="34" charset="0"/>
            </a:endParaRPr>
          </a:p>
          <a:p>
            <a:r>
              <a:rPr lang="da-DK" sz="1100" b="1" dirty="0">
                <a:solidFill>
                  <a:schemeClr val="bg1"/>
                </a:solidFill>
                <a:latin typeface="Arial" panose="020B0604020202020204" pitchFamily="34" charset="0"/>
                <a:cs typeface="Arial" panose="020B0604020202020204" pitchFamily="34" charset="0"/>
              </a:rPr>
              <a:t>Hvad?</a:t>
            </a:r>
            <a:endParaRPr lang="da-DK" sz="1100" dirty="0">
              <a:solidFill>
                <a:schemeClr val="bg1"/>
              </a:solidFill>
              <a:latin typeface="Arial" panose="020B0604020202020204" pitchFamily="34" charset="0"/>
              <a:cs typeface="Arial" panose="020B0604020202020204" pitchFamily="34" charset="0"/>
            </a:endParaRPr>
          </a:p>
          <a:p>
            <a:r>
              <a:rPr lang="da-DK" sz="1100" dirty="0">
                <a:solidFill>
                  <a:schemeClr val="bg1"/>
                </a:solidFill>
                <a:latin typeface="Arial" panose="020B0604020202020204" pitchFamily="34" charset="0"/>
                <a:cs typeface="Arial" panose="020B0604020202020204" pitchFamily="34" charset="0"/>
              </a:rPr>
              <a:t>Et samarbejde med almen praksis består primært af at etablere en elektronisk henvisningspraksis til kommunale rygestoptilbud. </a:t>
            </a:r>
            <a:endParaRPr lang="da-DK" sz="1100" dirty="0" smtClean="0">
              <a:solidFill>
                <a:schemeClr val="bg1"/>
              </a:solidFill>
              <a:latin typeface="Arial" panose="020B0604020202020204" pitchFamily="34" charset="0"/>
              <a:cs typeface="Arial" panose="020B0604020202020204" pitchFamily="34" charset="0"/>
            </a:endParaRPr>
          </a:p>
          <a:p>
            <a:endParaRPr lang="da-DK" sz="1100" dirty="0">
              <a:solidFill>
                <a:schemeClr val="bg1"/>
              </a:solidFill>
              <a:latin typeface="Arial" panose="020B0604020202020204" pitchFamily="34" charset="0"/>
              <a:cs typeface="Arial" panose="020B0604020202020204" pitchFamily="34" charset="0"/>
            </a:endParaRPr>
          </a:p>
          <a:p>
            <a:r>
              <a:rPr lang="da-DK" sz="1100" b="1" dirty="0">
                <a:solidFill>
                  <a:schemeClr val="bg1"/>
                </a:solidFill>
                <a:latin typeface="Arial" panose="020B0604020202020204" pitchFamily="34" charset="0"/>
                <a:cs typeface="Arial" panose="020B0604020202020204" pitchFamily="34" charset="0"/>
              </a:rPr>
              <a:t>Hvorfor?</a:t>
            </a:r>
            <a:endParaRPr lang="da-DK" sz="1100" dirty="0">
              <a:solidFill>
                <a:schemeClr val="bg1"/>
              </a:solidFill>
              <a:latin typeface="Arial" panose="020B0604020202020204" pitchFamily="34" charset="0"/>
              <a:cs typeface="Arial" panose="020B0604020202020204" pitchFamily="34" charset="0"/>
            </a:endParaRPr>
          </a:p>
          <a:p>
            <a:r>
              <a:rPr lang="da-DK" sz="1100" dirty="0">
                <a:solidFill>
                  <a:schemeClr val="bg1"/>
                </a:solidFill>
                <a:latin typeface="Arial" panose="020B0604020202020204" pitchFamily="34" charset="0"/>
                <a:cs typeface="Arial" panose="020B0604020202020204" pitchFamily="34" charset="0"/>
              </a:rPr>
              <a:t>Praktiserende læger har adgang til en gruppe af særligt udsatte borgere, som ellers er vanskelige at rekruttere. Et samarbejde kan derfor styrke rekrutteringen. Desuden er det en fordel, at de praktiserende læger ofte har løbende kontakt med denne gruppe af borgere, og derfor har mulighed for at følge op. </a:t>
            </a:r>
            <a:endParaRPr lang="da-DK" sz="1100" dirty="0" smtClean="0">
              <a:solidFill>
                <a:schemeClr val="bg1"/>
              </a:solidFill>
              <a:latin typeface="Arial" panose="020B0604020202020204" pitchFamily="34" charset="0"/>
              <a:cs typeface="Arial" panose="020B0604020202020204" pitchFamily="34" charset="0"/>
            </a:endParaRPr>
          </a:p>
          <a:p>
            <a:r>
              <a:rPr lang="da-DK" sz="1100" dirty="0" smtClean="0">
                <a:solidFill>
                  <a:schemeClr val="bg1"/>
                </a:solidFill>
                <a:latin typeface="Arial" panose="020B0604020202020204" pitchFamily="34" charset="0"/>
                <a:cs typeface="Arial" panose="020B0604020202020204" pitchFamily="34" charset="0"/>
              </a:rPr>
              <a:t> </a:t>
            </a:r>
            <a:endParaRPr lang="da-DK" sz="1100" dirty="0">
              <a:solidFill>
                <a:schemeClr val="bg1"/>
              </a:solidFill>
              <a:latin typeface="Arial" panose="020B0604020202020204" pitchFamily="34" charset="0"/>
              <a:cs typeface="Arial" panose="020B0604020202020204" pitchFamily="34" charset="0"/>
            </a:endParaRPr>
          </a:p>
          <a:p>
            <a:r>
              <a:rPr lang="da-DK" sz="1100" b="1" dirty="0">
                <a:solidFill>
                  <a:schemeClr val="bg1"/>
                </a:solidFill>
                <a:latin typeface="Arial" panose="020B0604020202020204" pitchFamily="34" charset="0"/>
                <a:cs typeface="Arial" panose="020B0604020202020204" pitchFamily="34" charset="0"/>
              </a:rPr>
              <a:t>Hvordan?</a:t>
            </a:r>
            <a:endParaRPr lang="da-DK" sz="1100" dirty="0">
              <a:solidFill>
                <a:schemeClr val="bg1"/>
              </a:solidFill>
              <a:latin typeface="Arial" panose="020B0604020202020204" pitchFamily="34" charset="0"/>
              <a:cs typeface="Arial" panose="020B0604020202020204" pitchFamily="34" charset="0"/>
            </a:endParaRPr>
          </a:p>
          <a:p>
            <a:r>
              <a:rPr lang="da-DK" sz="1100" dirty="0">
                <a:solidFill>
                  <a:schemeClr val="bg1"/>
                </a:solidFill>
                <a:latin typeface="Arial" panose="020B0604020202020204" pitchFamily="34" charset="0"/>
                <a:cs typeface="Arial" panose="020B0604020202020204" pitchFamily="34" charset="0"/>
              </a:rPr>
              <a:t>Det kan fremme etableringen af et samarbejde med almen praksis, hvis</a:t>
            </a:r>
            <a:r>
              <a:rPr lang="da-DK" sz="1100" dirty="0" smtClean="0">
                <a:solidFill>
                  <a:schemeClr val="bg1"/>
                </a:solidFill>
                <a:latin typeface="Arial" panose="020B0604020202020204" pitchFamily="34" charset="0"/>
                <a:cs typeface="Arial" panose="020B0604020202020204" pitchFamily="34" charset="0"/>
              </a:rPr>
              <a:t>:</a:t>
            </a:r>
          </a:p>
          <a:p>
            <a:endParaRPr lang="da-DK" sz="1100" dirty="0">
              <a:solidFill>
                <a:schemeClr val="bg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a-DK" sz="1100" dirty="0">
                <a:solidFill>
                  <a:schemeClr val="bg1"/>
                </a:solidFill>
                <a:latin typeface="Arial" panose="020B0604020202020204" pitchFamily="34" charset="0"/>
                <a:cs typeface="Arial" panose="020B0604020202020204" pitchFamily="34" charset="0"/>
              </a:rPr>
              <a:t>Praksiskonsulenten inddrages </a:t>
            </a:r>
            <a:r>
              <a:rPr lang="da-DK" sz="1100" dirty="0" smtClean="0">
                <a:solidFill>
                  <a:schemeClr val="bg1"/>
                </a:solidFill>
                <a:latin typeface="Arial" panose="020B0604020202020204" pitchFamily="34" charset="0"/>
                <a:cs typeface="Arial" panose="020B0604020202020204" pitchFamily="34" charset="0"/>
              </a:rPr>
              <a:t>tidligt og kan  </a:t>
            </a:r>
            <a:r>
              <a:rPr lang="da-DK" sz="1100" dirty="0">
                <a:solidFill>
                  <a:schemeClr val="bg1"/>
                </a:solidFill>
                <a:latin typeface="Arial" panose="020B0604020202020204" pitchFamily="34" charset="0"/>
                <a:cs typeface="Arial" panose="020B0604020202020204" pitchFamily="34" charset="0"/>
              </a:rPr>
              <a:t>styrke dialogen og bygge bro mellem </a:t>
            </a:r>
            <a:r>
              <a:rPr lang="da-DK" sz="1100" dirty="0" smtClean="0">
                <a:solidFill>
                  <a:schemeClr val="bg1"/>
                </a:solidFill>
                <a:latin typeface="Arial" panose="020B0604020202020204" pitchFamily="34" charset="0"/>
                <a:cs typeface="Arial" panose="020B0604020202020204" pitchFamily="34" charset="0"/>
              </a:rPr>
              <a:t>kommune og almen praksis</a:t>
            </a:r>
          </a:p>
          <a:p>
            <a:pPr marL="171450" lvl="0" indent="-171450">
              <a:buFont typeface="Arial" panose="020B0604020202020204" pitchFamily="34" charset="0"/>
              <a:buChar char="•"/>
            </a:pPr>
            <a:r>
              <a:rPr lang="da-DK" sz="1100" dirty="0" smtClean="0">
                <a:solidFill>
                  <a:schemeClr val="bg1"/>
                </a:solidFill>
                <a:latin typeface="Arial" panose="020B0604020202020204" pitchFamily="34" charset="0"/>
                <a:cs typeface="Arial" panose="020B0604020202020204" pitchFamily="34" charset="0"/>
              </a:rPr>
              <a:t>Besøg hos en andel af de praktiserende læger prioriteres. Det kan her være en fordel at fremlægge positive resultater af kommunens rygestoptilbud, fx stopraten</a:t>
            </a:r>
          </a:p>
          <a:p>
            <a:pPr marL="171450" lvl="0" indent="-171450">
              <a:buFont typeface="Arial" panose="020B0604020202020204" pitchFamily="34" charset="0"/>
              <a:buChar char="•"/>
            </a:pPr>
            <a:r>
              <a:rPr lang="da-DK" sz="1100" dirty="0" smtClean="0">
                <a:solidFill>
                  <a:schemeClr val="bg1"/>
                </a:solidFill>
                <a:latin typeface="Arial" panose="020B0604020202020204" pitchFamily="34" charset="0"/>
                <a:cs typeface="Arial" panose="020B0604020202020204" pitchFamily="34" charset="0"/>
              </a:rPr>
              <a:t>Den ansvarlige i kommunen er vedholdende i opbygningen af en henvisningspraksis. Involver eventuelt lægesekretær eller sygeplejerske fra praksissen, hvis den praktiserende læge ikke har mulighed for at prioritere elektroniske henvisninger og VBA</a:t>
            </a:r>
          </a:p>
          <a:p>
            <a:pPr>
              <a:lnSpc>
                <a:spcPts val="1400"/>
              </a:lnSpc>
            </a:pPr>
            <a:endParaRPr lang="da-DK" sz="1100" dirty="0">
              <a:solidFill>
                <a:schemeClr val="bg1"/>
              </a:solidFill>
              <a:latin typeface="Arial" charset="0"/>
              <a:ea typeface="Arial" charset="0"/>
              <a:cs typeface="Arial" charset="0"/>
            </a:endParaRPr>
          </a:p>
        </p:txBody>
      </p:sp>
      <p:sp>
        <p:nvSpPr>
          <p:cNvPr id="8" name="Rectangle 7"/>
          <p:cNvSpPr>
            <a:spLocks/>
          </p:cNvSpPr>
          <p:nvPr/>
        </p:nvSpPr>
        <p:spPr>
          <a:xfrm>
            <a:off x="719383" y="2387672"/>
            <a:ext cx="6120000" cy="15112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p:cNvSpPr txBox="1"/>
          <p:nvPr/>
        </p:nvSpPr>
        <p:spPr>
          <a:xfrm>
            <a:off x="831645" y="2481702"/>
            <a:ext cx="5744308" cy="1417198"/>
          </a:xfrm>
          <a:prstGeom prst="rect">
            <a:avLst/>
          </a:prstGeom>
          <a:noFill/>
        </p:spPr>
        <p:txBody>
          <a:bodyPr wrap="square" lIns="0" tIns="0" rIns="0" bIns="0" numCol="1" spcCol="216000" rtlCol="0">
            <a:noAutofit/>
          </a:bodyPr>
          <a:lstStyle/>
          <a:p>
            <a:pPr marL="285750" lvl="0" indent="-285750">
              <a:spcAft>
                <a:spcPts val="600"/>
              </a:spcAft>
              <a:buFont typeface="Arial" panose="020B0604020202020204" pitchFamily="34" charset="0"/>
              <a:buChar char="•"/>
            </a:pPr>
            <a:r>
              <a:rPr lang="da-DK" sz="1300" b="1" dirty="0" smtClean="0">
                <a:solidFill>
                  <a:schemeClr val="bg1"/>
                </a:solidFill>
                <a:latin typeface="Arial" panose="020B0604020202020204" pitchFamily="34" charset="0"/>
                <a:cs typeface="Arial" panose="020B0604020202020204" pitchFamily="34" charset="0"/>
              </a:rPr>
              <a:t>Lad praksiskonsulenten være den formidlende kontakt mellem kommune og almen praksis</a:t>
            </a:r>
            <a:endParaRPr lang="da-DK" sz="1300" dirty="0" smtClean="0">
              <a:solidFill>
                <a:schemeClr val="bg1"/>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smtClean="0">
                <a:solidFill>
                  <a:schemeClr val="bg1"/>
                </a:solidFill>
                <a:latin typeface="Arial" panose="020B0604020202020204" pitchFamily="34" charset="0"/>
                <a:cs typeface="Arial" panose="020B0604020202020204" pitchFamily="34" charset="0"/>
              </a:rPr>
              <a:t>Lyt til de praktiserende lægers behov, og tilpas samarbejdet</a:t>
            </a:r>
            <a:endParaRPr lang="da-DK" sz="1300" dirty="0" smtClean="0">
              <a:solidFill>
                <a:schemeClr val="bg1"/>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smtClean="0">
                <a:solidFill>
                  <a:schemeClr val="bg1"/>
                </a:solidFill>
                <a:latin typeface="Arial" panose="020B0604020202020204" pitchFamily="34" charset="0"/>
                <a:cs typeface="Arial" panose="020B0604020202020204" pitchFamily="34" charset="0"/>
              </a:rPr>
              <a:t>Anbefal </a:t>
            </a:r>
            <a:r>
              <a:rPr lang="da-DK" sz="1300" b="1" dirty="0" err="1" smtClean="0">
                <a:solidFill>
                  <a:schemeClr val="bg1"/>
                </a:solidFill>
                <a:latin typeface="Arial" panose="020B0604020202020204" pitchFamily="34" charset="0"/>
                <a:cs typeface="Arial" panose="020B0604020202020204" pitchFamily="34" charset="0"/>
              </a:rPr>
              <a:t>Very</a:t>
            </a:r>
            <a:r>
              <a:rPr lang="da-DK" sz="1300" b="1" dirty="0" smtClean="0">
                <a:solidFill>
                  <a:schemeClr val="bg1"/>
                </a:solidFill>
                <a:latin typeface="Arial" panose="020B0604020202020204" pitchFamily="34" charset="0"/>
                <a:cs typeface="Arial" panose="020B0604020202020204" pitchFamily="34" charset="0"/>
              </a:rPr>
              <a:t> Brief </a:t>
            </a:r>
            <a:r>
              <a:rPr lang="da-DK" sz="1300" b="1" dirty="0" err="1" smtClean="0">
                <a:solidFill>
                  <a:schemeClr val="bg1"/>
                </a:solidFill>
                <a:latin typeface="Arial" panose="020B0604020202020204" pitchFamily="34" charset="0"/>
                <a:cs typeface="Arial" panose="020B0604020202020204" pitchFamily="34" charset="0"/>
              </a:rPr>
              <a:t>Advice</a:t>
            </a:r>
            <a:r>
              <a:rPr lang="da-DK" sz="1300" b="1" dirty="0" smtClean="0">
                <a:solidFill>
                  <a:schemeClr val="bg1"/>
                </a:solidFill>
                <a:latin typeface="Arial" panose="020B0604020202020204" pitchFamily="34" charset="0"/>
                <a:cs typeface="Arial" panose="020B0604020202020204" pitchFamily="34" charset="0"/>
              </a:rPr>
              <a:t> (VBA)  som henvisningsredskab og tilbyd vejledning i metoden</a:t>
            </a:r>
            <a:endParaRPr lang="da-DK" sz="1300" dirty="0" smtClean="0">
              <a:solidFill>
                <a:schemeClr val="bg1"/>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smtClean="0">
                <a:solidFill>
                  <a:schemeClr val="bg1"/>
                </a:solidFill>
                <a:latin typeface="Arial" panose="020B0604020202020204" pitchFamily="34" charset="0"/>
                <a:cs typeface="Arial" panose="020B0604020202020204" pitchFamily="34" charset="0"/>
              </a:rPr>
              <a:t>Prioriter opbygning af en enkel elektronisk henvisningspraksis </a:t>
            </a:r>
            <a:endParaRPr lang="da-DK" sz="1300" dirty="0" smtClean="0">
              <a:solidFill>
                <a:schemeClr val="bg1"/>
              </a:solidFill>
              <a:latin typeface="Arial" panose="020B0604020202020204" pitchFamily="34" charset="0"/>
              <a:cs typeface="Arial" panose="020B0604020202020204" pitchFamily="34" charset="0"/>
            </a:endParaRPr>
          </a:p>
          <a:p>
            <a:pPr marL="342900" indent="-342900">
              <a:lnSpc>
                <a:spcPts val="1600"/>
              </a:lnSpc>
              <a:buFontTx/>
              <a:buAutoNum type="arabicParenR"/>
            </a:pPr>
            <a:endParaRPr lang="da-DK" sz="1500" b="1" dirty="0">
              <a:solidFill>
                <a:schemeClr val="bg1"/>
              </a:solidFill>
              <a:latin typeface="Arial" charset="0"/>
              <a:ea typeface="Arial" charset="0"/>
              <a:cs typeface="Arial" charset="0"/>
            </a:endParaRPr>
          </a:p>
          <a:p>
            <a:pPr marL="342900" indent="-342900">
              <a:lnSpc>
                <a:spcPts val="1600"/>
              </a:lnSpc>
              <a:buAutoNum type="arabicParenR"/>
            </a:pPr>
            <a:endParaRPr lang="da-DK" sz="1500" b="1" dirty="0">
              <a:solidFill>
                <a:schemeClr val="bg1"/>
              </a:solidFill>
              <a:latin typeface="Arial" charset="0"/>
              <a:ea typeface="Arial" charset="0"/>
              <a:cs typeface="Arial" charset="0"/>
            </a:endParaRPr>
          </a:p>
        </p:txBody>
      </p:sp>
      <p:pic>
        <p:nvPicPr>
          <p:cNvPr id="2" name="Billede 1">
            <a:extLst>
              <a:ext uri="{FF2B5EF4-FFF2-40B4-BE49-F238E27FC236}">
                <a16:creationId xmlns="" xmlns:a16="http://schemas.microsoft.com/office/drawing/2014/main" id="{9D520099-CBC7-4E77-B377-03BB1A6D450D}"/>
              </a:ext>
            </a:extLst>
          </p:cNvPr>
          <p:cNvPicPr>
            <a:picLocks noChangeAspect="1"/>
          </p:cNvPicPr>
          <p:nvPr/>
        </p:nvPicPr>
        <p:blipFill rotWithShape="1">
          <a:blip r:embed="rId4"/>
          <a:srcRect l="3329" t="10856" r="7452" b="7575"/>
          <a:stretch/>
        </p:blipFill>
        <p:spPr>
          <a:xfrm>
            <a:off x="4086598" y="8291849"/>
            <a:ext cx="3171093" cy="1417266"/>
          </a:xfrm>
          <a:prstGeom prst="rect">
            <a:avLst/>
          </a:prstGeom>
        </p:spPr>
      </p:pic>
      <p:sp>
        <p:nvSpPr>
          <p:cNvPr id="5" name="Tekstfelt 4">
            <a:extLst>
              <a:ext uri="{FF2B5EF4-FFF2-40B4-BE49-F238E27FC236}">
                <a16:creationId xmlns="" xmlns:a16="http://schemas.microsoft.com/office/drawing/2014/main" id="{E8C8F0A9-162D-4B08-B431-0BEA26A75499}"/>
              </a:ext>
            </a:extLst>
          </p:cNvPr>
          <p:cNvSpPr txBox="1"/>
          <p:nvPr/>
        </p:nvSpPr>
        <p:spPr>
          <a:xfrm>
            <a:off x="212122" y="8259572"/>
            <a:ext cx="3874476" cy="954107"/>
          </a:xfrm>
          <a:prstGeom prst="rect">
            <a:avLst/>
          </a:prstGeom>
          <a:noFill/>
        </p:spPr>
        <p:txBody>
          <a:bodyPr wrap="square" rtlCol="0">
            <a:spAutoFit/>
          </a:bodyPr>
          <a:lstStyle/>
          <a:p>
            <a:pPr lvl="0"/>
            <a:r>
              <a:rPr lang="da-DK" sz="800" i="1" dirty="0">
                <a:solidFill>
                  <a:schemeClr val="bg1"/>
                </a:solidFill>
              </a:rPr>
              <a:t>Henvisningsstrukturen består af følgende trin: 1) Borgeren kontakter egen læge, 2) Lægen henviser elektronisk borgeren til kommunens tilbud, 3) Kommunen kontakter borgeren hurtigt med tilbud om rygestop og 4) Kommunen sender elektronisk besked (epikrise) tilbage til lægen om borgerens rygestatus efter endt forløb, hvis borgeren giver samtykke til det. Den stiplede linje illustrerer de borgere, der henvender sig til kommunens rygestop, fordi egen læge har opfordret dem til det. </a:t>
            </a:r>
            <a:endParaRPr lang="da-DK" sz="800" dirty="0">
              <a:solidFill>
                <a:schemeClr val="bg1"/>
              </a:solidFill>
            </a:endParaRPr>
          </a:p>
          <a:p>
            <a:endParaRPr lang="da-DK"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102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 y="-186"/>
            <a:ext cx="7558767" cy="10691999"/>
          </a:xfrm>
          <a:prstGeom prst="rect">
            <a:avLst/>
          </a:prstGeom>
        </p:spPr>
      </p:pic>
      <p:sp>
        <p:nvSpPr>
          <p:cNvPr id="5" name="TextBox 4"/>
          <p:cNvSpPr txBox="1"/>
          <p:nvPr/>
        </p:nvSpPr>
        <p:spPr>
          <a:xfrm>
            <a:off x="719999" y="1080000"/>
            <a:ext cx="5693679" cy="697307"/>
          </a:xfrm>
          <a:prstGeom prst="rect">
            <a:avLst/>
          </a:prstGeom>
          <a:noFill/>
        </p:spPr>
        <p:txBody>
          <a:bodyPr wrap="square" lIns="0" tIns="0" rIns="0" bIns="0" rtlCol="0">
            <a:spAutoFit/>
          </a:bodyPr>
          <a:lstStyle/>
          <a:p>
            <a:pPr>
              <a:lnSpc>
                <a:spcPts val="6000"/>
              </a:lnSpc>
            </a:pPr>
            <a:r>
              <a:rPr lang="da-DK" sz="4000" b="1" dirty="0">
                <a:solidFill>
                  <a:srgbClr val="0F78B9"/>
                </a:solidFill>
                <a:latin typeface="Times New Roman" charset="0"/>
                <a:ea typeface="Times New Roman" charset="0"/>
                <a:cs typeface="Times New Roman" charset="0"/>
              </a:rPr>
              <a:t>Rygestopmedicin</a:t>
            </a:r>
          </a:p>
        </p:txBody>
      </p:sp>
      <p:sp>
        <p:nvSpPr>
          <p:cNvPr id="6" name="TextBox 5"/>
          <p:cNvSpPr txBox="1"/>
          <p:nvPr/>
        </p:nvSpPr>
        <p:spPr>
          <a:xfrm>
            <a:off x="714831" y="3605026"/>
            <a:ext cx="6114832" cy="5741881"/>
          </a:xfrm>
          <a:prstGeom prst="rect">
            <a:avLst/>
          </a:prstGeom>
          <a:noFill/>
        </p:spPr>
        <p:txBody>
          <a:bodyPr wrap="square" lIns="0" tIns="0" rIns="0" bIns="0" rtlCol="0">
            <a:noAutofit/>
          </a:bodyPr>
          <a:lstStyle/>
          <a:p>
            <a:r>
              <a:rPr lang="da-DK" sz="1100" dirty="0">
                <a:solidFill>
                  <a:srgbClr val="0F78B9"/>
                </a:solidFill>
                <a:latin typeface="Arial" panose="020B0604020202020204" pitchFamily="34" charset="0"/>
                <a:cs typeface="Arial" panose="020B0604020202020204" pitchFamily="34" charset="0"/>
              </a:rPr>
              <a:t>Formålet med inspirationsarket er at give kommunerne indsigt i mulighederne for udlevering af vederlagsfri rygestopmedicin</a:t>
            </a:r>
            <a:r>
              <a:rPr lang="da-DK" sz="1100" dirty="0" smtClean="0">
                <a:solidFill>
                  <a:srgbClr val="0F78B9"/>
                </a:solidFill>
                <a:latin typeface="Arial" panose="020B0604020202020204" pitchFamily="34" charset="0"/>
                <a:cs typeface="Arial" panose="020B0604020202020204" pitchFamily="34" charset="0"/>
              </a:rPr>
              <a:t>.</a:t>
            </a:r>
          </a:p>
          <a:p>
            <a:endParaRPr lang="da-DK" sz="1100" dirty="0">
              <a:solidFill>
                <a:srgbClr val="0F78B9"/>
              </a:solidFill>
              <a:latin typeface="Arial" panose="020B0604020202020204" pitchFamily="34" charset="0"/>
              <a:cs typeface="Arial" panose="020B0604020202020204" pitchFamily="34" charset="0"/>
            </a:endParaRPr>
          </a:p>
          <a:p>
            <a:r>
              <a:rPr lang="da-DK" sz="1100" b="1" dirty="0">
                <a:solidFill>
                  <a:srgbClr val="0F78B9"/>
                </a:solidFill>
                <a:latin typeface="Arial" panose="020B0604020202020204" pitchFamily="34" charset="0"/>
                <a:cs typeface="Arial" panose="020B0604020202020204" pitchFamily="34" charset="0"/>
              </a:rPr>
              <a:t>Hvad?</a:t>
            </a:r>
            <a:endParaRPr lang="da-DK" sz="1100" dirty="0">
              <a:solidFill>
                <a:srgbClr val="0F78B9"/>
              </a:solidFill>
              <a:latin typeface="Arial" panose="020B0604020202020204" pitchFamily="34" charset="0"/>
              <a:cs typeface="Arial" panose="020B0604020202020204" pitchFamily="34" charset="0"/>
            </a:endParaRPr>
          </a:p>
          <a:p>
            <a:r>
              <a:rPr lang="da-DK" sz="1100" dirty="0">
                <a:solidFill>
                  <a:srgbClr val="0F78B9"/>
                </a:solidFill>
                <a:latin typeface="Arial" panose="020B0604020202020204" pitchFamily="34" charset="0"/>
                <a:cs typeface="Arial" panose="020B0604020202020204" pitchFamily="34" charset="0"/>
              </a:rPr>
              <a:t>Sundhedsstyrelsen anbefaler, at rygestoprådgivning og </a:t>
            </a:r>
            <a:r>
              <a:rPr lang="da-DK" sz="1100" dirty="0" smtClean="0">
                <a:solidFill>
                  <a:srgbClr val="0F78B9"/>
                </a:solidFill>
                <a:latin typeface="Arial" panose="020B0604020202020204" pitchFamily="34" charset="0"/>
                <a:cs typeface="Arial" panose="020B0604020202020204" pitchFamily="34" charset="0"/>
              </a:rPr>
              <a:t>udlevering </a:t>
            </a:r>
            <a:r>
              <a:rPr lang="da-DK" sz="1100" dirty="0">
                <a:solidFill>
                  <a:srgbClr val="0F78B9"/>
                </a:solidFill>
                <a:latin typeface="Arial" panose="020B0604020202020204" pitchFamily="34" charset="0"/>
                <a:cs typeface="Arial" panose="020B0604020202020204" pitchFamily="34" charset="0"/>
              </a:rPr>
              <a:t>af vederlagsfri rygestopmedicin sker sideløbende. Borgeren bør deltage i et rygestopforløb for at kunne modtage vederlagsfri rygestopmedicin. Overvej derfor også, om værdikuponer først skal udleveres ved anden </a:t>
            </a:r>
            <a:r>
              <a:rPr lang="da-DK" sz="1100" dirty="0" smtClean="0">
                <a:solidFill>
                  <a:srgbClr val="0F78B9"/>
                </a:solidFill>
                <a:latin typeface="Arial" panose="020B0604020202020204" pitchFamily="34" charset="0"/>
                <a:cs typeface="Arial" panose="020B0604020202020204" pitchFamily="34" charset="0"/>
              </a:rPr>
              <a:t>rådgivningssamtale, og </a:t>
            </a:r>
            <a:r>
              <a:rPr lang="da-DK" sz="1100" dirty="0">
                <a:solidFill>
                  <a:srgbClr val="0F78B9"/>
                </a:solidFill>
                <a:latin typeface="Arial" panose="020B0604020202020204" pitchFamily="34" charset="0"/>
                <a:cs typeface="Arial" panose="020B0604020202020204" pitchFamily="34" charset="0"/>
              </a:rPr>
              <a:t>at hele beløbet ikke bør udbetales på én gang.  </a:t>
            </a:r>
            <a:endParaRPr lang="da-DK" sz="1100" dirty="0" smtClean="0">
              <a:solidFill>
                <a:srgbClr val="0F78B9"/>
              </a:solidFill>
              <a:latin typeface="Arial" panose="020B0604020202020204" pitchFamily="34" charset="0"/>
              <a:cs typeface="Arial" panose="020B0604020202020204" pitchFamily="34" charset="0"/>
            </a:endParaRPr>
          </a:p>
          <a:p>
            <a:endParaRPr lang="da-DK" sz="1100" dirty="0">
              <a:solidFill>
                <a:srgbClr val="0F78B9"/>
              </a:solidFill>
              <a:latin typeface="Arial" panose="020B0604020202020204" pitchFamily="34" charset="0"/>
              <a:cs typeface="Arial" panose="020B0604020202020204" pitchFamily="34" charset="0"/>
            </a:endParaRPr>
          </a:p>
          <a:p>
            <a:r>
              <a:rPr lang="da-DK" sz="1100" b="1" dirty="0">
                <a:solidFill>
                  <a:srgbClr val="0F78B9"/>
                </a:solidFill>
                <a:latin typeface="Arial" panose="020B0604020202020204" pitchFamily="34" charset="0"/>
                <a:cs typeface="Arial" panose="020B0604020202020204" pitchFamily="34" charset="0"/>
              </a:rPr>
              <a:t>Hvorfor? </a:t>
            </a:r>
            <a:endParaRPr lang="da-DK" sz="1100" dirty="0">
              <a:solidFill>
                <a:srgbClr val="0F78B9"/>
              </a:solidFill>
              <a:latin typeface="Arial" panose="020B0604020202020204" pitchFamily="34" charset="0"/>
              <a:cs typeface="Arial" panose="020B0604020202020204" pitchFamily="34" charset="0"/>
            </a:endParaRPr>
          </a:p>
          <a:p>
            <a:r>
              <a:rPr lang="da-DK" sz="1100" dirty="0">
                <a:solidFill>
                  <a:srgbClr val="0F78B9"/>
                </a:solidFill>
                <a:latin typeface="Arial" panose="020B0604020202020204" pitchFamily="34" charset="0"/>
                <a:cs typeface="Arial" panose="020B0604020202020204" pitchFamily="34" charset="0"/>
              </a:rPr>
              <a:t>Kombinationen af rygestoprådgivning og rygestopmedicin har en god effekt på rygestop. Tilbud om vederlagsfri rygestopmedicin anbefales, fordi erfaringerne har vist, at</a:t>
            </a:r>
            <a:r>
              <a:rPr lang="da-DK" sz="1100" dirty="0" smtClean="0">
                <a:solidFill>
                  <a:srgbClr val="0F78B9"/>
                </a:solidFill>
                <a:latin typeface="Arial" panose="020B0604020202020204" pitchFamily="34" charset="0"/>
                <a:cs typeface="Arial" panose="020B0604020202020204" pitchFamily="34" charset="0"/>
              </a:rPr>
              <a:t>:</a:t>
            </a:r>
          </a:p>
          <a:p>
            <a:endParaRPr lang="da-DK" sz="1100" dirty="0">
              <a:solidFill>
                <a:srgbClr val="0F78B9"/>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a-DK" sz="1100" dirty="0">
                <a:solidFill>
                  <a:srgbClr val="0F78B9"/>
                </a:solidFill>
                <a:latin typeface="Arial" panose="020B0604020202020204" pitchFamily="34" charset="0"/>
                <a:cs typeface="Arial" panose="020B0604020202020204" pitchFamily="34" charset="0"/>
              </a:rPr>
              <a:t>Det kan være en motivationsfaktor for borgere i rekrutteringen</a:t>
            </a:r>
          </a:p>
          <a:p>
            <a:pPr marL="171450" lvl="0" indent="-171450">
              <a:buFont typeface="Arial" panose="020B0604020202020204" pitchFamily="34" charset="0"/>
              <a:buChar char="•"/>
            </a:pPr>
            <a:r>
              <a:rPr lang="da-DK" sz="1100" dirty="0">
                <a:solidFill>
                  <a:srgbClr val="0F78B9"/>
                </a:solidFill>
                <a:latin typeface="Arial" panose="020B0604020202020204" pitchFamily="34" charset="0"/>
                <a:cs typeface="Arial" panose="020B0604020202020204" pitchFamily="34" charset="0"/>
              </a:rPr>
              <a:t>Det understøtter borgeres fastholdelse i </a:t>
            </a:r>
            <a:r>
              <a:rPr lang="da-DK" sz="1100" dirty="0" smtClean="0">
                <a:solidFill>
                  <a:srgbClr val="0F78B9"/>
                </a:solidFill>
                <a:latin typeface="Arial" panose="020B0604020202020204" pitchFamily="34" charset="0"/>
                <a:cs typeface="Arial" panose="020B0604020202020204" pitchFamily="34" charset="0"/>
              </a:rPr>
              <a:t>rygestopforløb</a:t>
            </a:r>
          </a:p>
          <a:p>
            <a:pPr lvl="0"/>
            <a:endParaRPr lang="da-DK" sz="1100" dirty="0">
              <a:solidFill>
                <a:srgbClr val="0F78B9"/>
              </a:solidFill>
              <a:latin typeface="Arial" panose="020B0604020202020204" pitchFamily="34" charset="0"/>
              <a:cs typeface="Arial" panose="020B0604020202020204" pitchFamily="34" charset="0"/>
            </a:endParaRPr>
          </a:p>
          <a:p>
            <a:r>
              <a:rPr lang="da-DK" sz="1100" b="1" dirty="0">
                <a:solidFill>
                  <a:srgbClr val="0F78B9"/>
                </a:solidFill>
                <a:latin typeface="Arial" panose="020B0604020202020204" pitchFamily="34" charset="0"/>
                <a:cs typeface="Arial" panose="020B0604020202020204" pitchFamily="34" charset="0"/>
              </a:rPr>
              <a:t>Hvordan? </a:t>
            </a:r>
            <a:endParaRPr lang="da-DK" sz="1100" dirty="0">
              <a:solidFill>
                <a:srgbClr val="0F78B9"/>
              </a:solidFill>
              <a:latin typeface="Arial" panose="020B0604020202020204" pitchFamily="34" charset="0"/>
              <a:cs typeface="Arial" panose="020B0604020202020204" pitchFamily="34" charset="0"/>
            </a:endParaRPr>
          </a:p>
          <a:p>
            <a:r>
              <a:rPr lang="da-DK" sz="1100" dirty="0">
                <a:solidFill>
                  <a:srgbClr val="0F78B9"/>
                </a:solidFill>
                <a:latin typeface="Arial" panose="020B0604020202020204" pitchFamily="34" charset="0"/>
                <a:cs typeface="Arial" panose="020B0604020202020204" pitchFamily="34" charset="0"/>
              </a:rPr>
              <a:t>Man skal søge dispensation hos Lægemiddelstyrelsen for at få lov til at udlevere værdikuponer til borgere. Værdikuponerne kan indløses på et apotek. Kuponerne kan give tilskud til forskellige former for rygestopmedicin: 1) Nikotinerstatningspræparater (håndkøb) og 2) Receptpligtig </a:t>
            </a:r>
            <a:r>
              <a:rPr lang="da-DK" sz="1100" dirty="0" smtClean="0">
                <a:solidFill>
                  <a:srgbClr val="0F78B9"/>
                </a:solidFill>
                <a:latin typeface="Arial" panose="020B0604020202020204" pitchFamily="34" charset="0"/>
                <a:cs typeface="Arial" panose="020B0604020202020204" pitchFamily="34" charset="0"/>
              </a:rPr>
              <a:t>rygestopmedicin.</a:t>
            </a:r>
          </a:p>
          <a:p>
            <a:endParaRPr lang="da-DK" sz="1100" dirty="0">
              <a:solidFill>
                <a:srgbClr val="0F78B9"/>
              </a:solidFill>
              <a:latin typeface="Arial" panose="020B0604020202020204" pitchFamily="34" charset="0"/>
              <a:cs typeface="Arial" panose="020B0604020202020204" pitchFamily="34" charset="0"/>
            </a:endParaRPr>
          </a:p>
          <a:p>
            <a:r>
              <a:rPr lang="da-DK" sz="1100" dirty="0">
                <a:solidFill>
                  <a:srgbClr val="0F78B9"/>
                </a:solidFill>
                <a:latin typeface="Arial" panose="020B0604020202020204" pitchFamily="34" charset="0"/>
                <a:cs typeface="Arial" panose="020B0604020202020204" pitchFamily="34" charset="0"/>
              </a:rPr>
              <a:t>Læs mere om ansøgning og dispensation </a:t>
            </a:r>
            <a:r>
              <a:rPr lang="da-DK" sz="1100" dirty="0" err="1">
                <a:solidFill>
                  <a:srgbClr val="0F78B9"/>
                </a:solidFill>
                <a:latin typeface="Arial" panose="020B0604020202020204" pitchFamily="34" charset="0"/>
                <a:cs typeface="Arial" panose="020B0604020202020204" pitchFamily="34" charset="0"/>
              </a:rPr>
              <a:t>her:</a:t>
            </a:r>
            <a:r>
              <a:rPr lang="da-DK" sz="1100" u="sng" dirty="0" err="1">
                <a:solidFill>
                  <a:srgbClr val="0F78B9"/>
                </a:solidFill>
                <a:latin typeface="Arial" panose="020B0604020202020204" pitchFamily="34" charset="0"/>
                <a:cs typeface="Arial" panose="020B0604020202020204" pitchFamily="34" charset="0"/>
                <a:hlinkClick r:id="rId3"/>
              </a:rPr>
              <a:t>https</a:t>
            </a:r>
            <a:r>
              <a:rPr lang="da-DK" sz="1100" u="sng" dirty="0">
                <a:solidFill>
                  <a:srgbClr val="0F78B9"/>
                </a:solidFill>
                <a:latin typeface="Arial" panose="020B0604020202020204" pitchFamily="34" charset="0"/>
                <a:cs typeface="Arial" panose="020B0604020202020204" pitchFamily="34" charset="0"/>
                <a:hlinkClick r:id="rId3"/>
              </a:rPr>
              <a:t>://laegemiddelstyrelsen.dk/da/apoteker/vederlagsfri-udlevering-af-</a:t>
            </a:r>
            <a:r>
              <a:rPr lang="da-DK" sz="1100" u="sng" dirty="0" err="1">
                <a:solidFill>
                  <a:srgbClr val="0F78B9"/>
                </a:solidFill>
                <a:latin typeface="Arial" panose="020B0604020202020204" pitchFamily="34" charset="0"/>
                <a:cs typeface="Arial" panose="020B0604020202020204" pitchFamily="34" charset="0"/>
                <a:hlinkClick r:id="rId3"/>
              </a:rPr>
              <a:t>laegemidler</a:t>
            </a:r>
            <a:r>
              <a:rPr lang="da-DK" sz="1100" u="sng" dirty="0" smtClean="0">
                <a:solidFill>
                  <a:srgbClr val="0F78B9"/>
                </a:solidFill>
                <a:latin typeface="Arial" panose="020B0604020202020204" pitchFamily="34" charset="0"/>
                <a:cs typeface="Arial" panose="020B0604020202020204" pitchFamily="34" charset="0"/>
                <a:hlinkClick r:id="rId3"/>
              </a:rPr>
              <a:t>/</a:t>
            </a:r>
            <a:endParaRPr lang="da-DK" sz="1100" u="sng" dirty="0" smtClean="0">
              <a:solidFill>
                <a:srgbClr val="0F78B9"/>
              </a:solidFill>
              <a:latin typeface="Arial" panose="020B0604020202020204" pitchFamily="34" charset="0"/>
              <a:cs typeface="Arial" panose="020B0604020202020204" pitchFamily="34" charset="0"/>
            </a:endParaRPr>
          </a:p>
          <a:p>
            <a:endParaRPr lang="da-DK" sz="1100" dirty="0">
              <a:solidFill>
                <a:srgbClr val="0F78B9"/>
              </a:solidFill>
              <a:latin typeface="Arial" panose="020B0604020202020204" pitchFamily="34" charset="0"/>
              <a:cs typeface="Arial" panose="020B0604020202020204" pitchFamily="34" charset="0"/>
            </a:endParaRPr>
          </a:p>
          <a:p>
            <a:r>
              <a:rPr lang="da-DK" sz="1100" dirty="0">
                <a:solidFill>
                  <a:srgbClr val="0F78B9"/>
                </a:solidFill>
                <a:latin typeface="Arial" panose="020B0604020202020204" pitchFamily="34" charset="0"/>
                <a:cs typeface="Arial" panose="020B0604020202020204" pitchFamily="34" charset="0"/>
              </a:rPr>
              <a:t>Det anbefales, at kommunen opbygger et samarbejde med apoteket omkring udlevering af værdikuponer, f.eks. om det skal være et fast beløb og specifikke produkter. Husk at planlægge, hvordan I vil administrere og følge udlevering og forbrug af værdikuponer.  </a:t>
            </a:r>
            <a:endParaRPr lang="da-DK" sz="1100" dirty="0" smtClean="0">
              <a:solidFill>
                <a:srgbClr val="0F78B9"/>
              </a:solidFill>
              <a:latin typeface="Arial" panose="020B0604020202020204" pitchFamily="34" charset="0"/>
              <a:cs typeface="Arial" panose="020B0604020202020204" pitchFamily="34" charset="0"/>
            </a:endParaRPr>
          </a:p>
          <a:p>
            <a:endParaRPr lang="da-DK" sz="1100" dirty="0">
              <a:solidFill>
                <a:srgbClr val="0F78B9"/>
              </a:solidFill>
              <a:latin typeface="Arial" panose="020B0604020202020204" pitchFamily="34" charset="0"/>
              <a:cs typeface="Arial" panose="020B0604020202020204" pitchFamily="34" charset="0"/>
            </a:endParaRPr>
          </a:p>
          <a:p>
            <a:r>
              <a:rPr lang="da-DK" sz="1100" b="1" dirty="0">
                <a:solidFill>
                  <a:srgbClr val="0F78B9"/>
                </a:solidFill>
                <a:latin typeface="Arial" panose="020B0604020202020204" pitchFamily="34" charset="0"/>
                <a:cs typeface="Arial" panose="020B0604020202020204" pitchFamily="34" charset="0"/>
              </a:rPr>
              <a:t>Hvem er målgruppen?</a:t>
            </a:r>
            <a:endParaRPr lang="da-DK" sz="1100" dirty="0">
              <a:solidFill>
                <a:srgbClr val="0F78B9"/>
              </a:solidFill>
              <a:latin typeface="Arial" panose="020B0604020202020204" pitchFamily="34" charset="0"/>
              <a:cs typeface="Arial" panose="020B0604020202020204" pitchFamily="34" charset="0"/>
            </a:endParaRPr>
          </a:p>
          <a:p>
            <a:r>
              <a:rPr lang="da-DK" sz="1100" dirty="0">
                <a:solidFill>
                  <a:srgbClr val="0F78B9"/>
                </a:solidFill>
                <a:latin typeface="Arial" panose="020B0604020202020204" pitchFamily="34" charset="0"/>
                <a:cs typeface="Arial" panose="020B0604020202020204" pitchFamily="34" charset="0"/>
              </a:rPr>
              <a:t>Borgere, der ryger, har gavn af tilbuddet om udlevering af vederlagsfri rygestopmedicin. Dispensation gives dog </a:t>
            </a:r>
            <a:r>
              <a:rPr lang="da-DK" sz="1100" dirty="0" smtClean="0">
                <a:solidFill>
                  <a:srgbClr val="0F78B9"/>
                </a:solidFill>
                <a:latin typeface="Arial" panose="020B0604020202020204" pitchFamily="34" charset="0"/>
                <a:cs typeface="Arial" panose="020B0604020202020204" pitchFamily="34" charset="0"/>
              </a:rPr>
              <a:t>oftest </a:t>
            </a:r>
            <a:r>
              <a:rPr lang="da-DK" sz="1100" dirty="0">
                <a:solidFill>
                  <a:srgbClr val="0F78B9"/>
                </a:solidFill>
                <a:latin typeface="Arial" panose="020B0604020202020204" pitchFamily="34" charset="0"/>
                <a:cs typeface="Arial" panose="020B0604020202020204" pitchFamily="34" charset="0"/>
              </a:rPr>
              <a:t>til en afgrænset målgruppe, som er socialt og/eller økonomisk udsat.</a:t>
            </a:r>
          </a:p>
          <a:p>
            <a:pPr>
              <a:lnSpc>
                <a:spcPts val="1400"/>
              </a:lnSpc>
            </a:pPr>
            <a:endParaRPr lang="da-DK" sz="1100" dirty="0" smtClean="0">
              <a:solidFill>
                <a:srgbClr val="0F78B9"/>
              </a:solidFill>
              <a:latin typeface="Arial" charset="0"/>
              <a:ea typeface="Arial" charset="0"/>
              <a:cs typeface="Arial" charset="0"/>
            </a:endParaRPr>
          </a:p>
          <a:p>
            <a:pPr>
              <a:lnSpc>
                <a:spcPts val="1400"/>
              </a:lnSpc>
            </a:pPr>
            <a:endParaRPr lang="da-DK" sz="1100" dirty="0">
              <a:solidFill>
                <a:srgbClr val="0F78B9"/>
              </a:solidFill>
              <a:latin typeface="Arial" charset="0"/>
              <a:ea typeface="Arial" charset="0"/>
              <a:cs typeface="Arial" charset="0"/>
            </a:endParaRPr>
          </a:p>
          <a:p>
            <a:pPr>
              <a:lnSpc>
                <a:spcPts val="1400"/>
              </a:lnSpc>
            </a:pPr>
            <a:endParaRPr lang="da-DK" sz="1100" dirty="0">
              <a:solidFill>
                <a:srgbClr val="41B6E6"/>
              </a:solidFill>
              <a:latin typeface="Arial" charset="0"/>
              <a:ea typeface="Arial" charset="0"/>
              <a:cs typeface="Arial" charset="0"/>
            </a:endParaRPr>
          </a:p>
        </p:txBody>
      </p:sp>
      <p:sp>
        <p:nvSpPr>
          <p:cNvPr id="7" name="Rectangle 6"/>
          <p:cNvSpPr>
            <a:spLocks/>
          </p:cNvSpPr>
          <p:nvPr/>
        </p:nvSpPr>
        <p:spPr>
          <a:xfrm>
            <a:off x="714831" y="2030345"/>
            <a:ext cx="6120000" cy="1368346"/>
          </a:xfrm>
          <a:prstGeom prst="rect">
            <a:avLst/>
          </a:prstGeom>
          <a:no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41B6E6"/>
              </a:solidFill>
            </a:endParaRPr>
          </a:p>
        </p:txBody>
      </p:sp>
      <p:sp>
        <p:nvSpPr>
          <p:cNvPr id="8" name="TextBox 7"/>
          <p:cNvSpPr txBox="1"/>
          <p:nvPr/>
        </p:nvSpPr>
        <p:spPr>
          <a:xfrm>
            <a:off x="846753" y="2116956"/>
            <a:ext cx="5744308" cy="1281735"/>
          </a:xfrm>
          <a:prstGeom prst="rect">
            <a:avLst/>
          </a:prstGeom>
          <a:noFill/>
        </p:spPr>
        <p:txBody>
          <a:bodyPr wrap="square" lIns="0" tIns="0" rIns="0" bIns="0" numCol="1" spcCol="216000" rtlCol="0">
            <a:noAutofit/>
          </a:bodyPr>
          <a:lstStyle/>
          <a:p>
            <a:pPr marL="285750" lvl="0" indent="-285750">
              <a:spcAft>
                <a:spcPts val="600"/>
              </a:spcAft>
              <a:buFont typeface="Arial" panose="020B0604020202020204" pitchFamily="34" charset="0"/>
              <a:buChar char="•"/>
            </a:pPr>
            <a:r>
              <a:rPr lang="da-DK" sz="1300" b="1" dirty="0">
                <a:solidFill>
                  <a:srgbClr val="0F78B9"/>
                </a:solidFill>
                <a:latin typeface="Arial" panose="020B0604020202020204" pitchFamily="34" charset="0"/>
                <a:cs typeface="Arial" panose="020B0604020202020204" pitchFamily="34" charset="0"/>
              </a:rPr>
              <a:t>Definér målgruppen og søg dispensation om udlevering af rygestopmedicin hos Lægemiddelstyrelsen </a:t>
            </a:r>
            <a:endParaRPr lang="da-DK" sz="1300" dirty="0">
              <a:solidFill>
                <a:srgbClr val="0F78B9"/>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rgbClr val="0F78B9"/>
                </a:solidFill>
                <a:latin typeface="Arial" panose="020B0604020202020204" pitchFamily="34" charset="0"/>
                <a:cs typeface="Arial" panose="020B0604020202020204" pitchFamily="34" charset="0"/>
              </a:rPr>
              <a:t>Lav samarbejdsaftale med apoteker omkring værdikuponer</a:t>
            </a:r>
            <a:endParaRPr lang="da-DK" sz="1300" dirty="0">
              <a:solidFill>
                <a:srgbClr val="0F78B9"/>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rgbClr val="0F78B9"/>
                </a:solidFill>
                <a:latin typeface="Arial" panose="020B0604020202020204" pitchFamily="34" charset="0"/>
                <a:cs typeface="Arial" panose="020B0604020202020204" pitchFamily="34" charset="0"/>
              </a:rPr>
              <a:t>Læg plan for, hvordan I administrerer værdikuponsystemet</a:t>
            </a:r>
            <a:endParaRPr lang="da-DK" sz="1300" dirty="0">
              <a:solidFill>
                <a:srgbClr val="0F78B9"/>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rgbClr val="0F78B9"/>
                </a:solidFill>
                <a:latin typeface="Arial" panose="020B0604020202020204" pitchFamily="34" charset="0"/>
                <a:cs typeface="Arial" panose="020B0604020202020204" pitchFamily="34" charset="0"/>
              </a:rPr>
              <a:t>Udlever kun værdikuponer sideløbende med rygestopforløb</a:t>
            </a:r>
            <a:endParaRPr lang="da-DK" sz="1300" dirty="0">
              <a:solidFill>
                <a:srgbClr val="0F78B9"/>
              </a:solidFill>
              <a:latin typeface="Arial" panose="020B0604020202020204" pitchFamily="34" charset="0"/>
              <a:cs typeface="Arial" panose="020B0604020202020204" pitchFamily="34" charset="0"/>
            </a:endParaRPr>
          </a:p>
          <a:p>
            <a:pPr marL="342900" indent="-342900">
              <a:lnSpc>
                <a:spcPts val="1600"/>
              </a:lnSpc>
              <a:buAutoNum type="arabicParenR"/>
            </a:pPr>
            <a:endParaRPr lang="da-DK" sz="1500" b="1" dirty="0">
              <a:solidFill>
                <a:srgbClr val="41B6E6"/>
              </a:solidFill>
              <a:latin typeface="Arial" charset="0"/>
              <a:ea typeface="Arial" charset="0"/>
              <a:cs typeface="Arial" charset="0"/>
            </a:endParaRPr>
          </a:p>
        </p:txBody>
      </p:sp>
    </p:spTree>
    <p:extLst>
      <p:ext uri="{BB962C8B-B14F-4D97-AF65-F5344CB8AC3E}">
        <p14:creationId xmlns:p14="http://schemas.microsoft.com/office/powerpoint/2010/main" val="154948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8767" cy="10691999"/>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
            <a:ext cx="7558767" cy="10691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 y="-372"/>
            <a:ext cx="7558767" cy="10691997"/>
          </a:xfrm>
          <a:prstGeom prst="rect">
            <a:avLst/>
          </a:prstGeom>
        </p:spPr>
      </p:pic>
      <p:sp>
        <p:nvSpPr>
          <p:cNvPr id="6" name="TextBox 5"/>
          <p:cNvSpPr txBox="1"/>
          <p:nvPr/>
        </p:nvSpPr>
        <p:spPr>
          <a:xfrm>
            <a:off x="719999" y="1040384"/>
            <a:ext cx="6119999" cy="769441"/>
          </a:xfrm>
          <a:prstGeom prst="rect">
            <a:avLst/>
          </a:prstGeom>
          <a:noFill/>
        </p:spPr>
        <p:txBody>
          <a:bodyPr wrap="square" lIns="0" tIns="0" rIns="0" bIns="0" rtlCol="0">
            <a:spAutoFit/>
          </a:bodyPr>
          <a:lstStyle/>
          <a:p>
            <a:pPr>
              <a:lnSpc>
                <a:spcPts val="6000"/>
              </a:lnSpc>
            </a:pPr>
            <a:r>
              <a:rPr lang="en-US" sz="4500" b="1" dirty="0">
                <a:solidFill>
                  <a:srgbClr val="CE0037"/>
                </a:solidFill>
                <a:latin typeface="Times New Roman" charset="0"/>
                <a:ea typeface="Times New Roman" charset="0"/>
                <a:cs typeface="Times New Roman" charset="0"/>
              </a:rPr>
              <a:t>Very Brief Advice </a:t>
            </a:r>
            <a:r>
              <a:rPr lang="da-DK" sz="4500" b="1" dirty="0">
                <a:solidFill>
                  <a:srgbClr val="CE0037"/>
                </a:solidFill>
                <a:latin typeface="Times New Roman" charset="0"/>
                <a:ea typeface="Times New Roman" charset="0"/>
                <a:cs typeface="Times New Roman" charset="0"/>
              </a:rPr>
              <a:t>(VBA)</a:t>
            </a:r>
          </a:p>
        </p:txBody>
      </p:sp>
      <p:sp>
        <p:nvSpPr>
          <p:cNvPr id="7" name="TextBox 6"/>
          <p:cNvSpPr txBox="1"/>
          <p:nvPr/>
        </p:nvSpPr>
        <p:spPr>
          <a:xfrm>
            <a:off x="720000" y="3923978"/>
            <a:ext cx="6119999" cy="5146169"/>
          </a:xfrm>
          <a:prstGeom prst="rect">
            <a:avLst/>
          </a:prstGeom>
          <a:noFill/>
        </p:spPr>
        <p:txBody>
          <a:bodyPr wrap="square" lIns="0" tIns="0" rIns="0" bIns="0" rtlCol="0">
            <a:noAutofit/>
          </a:bodyPr>
          <a:lstStyle/>
          <a:p>
            <a:r>
              <a:rPr lang="da-DK" sz="1100" dirty="0">
                <a:solidFill>
                  <a:srgbClr val="CE0037"/>
                </a:solidFill>
                <a:latin typeface="Arial" panose="020B0604020202020204" pitchFamily="34" charset="0"/>
                <a:cs typeface="Arial" panose="020B0604020202020204" pitchFamily="34" charset="0"/>
              </a:rPr>
              <a:t>Formålet med inspirationsarket er at give kommunerne inspiration til, hvordan VBA kan bruges som rekrutteringsmetode til rygestoptilbud</a:t>
            </a:r>
            <a:r>
              <a:rPr lang="da-DK" sz="1100" dirty="0" smtClean="0">
                <a:solidFill>
                  <a:srgbClr val="CE0037"/>
                </a:solidFill>
                <a:latin typeface="Arial" panose="020B0604020202020204" pitchFamily="34" charset="0"/>
                <a:cs typeface="Arial" panose="020B0604020202020204" pitchFamily="34" charset="0"/>
              </a:rPr>
              <a:t>.</a:t>
            </a:r>
          </a:p>
          <a:p>
            <a:endParaRPr lang="da-DK" sz="1100" dirty="0">
              <a:solidFill>
                <a:srgbClr val="CE0037"/>
              </a:solidFill>
              <a:latin typeface="Arial" panose="020B0604020202020204" pitchFamily="34" charset="0"/>
              <a:cs typeface="Arial" panose="020B0604020202020204" pitchFamily="34" charset="0"/>
            </a:endParaRPr>
          </a:p>
          <a:p>
            <a:r>
              <a:rPr lang="da-DK" sz="1100" b="1" dirty="0">
                <a:solidFill>
                  <a:srgbClr val="CE0037"/>
                </a:solidFill>
                <a:latin typeface="Arial" panose="020B0604020202020204" pitchFamily="34" charset="0"/>
                <a:cs typeface="Arial" panose="020B0604020202020204" pitchFamily="34" charset="0"/>
              </a:rPr>
              <a:t>Hvad?</a:t>
            </a:r>
            <a:endParaRPr lang="da-DK" sz="1100" dirty="0">
              <a:solidFill>
                <a:srgbClr val="CE0037"/>
              </a:solidFill>
              <a:latin typeface="Arial" panose="020B0604020202020204" pitchFamily="34" charset="0"/>
              <a:cs typeface="Arial" panose="020B0604020202020204" pitchFamily="34" charset="0"/>
            </a:endParaRPr>
          </a:p>
          <a:p>
            <a:r>
              <a:rPr lang="da-DK" sz="1100" dirty="0">
                <a:solidFill>
                  <a:srgbClr val="CE0037"/>
                </a:solidFill>
                <a:latin typeface="Arial" panose="020B0604020202020204" pitchFamily="34" charset="0"/>
                <a:cs typeface="Arial" panose="020B0604020202020204" pitchFamily="34" charset="0"/>
              </a:rPr>
              <a:t>VBA er en rekrutteringsmetode udviklet til frontmedarbejdere. Metoden tager 30 sekunder og er bygget op om tre enkle trin: </a:t>
            </a:r>
            <a:endParaRPr lang="da-DK" sz="1100" dirty="0" smtClean="0">
              <a:solidFill>
                <a:srgbClr val="CE0037"/>
              </a:solidFill>
              <a:latin typeface="Arial" panose="020B0604020202020204" pitchFamily="34" charset="0"/>
              <a:cs typeface="Arial" panose="020B0604020202020204" pitchFamily="34" charset="0"/>
            </a:endParaRPr>
          </a:p>
          <a:p>
            <a:endParaRPr lang="da-DK" sz="1100" dirty="0">
              <a:solidFill>
                <a:srgbClr val="CE0037"/>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a-DK" sz="1100" i="1" dirty="0">
                <a:solidFill>
                  <a:srgbClr val="CE0037"/>
                </a:solidFill>
                <a:latin typeface="Arial" panose="020B0604020202020204" pitchFamily="34" charset="0"/>
                <a:cs typeface="Arial" panose="020B0604020202020204" pitchFamily="34" charset="0"/>
              </a:rPr>
              <a:t>Spørg</a:t>
            </a:r>
            <a:r>
              <a:rPr lang="da-DK" sz="1100" dirty="0">
                <a:solidFill>
                  <a:srgbClr val="CE0037"/>
                </a:solidFill>
                <a:latin typeface="Arial" panose="020B0604020202020204" pitchFamily="34" charset="0"/>
                <a:cs typeface="Arial" panose="020B0604020202020204" pitchFamily="34" charset="0"/>
              </a:rPr>
              <a:t> til rygestatus</a:t>
            </a:r>
          </a:p>
          <a:p>
            <a:pPr marL="171450" lvl="0" indent="-171450">
              <a:buFont typeface="Arial" panose="020B0604020202020204" pitchFamily="34" charset="0"/>
              <a:buChar char="•"/>
            </a:pPr>
            <a:r>
              <a:rPr lang="da-DK" sz="1100" i="1" dirty="0">
                <a:solidFill>
                  <a:srgbClr val="CE0037"/>
                </a:solidFill>
                <a:latin typeface="Arial" panose="020B0604020202020204" pitchFamily="34" charset="0"/>
                <a:cs typeface="Arial" panose="020B0604020202020204" pitchFamily="34" charset="0"/>
              </a:rPr>
              <a:t>Oplys</a:t>
            </a:r>
            <a:r>
              <a:rPr lang="da-DK" sz="1100" dirty="0">
                <a:solidFill>
                  <a:srgbClr val="CE0037"/>
                </a:solidFill>
                <a:latin typeface="Arial" panose="020B0604020202020204" pitchFamily="34" charset="0"/>
                <a:cs typeface="Arial" panose="020B0604020202020204" pitchFamily="34" charset="0"/>
              </a:rPr>
              <a:t> om, at rådgivning øger chancen for rygestop</a:t>
            </a:r>
          </a:p>
          <a:p>
            <a:pPr marL="171450" lvl="0" indent="-171450">
              <a:buFont typeface="Arial" panose="020B0604020202020204" pitchFamily="34" charset="0"/>
              <a:buChar char="•"/>
            </a:pPr>
            <a:r>
              <a:rPr lang="da-DK" sz="1100" i="1" dirty="0">
                <a:solidFill>
                  <a:srgbClr val="CE0037"/>
                </a:solidFill>
                <a:latin typeface="Arial" panose="020B0604020202020204" pitchFamily="34" charset="0"/>
                <a:cs typeface="Arial" panose="020B0604020202020204" pitchFamily="34" charset="0"/>
              </a:rPr>
              <a:t>Henvis</a:t>
            </a:r>
            <a:r>
              <a:rPr lang="da-DK" sz="1100" dirty="0">
                <a:solidFill>
                  <a:srgbClr val="CE0037"/>
                </a:solidFill>
                <a:latin typeface="Arial" panose="020B0604020202020204" pitchFamily="34" charset="0"/>
                <a:cs typeface="Arial" panose="020B0604020202020204" pitchFamily="34" charset="0"/>
              </a:rPr>
              <a:t> til et kommunalt rygestoptilbud, hvis borgeren er interesseret. </a:t>
            </a:r>
            <a:endParaRPr lang="da-DK" sz="1100" dirty="0" smtClean="0">
              <a:solidFill>
                <a:srgbClr val="CE0037"/>
              </a:solidFill>
              <a:latin typeface="Arial" panose="020B0604020202020204" pitchFamily="34" charset="0"/>
              <a:cs typeface="Arial" panose="020B0604020202020204" pitchFamily="34" charset="0"/>
            </a:endParaRPr>
          </a:p>
          <a:p>
            <a:pPr lvl="0"/>
            <a:endParaRPr lang="da-DK" sz="1100" dirty="0">
              <a:solidFill>
                <a:srgbClr val="CE0037"/>
              </a:solidFill>
              <a:latin typeface="Arial" panose="020B0604020202020204" pitchFamily="34" charset="0"/>
              <a:cs typeface="Arial" panose="020B0604020202020204" pitchFamily="34" charset="0"/>
            </a:endParaRPr>
          </a:p>
          <a:p>
            <a:r>
              <a:rPr lang="da-DK" sz="1100" b="1" dirty="0">
                <a:solidFill>
                  <a:srgbClr val="CE0037"/>
                </a:solidFill>
                <a:latin typeface="Arial" panose="020B0604020202020204" pitchFamily="34" charset="0"/>
                <a:cs typeface="Arial" panose="020B0604020202020204" pitchFamily="34" charset="0"/>
              </a:rPr>
              <a:t>Hvorfor? </a:t>
            </a:r>
            <a:endParaRPr lang="da-DK" sz="1100" dirty="0">
              <a:solidFill>
                <a:srgbClr val="CE0037"/>
              </a:solidFill>
              <a:latin typeface="Arial" panose="020B0604020202020204" pitchFamily="34" charset="0"/>
              <a:cs typeface="Arial" panose="020B0604020202020204" pitchFamily="34" charset="0"/>
            </a:endParaRPr>
          </a:p>
          <a:p>
            <a:r>
              <a:rPr lang="da-DK" sz="1100" dirty="0">
                <a:solidFill>
                  <a:srgbClr val="CE0037"/>
                </a:solidFill>
                <a:latin typeface="Arial" panose="020B0604020202020204" pitchFamily="34" charset="0"/>
                <a:cs typeface="Arial" panose="020B0604020202020204" pitchFamily="34" charset="0"/>
              </a:rPr>
              <a:t>VBA bygger på antagelsen om, at oplysning om effekten af rådgivning og henvisning til et konkret tilbud alene kan være den udløser, der får rygere til at påbegynde et rygestop. VBA kan relativ let implementeres i arbejdsgange, hvor samtalen om rygestop ikke allerede finder sted. VBA er et enkelt og lettilgængeligt værktøj, fordi</a:t>
            </a:r>
            <a:r>
              <a:rPr lang="da-DK" sz="1100" dirty="0" smtClean="0">
                <a:solidFill>
                  <a:srgbClr val="CE0037"/>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da-DK" sz="1100" dirty="0">
              <a:solidFill>
                <a:srgbClr val="CE0037"/>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a-DK" sz="1100" dirty="0">
                <a:solidFill>
                  <a:srgbClr val="CE0037"/>
                </a:solidFill>
                <a:latin typeface="Arial" panose="020B0604020202020204" pitchFamily="34" charset="0"/>
                <a:cs typeface="Arial" panose="020B0604020202020204" pitchFamily="34" charset="0"/>
              </a:rPr>
              <a:t>Metoden kan gennemføres uden kendskab til rygning eller særlige samtalemæssige kompetencer</a:t>
            </a:r>
          </a:p>
          <a:p>
            <a:pPr marL="171450" lvl="0" indent="-171450">
              <a:buFont typeface="Arial" panose="020B0604020202020204" pitchFamily="34" charset="0"/>
              <a:buChar char="•"/>
            </a:pPr>
            <a:r>
              <a:rPr lang="da-DK" sz="1100" dirty="0">
                <a:solidFill>
                  <a:srgbClr val="CE0037"/>
                </a:solidFill>
                <a:latin typeface="Arial" panose="020B0604020202020204" pitchFamily="34" charset="0"/>
                <a:cs typeface="Arial" panose="020B0604020202020204" pitchFamily="34" charset="0"/>
              </a:rPr>
              <a:t>Metoden er oplysende fremfor </a:t>
            </a:r>
            <a:r>
              <a:rPr lang="da-DK" sz="1100" dirty="0" smtClean="0">
                <a:solidFill>
                  <a:srgbClr val="CE0037"/>
                </a:solidFill>
                <a:latin typeface="Arial" panose="020B0604020202020204" pitchFamily="34" charset="0"/>
                <a:cs typeface="Arial" panose="020B0604020202020204" pitchFamily="34" charset="0"/>
              </a:rPr>
              <a:t>rådgivende</a:t>
            </a:r>
          </a:p>
          <a:p>
            <a:pPr lvl="0"/>
            <a:endParaRPr lang="da-DK" sz="1100" dirty="0">
              <a:solidFill>
                <a:srgbClr val="CE0037"/>
              </a:solidFill>
              <a:latin typeface="Arial" panose="020B0604020202020204" pitchFamily="34" charset="0"/>
              <a:cs typeface="Arial" panose="020B0604020202020204" pitchFamily="34" charset="0"/>
            </a:endParaRPr>
          </a:p>
          <a:p>
            <a:r>
              <a:rPr lang="da-DK" sz="1100" dirty="0">
                <a:solidFill>
                  <a:srgbClr val="CE0037"/>
                </a:solidFill>
                <a:latin typeface="Arial" panose="020B0604020202020204" pitchFamily="34" charset="0"/>
                <a:cs typeface="Arial" panose="020B0604020202020204" pitchFamily="34" charset="0"/>
              </a:rPr>
              <a:t>Læs mere her: </a:t>
            </a:r>
            <a:r>
              <a:rPr lang="da-DK" sz="1100" u="sng" dirty="0">
                <a:solidFill>
                  <a:srgbClr val="CE0037"/>
                </a:solidFill>
                <a:latin typeface="Arial" panose="020B0604020202020204" pitchFamily="34" charset="0"/>
                <a:cs typeface="Arial" panose="020B0604020202020204" pitchFamily="34" charset="0"/>
                <a:hlinkClick r:id="rId4"/>
              </a:rPr>
              <a:t>http://</a:t>
            </a:r>
            <a:r>
              <a:rPr lang="da-DK" sz="1100" u="sng" dirty="0" smtClean="0">
                <a:solidFill>
                  <a:srgbClr val="CE0037"/>
                </a:solidFill>
                <a:latin typeface="Arial" panose="020B0604020202020204" pitchFamily="34" charset="0"/>
                <a:cs typeface="Arial" panose="020B0604020202020204" pitchFamily="34" charset="0"/>
                <a:hlinkClick r:id="rId4"/>
              </a:rPr>
              <a:t>sund-by-net.dk/wp-content/uploads/2017/03/VBArygestop.pdf</a:t>
            </a:r>
            <a:endParaRPr lang="da-DK" sz="1100" u="sng" dirty="0" smtClean="0">
              <a:solidFill>
                <a:srgbClr val="CE0037"/>
              </a:solidFill>
              <a:latin typeface="Arial" panose="020B0604020202020204" pitchFamily="34" charset="0"/>
              <a:cs typeface="Arial" panose="020B0604020202020204" pitchFamily="34" charset="0"/>
            </a:endParaRPr>
          </a:p>
          <a:p>
            <a:endParaRPr lang="da-DK" sz="1100" dirty="0">
              <a:solidFill>
                <a:srgbClr val="CE0037"/>
              </a:solidFill>
              <a:latin typeface="Arial" panose="020B0604020202020204" pitchFamily="34" charset="0"/>
              <a:cs typeface="Arial" panose="020B0604020202020204" pitchFamily="34" charset="0"/>
            </a:endParaRPr>
          </a:p>
          <a:p>
            <a:r>
              <a:rPr lang="da-DK" sz="1100" b="1" dirty="0">
                <a:solidFill>
                  <a:srgbClr val="CE0037"/>
                </a:solidFill>
                <a:latin typeface="Arial" panose="020B0604020202020204" pitchFamily="34" charset="0"/>
                <a:cs typeface="Arial" panose="020B0604020202020204" pitchFamily="34" charset="0"/>
              </a:rPr>
              <a:t>Hvem kan benytte VBA?</a:t>
            </a:r>
            <a:endParaRPr lang="da-DK" sz="1100" dirty="0">
              <a:solidFill>
                <a:srgbClr val="CE0037"/>
              </a:solidFill>
              <a:latin typeface="Arial" panose="020B0604020202020204" pitchFamily="34" charset="0"/>
              <a:cs typeface="Arial" panose="020B0604020202020204" pitchFamily="34" charset="0"/>
            </a:endParaRPr>
          </a:p>
          <a:p>
            <a:r>
              <a:rPr lang="da-DK" sz="1100" dirty="0">
                <a:solidFill>
                  <a:srgbClr val="CE0037"/>
                </a:solidFill>
                <a:latin typeface="Arial" panose="020B0604020202020204" pitchFamily="34" charset="0"/>
                <a:cs typeface="Arial" panose="020B0604020202020204" pitchFamily="34" charset="0"/>
              </a:rPr>
              <a:t>VBA bruges til rekruttering og henvisning af rygere og kan benyttes af: </a:t>
            </a:r>
            <a:endParaRPr lang="da-DK" sz="1100" dirty="0" smtClean="0">
              <a:solidFill>
                <a:srgbClr val="CE0037"/>
              </a:solidFill>
              <a:latin typeface="Arial" panose="020B0604020202020204" pitchFamily="34" charset="0"/>
              <a:cs typeface="Arial" panose="020B0604020202020204" pitchFamily="34" charset="0"/>
            </a:endParaRPr>
          </a:p>
          <a:p>
            <a:endParaRPr lang="da-DK" sz="1100" dirty="0">
              <a:solidFill>
                <a:srgbClr val="CE0037"/>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a-DK" sz="1100" dirty="0">
                <a:solidFill>
                  <a:srgbClr val="CE0037"/>
                </a:solidFill>
                <a:latin typeface="Arial" panose="020B0604020202020204" pitchFamily="34" charset="0"/>
                <a:cs typeface="Arial" panose="020B0604020202020204" pitchFamily="34" charset="0"/>
              </a:rPr>
              <a:t>Personalet på hospitalet, f.eks. i lungeambulatoriet</a:t>
            </a:r>
          </a:p>
          <a:p>
            <a:pPr marL="171450" lvl="0" indent="-171450">
              <a:buFont typeface="Arial" panose="020B0604020202020204" pitchFamily="34" charset="0"/>
              <a:buChar char="•"/>
            </a:pPr>
            <a:r>
              <a:rPr lang="da-DK" sz="1100" dirty="0">
                <a:solidFill>
                  <a:srgbClr val="CE0037"/>
                </a:solidFill>
                <a:latin typeface="Arial" panose="020B0604020202020204" pitchFamily="34" charset="0"/>
                <a:cs typeface="Arial" panose="020B0604020202020204" pitchFamily="34" charset="0"/>
              </a:rPr>
              <a:t>Hos almen praksis, hvor det f.eks. kan være en opgave for sygeplejersken at opspore og henvise rygere</a:t>
            </a:r>
          </a:p>
          <a:p>
            <a:pPr marL="171450" lvl="0" indent="-171450">
              <a:buFont typeface="Arial" panose="020B0604020202020204" pitchFamily="34" charset="0"/>
              <a:buChar char="•"/>
            </a:pPr>
            <a:r>
              <a:rPr lang="da-DK" sz="1100" dirty="0">
                <a:solidFill>
                  <a:srgbClr val="CE0037"/>
                </a:solidFill>
                <a:latin typeface="Arial" panose="020B0604020202020204" pitchFamily="34" charset="0"/>
                <a:cs typeface="Arial" panose="020B0604020202020204" pitchFamily="34" charset="0"/>
              </a:rPr>
              <a:t>Frontpersonalet i forskellige kommunale enheder, f.eks. jobcentre, social psykiatri og hjemmeplejen</a:t>
            </a:r>
          </a:p>
          <a:p>
            <a:pPr>
              <a:lnSpc>
                <a:spcPts val="1400"/>
              </a:lnSpc>
            </a:pPr>
            <a:endParaRPr lang="da-DK" sz="1100" dirty="0">
              <a:solidFill>
                <a:srgbClr val="CE0037"/>
              </a:solidFill>
              <a:latin typeface="Arial" charset="0"/>
              <a:ea typeface="Arial" charset="0"/>
              <a:cs typeface="Arial" charset="0"/>
            </a:endParaRPr>
          </a:p>
        </p:txBody>
      </p:sp>
      <p:sp>
        <p:nvSpPr>
          <p:cNvPr id="8" name="Rectangle 7"/>
          <p:cNvSpPr>
            <a:spLocks/>
          </p:cNvSpPr>
          <p:nvPr/>
        </p:nvSpPr>
        <p:spPr>
          <a:xfrm>
            <a:off x="720000" y="2001278"/>
            <a:ext cx="6120000" cy="1594038"/>
          </a:xfrm>
          <a:prstGeom prst="rect">
            <a:avLst/>
          </a:prstGeom>
          <a:noFill/>
          <a:ln>
            <a:solidFill>
              <a:srgbClr val="CE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p:cNvSpPr txBox="1"/>
          <p:nvPr/>
        </p:nvSpPr>
        <p:spPr>
          <a:xfrm>
            <a:off x="823409" y="2091115"/>
            <a:ext cx="5744308" cy="1504201"/>
          </a:xfrm>
          <a:prstGeom prst="rect">
            <a:avLst/>
          </a:prstGeom>
          <a:noFill/>
        </p:spPr>
        <p:txBody>
          <a:bodyPr wrap="square" lIns="0" tIns="0" rIns="0" bIns="0" numCol="1" spcCol="216000" rtlCol="0">
            <a:noAutofit/>
          </a:bodyPr>
          <a:lstStyle/>
          <a:p>
            <a:pPr marL="285750" lvl="0" indent="-285750">
              <a:spcAft>
                <a:spcPts val="600"/>
              </a:spcAft>
              <a:buFont typeface="Arial" panose="020B0604020202020204" pitchFamily="34" charset="0"/>
              <a:buChar char="•"/>
            </a:pPr>
            <a:r>
              <a:rPr lang="da-DK" sz="1300" b="1" dirty="0">
                <a:solidFill>
                  <a:srgbClr val="CE0037"/>
                </a:solidFill>
                <a:latin typeface="Arial" panose="020B0604020202020204" pitchFamily="34" charset="0"/>
                <a:cs typeface="Arial" panose="020B0604020202020204" pitchFamily="34" charset="0"/>
              </a:rPr>
              <a:t>VBA er velegnet til at rekruttere rygere til rygestopforløb</a:t>
            </a:r>
            <a:endParaRPr lang="da-DK" sz="1300" dirty="0">
              <a:solidFill>
                <a:srgbClr val="CE0037"/>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rgbClr val="CE0037"/>
                </a:solidFill>
                <a:latin typeface="Arial" panose="020B0604020202020204" pitchFamily="34" charset="0"/>
                <a:cs typeface="Arial" panose="020B0604020202020204" pitchFamily="34" charset="0"/>
              </a:rPr>
              <a:t>Fordelen ved VBA er, at det ikke kræver viden om rygestop eller helbredseffekter ved rygning for at kunne gennemføre det</a:t>
            </a:r>
            <a:endParaRPr lang="da-DK" sz="1300" dirty="0">
              <a:solidFill>
                <a:srgbClr val="CE0037"/>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rgbClr val="CE0037"/>
                </a:solidFill>
                <a:latin typeface="Arial" panose="020B0604020202020204" pitchFamily="34" charset="0"/>
                <a:cs typeface="Arial" panose="020B0604020202020204" pitchFamily="34" charset="0"/>
              </a:rPr>
              <a:t>VBA er anvendelig i alle situationer, hvor kommunen møder borgeren</a:t>
            </a:r>
            <a:endParaRPr lang="da-DK" sz="1300" dirty="0">
              <a:solidFill>
                <a:srgbClr val="CE0037"/>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rgbClr val="CE0037"/>
                </a:solidFill>
                <a:latin typeface="Arial" panose="020B0604020202020204" pitchFamily="34" charset="0"/>
                <a:cs typeface="Arial" panose="020B0604020202020204" pitchFamily="34" charset="0"/>
              </a:rPr>
              <a:t>VBA kan benyttes i forbindelse med henvisninger fra hospital og almen praksis til kommunens rygestoptilbud </a:t>
            </a:r>
            <a:endParaRPr lang="da-DK" sz="1300" dirty="0">
              <a:solidFill>
                <a:srgbClr val="CE0037"/>
              </a:solidFill>
              <a:latin typeface="Arial" panose="020B0604020202020204" pitchFamily="34" charset="0"/>
              <a:cs typeface="Arial" panose="020B0604020202020204" pitchFamily="34" charset="0"/>
            </a:endParaRPr>
          </a:p>
          <a:p>
            <a:pPr marL="342900" indent="-342900">
              <a:lnSpc>
                <a:spcPts val="1600"/>
              </a:lnSpc>
              <a:buAutoNum type="arabicParenR"/>
            </a:pPr>
            <a:endParaRPr lang="da-DK" sz="1500" b="1" dirty="0">
              <a:solidFill>
                <a:srgbClr val="CE0037"/>
              </a:solidFill>
              <a:latin typeface="Arial" charset="0"/>
              <a:ea typeface="Arial" charset="0"/>
              <a:cs typeface="Arial" charset="0"/>
            </a:endParaRPr>
          </a:p>
        </p:txBody>
      </p:sp>
    </p:spTree>
    <p:extLst>
      <p:ext uri="{BB962C8B-B14F-4D97-AF65-F5344CB8AC3E}">
        <p14:creationId xmlns:p14="http://schemas.microsoft.com/office/powerpoint/2010/main" val="675614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
            <a:ext cx="7558768" cy="10691999"/>
          </a:xfrm>
          <a:prstGeom prst="rect">
            <a:avLst/>
          </a:prstGeom>
        </p:spPr>
      </p:pic>
      <p:sp>
        <p:nvSpPr>
          <p:cNvPr id="4" name="TextBox 3"/>
          <p:cNvSpPr txBox="1"/>
          <p:nvPr/>
        </p:nvSpPr>
        <p:spPr>
          <a:xfrm>
            <a:off x="720000" y="851435"/>
            <a:ext cx="6265000" cy="1169551"/>
          </a:xfrm>
          <a:prstGeom prst="rect">
            <a:avLst/>
          </a:prstGeom>
          <a:noFill/>
        </p:spPr>
        <p:txBody>
          <a:bodyPr wrap="square" lIns="0" tIns="0" rIns="0" bIns="0" rtlCol="0">
            <a:spAutoFit/>
          </a:bodyPr>
          <a:lstStyle/>
          <a:p>
            <a:r>
              <a:rPr lang="da-DK" sz="3800" b="1" dirty="0" smtClean="0">
                <a:solidFill>
                  <a:srgbClr val="733C78"/>
                </a:solidFill>
                <a:latin typeface="Times New Roman" charset="0"/>
                <a:ea typeface="Times New Roman" charset="0"/>
                <a:cs typeface="Times New Roman" charset="0"/>
              </a:rPr>
              <a:t>Rygestop – </a:t>
            </a:r>
          </a:p>
          <a:p>
            <a:r>
              <a:rPr lang="da-DK" sz="3800" b="1" dirty="0" smtClean="0">
                <a:solidFill>
                  <a:srgbClr val="733C78"/>
                </a:solidFill>
                <a:latin typeface="Times New Roman" charset="0"/>
                <a:ea typeface="Times New Roman" charset="0"/>
                <a:cs typeface="Times New Roman" charset="0"/>
              </a:rPr>
              <a:t>Rekruttering </a:t>
            </a:r>
            <a:r>
              <a:rPr lang="da-DK" sz="3800" b="1" dirty="0">
                <a:solidFill>
                  <a:srgbClr val="733C78"/>
                </a:solidFill>
                <a:latin typeface="Times New Roman" charset="0"/>
                <a:ea typeface="Times New Roman" charset="0"/>
                <a:cs typeface="Times New Roman" charset="0"/>
              </a:rPr>
              <a:t>og fastholdelse</a:t>
            </a:r>
          </a:p>
        </p:txBody>
      </p:sp>
      <p:sp>
        <p:nvSpPr>
          <p:cNvPr id="6" name="TextBox 5"/>
          <p:cNvSpPr txBox="1"/>
          <p:nvPr/>
        </p:nvSpPr>
        <p:spPr>
          <a:xfrm>
            <a:off x="720000" y="4119392"/>
            <a:ext cx="6120000" cy="5291194"/>
          </a:xfrm>
          <a:prstGeom prst="rect">
            <a:avLst/>
          </a:prstGeom>
          <a:noFill/>
        </p:spPr>
        <p:txBody>
          <a:bodyPr wrap="square" lIns="0" tIns="0" rIns="0" bIns="0" rtlCol="0">
            <a:noAutofit/>
          </a:bodyPr>
          <a:lstStyle/>
          <a:p>
            <a:r>
              <a:rPr lang="da-DK" sz="1100" dirty="0">
                <a:solidFill>
                  <a:srgbClr val="733C78"/>
                </a:solidFill>
              </a:rPr>
              <a:t>Formålet med inspirationsarket er at give kommunerne en overordnet introduktion til, hvad der kan fremme rekruttering og fastholdelse af borgere i rygestopforløb</a:t>
            </a:r>
            <a:r>
              <a:rPr lang="da-DK" sz="1100" dirty="0" smtClean="0">
                <a:solidFill>
                  <a:srgbClr val="733C78"/>
                </a:solidFill>
              </a:rPr>
              <a:t>.</a:t>
            </a:r>
          </a:p>
          <a:p>
            <a:endParaRPr lang="da-DK" sz="1100" dirty="0">
              <a:solidFill>
                <a:srgbClr val="733C78"/>
              </a:solidFill>
            </a:endParaRPr>
          </a:p>
          <a:p>
            <a:r>
              <a:rPr lang="da-DK" sz="1100" b="1" dirty="0">
                <a:solidFill>
                  <a:srgbClr val="733C78"/>
                </a:solidFill>
              </a:rPr>
              <a:t>Rekruttering</a:t>
            </a:r>
            <a:endParaRPr lang="da-DK" sz="1100" dirty="0">
              <a:solidFill>
                <a:srgbClr val="733C78"/>
              </a:solidFill>
            </a:endParaRPr>
          </a:p>
          <a:p>
            <a:r>
              <a:rPr lang="da-DK" sz="1100" dirty="0">
                <a:solidFill>
                  <a:srgbClr val="733C78"/>
                </a:solidFill>
              </a:rPr>
              <a:t>Flere samarbejdsflader effektiviserer rekrutteringen. Sundhedsstyrelsen anbefaler derfor, at kommunen etablerer samarbejde med frontpersonale, både i kommunen og i sundhedsvæsenet, som møder borgere i deres arbejde. </a:t>
            </a:r>
            <a:endParaRPr lang="da-DK" sz="1100" dirty="0" smtClean="0">
              <a:solidFill>
                <a:srgbClr val="733C78"/>
              </a:solidFill>
            </a:endParaRPr>
          </a:p>
          <a:p>
            <a:endParaRPr lang="da-DK" sz="1100" dirty="0">
              <a:solidFill>
                <a:srgbClr val="733C78"/>
              </a:solidFill>
            </a:endParaRPr>
          </a:p>
          <a:p>
            <a:r>
              <a:rPr lang="da-DK" sz="1100" dirty="0">
                <a:solidFill>
                  <a:srgbClr val="733C78"/>
                </a:solidFill>
              </a:rPr>
              <a:t>VBA er en nem og enkel metode til henvisning af borgere, der ønsker at holde op med at ryge. Metoden består af tre korte trin: spørg, oplys, henvis. Overvej at tilbyde vederlagsfri rygestopmedicin som en del af rygestopforløbet. Det højner rekrutteringen</a:t>
            </a:r>
            <a:r>
              <a:rPr lang="da-DK" sz="1100" dirty="0" smtClean="0">
                <a:solidFill>
                  <a:srgbClr val="733C78"/>
                </a:solidFill>
              </a:rPr>
              <a:t>.</a:t>
            </a:r>
          </a:p>
          <a:p>
            <a:endParaRPr lang="da-DK" sz="1100" dirty="0">
              <a:solidFill>
                <a:srgbClr val="733C78"/>
              </a:solidFill>
            </a:endParaRPr>
          </a:p>
          <a:p>
            <a:r>
              <a:rPr lang="da-DK" sz="1100" dirty="0">
                <a:solidFill>
                  <a:srgbClr val="733C78"/>
                </a:solidFill>
              </a:rPr>
              <a:t>Det har god effekt på rekruttering og senere rygestop, når borgere inden for en uge efter henvisningen bliver kontaktet af en rygestoprådgiver med henblik på at afklare ønsker og planlægge forløb. Tobaksafvænning bør starte hurtigst muligt efter borgeren har givet udtryk for gerne at ville deltage i et tilbud</a:t>
            </a:r>
            <a:r>
              <a:rPr lang="da-DK" sz="1100" dirty="0" smtClean="0">
                <a:solidFill>
                  <a:srgbClr val="733C78"/>
                </a:solidFill>
              </a:rPr>
              <a:t>.</a:t>
            </a:r>
          </a:p>
          <a:p>
            <a:endParaRPr lang="da-DK" sz="1100" dirty="0">
              <a:solidFill>
                <a:srgbClr val="733C78"/>
              </a:solidFill>
            </a:endParaRPr>
          </a:p>
          <a:p>
            <a:r>
              <a:rPr lang="da-DK" sz="1100" b="1" dirty="0">
                <a:solidFill>
                  <a:srgbClr val="733C78"/>
                </a:solidFill>
              </a:rPr>
              <a:t>Fastholdelse</a:t>
            </a:r>
            <a:endParaRPr lang="da-DK" sz="1100" dirty="0">
              <a:solidFill>
                <a:srgbClr val="733C78"/>
              </a:solidFill>
            </a:endParaRPr>
          </a:p>
          <a:p>
            <a:r>
              <a:rPr lang="da-DK" sz="1100" dirty="0">
                <a:solidFill>
                  <a:srgbClr val="733C78"/>
                </a:solidFill>
              </a:rPr>
              <a:t>Fleksible og målgruppebaserede rygestopforløb øger fastholdelsen af borgerne. Tænk derfor på målgruppen for indsatsen og deres ønsker og behov, når rygestopforløbene tilrettelægges. Overvej f.eks. følgende</a:t>
            </a:r>
            <a:r>
              <a:rPr lang="da-DK" sz="1100" dirty="0" smtClean="0">
                <a:solidFill>
                  <a:srgbClr val="733C78"/>
                </a:solidFill>
              </a:rPr>
              <a:t>:</a:t>
            </a:r>
          </a:p>
          <a:p>
            <a:endParaRPr lang="da-DK" sz="1100" dirty="0">
              <a:solidFill>
                <a:srgbClr val="733C78"/>
              </a:solidFill>
            </a:endParaRPr>
          </a:p>
          <a:p>
            <a:pPr marL="171450" lvl="0" indent="-171450">
              <a:buFont typeface="Arial" panose="020B0604020202020204" pitchFamily="34" charset="0"/>
              <a:buChar char="•"/>
            </a:pPr>
            <a:r>
              <a:rPr lang="da-DK" sz="1100" dirty="0">
                <a:solidFill>
                  <a:srgbClr val="733C78"/>
                </a:solidFill>
              </a:rPr>
              <a:t>Individuelle forløb eller gruppeforløb?</a:t>
            </a:r>
          </a:p>
          <a:p>
            <a:pPr marL="171450" lvl="0" indent="-171450">
              <a:buFont typeface="Arial" panose="020B0604020202020204" pitchFamily="34" charset="0"/>
              <a:buChar char="•"/>
            </a:pPr>
            <a:r>
              <a:rPr lang="da-DK" sz="1100" dirty="0">
                <a:solidFill>
                  <a:srgbClr val="733C78"/>
                </a:solidFill>
              </a:rPr>
              <a:t>Hvordan skal fastholdelsen af den enkelte borger styrkes? Ugentlige opkald, sms på dagen?</a:t>
            </a:r>
          </a:p>
          <a:p>
            <a:pPr marL="171450" lvl="0" indent="-171450">
              <a:buFont typeface="Arial" panose="020B0604020202020204" pitchFamily="34" charset="0"/>
              <a:buChar char="•"/>
            </a:pPr>
            <a:r>
              <a:rPr lang="da-DK" sz="1100" dirty="0">
                <a:solidFill>
                  <a:srgbClr val="733C78"/>
                </a:solidFill>
              </a:rPr>
              <a:t>Tidspunkter på dagen? </a:t>
            </a:r>
          </a:p>
          <a:p>
            <a:pPr marL="171450" lvl="0" indent="-171450">
              <a:buFont typeface="Arial" panose="020B0604020202020204" pitchFamily="34" charset="0"/>
              <a:buChar char="•"/>
            </a:pPr>
            <a:r>
              <a:rPr lang="da-DK" sz="1100" dirty="0">
                <a:solidFill>
                  <a:srgbClr val="733C78"/>
                </a:solidFill>
              </a:rPr>
              <a:t>Udgående rygestop som en mulighed? F.eks. i botilbud, i udvalgte boligområder, på jordemodercentre mv</a:t>
            </a:r>
            <a:r>
              <a:rPr lang="da-DK" sz="1100" dirty="0" smtClean="0">
                <a:solidFill>
                  <a:srgbClr val="733C78"/>
                </a:solidFill>
              </a:rPr>
              <a:t>.?</a:t>
            </a:r>
          </a:p>
          <a:p>
            <a:pPr lvl="0"/>
            <a:endParaRPr lang="da-DK" sz="1100" dirty="0">
              <a:solidFill>
                <a:srgbClr val="733C78"/>
              </a:solidFill>
            </a:endParaRPr>
          </a:p>
          <a:p>
            <a:r>
              <a:rPr lang="da-DK" sz="1100" dirty="0">
                <a:solidFill>
                  <a:srgbClr val="733C78"/>
                </a:solidFill>
              </a:rPr>
              <a:t>Udlevering af vederlagsfri rygestopmedicin bør ske sideløbende med rådgivning Det kan både motivere borgere til at påbegynde et rygestop og fastholde dem i rygestoppet. I kan vælge at bruge Stoplinjens tilbud for at fastholde motivationen hos borgeren, indtil forløbet hos kommunen starter. </a:t>
            </a:r>
          </a:p>
          <a:p>
            <a:pPr marL="171450" indent="-171450">
              <a:lnSpc>
                <a:spcPts val="1400"/>
              </a:lnSpc>
              <a:buFont typeface="Arial" panose="020B0604020202020204" pitchFamily="34" charset="0"/>
              <a:buChar char="•"/>
            </a:pPr>
            <a:endParaRPr lang="da-DK" sz="1100" dirty="0">
              <a:solidFill>
                <a:schemeClr val="bg1"/>
              </a:solidFill>
              <a:latin typeface="Arial" charset="0"/>
              <a:ea typeface="Arial" charset="0"/>
              <a:cs typeface="Arial" charset="0"/>
            </a:endParaRPr>
          </a:p>
        </p:txBody>
      </p:sp>
      <p:sp>
        <p:nvSpPr>
          <p:cNvPr id="7" name="Rectangle 6"/>
          <p:cNvSpPr>
            <a:spLocks/>
          </p:cNvSpPr>
          <p:nvPr/>
        </p:nvSpPr>
        <p:spPr>
          <a:xfrm>
            <a:off x="720000" y="2233363"/>
            <a:ext cx="6120000" cy="1630229"/>
          </a:xfrm>
          <a:prstGeom prst="rect">
            <a:avLst/>
          </a:prstGeom>
          <a:noFill/>
          <a:ln>
            <a:solidFill>
              <a:srgbClr val="733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733C78"/>
              </a:solidFill>
            </a:endParaRPr>
          </a:p>
        </p:txBody>
      </p:sp>
      <p:sp>
        <p:nvSpPr>
          <p:cNvPr id="8" name="TextBox 7"/>
          <p:cNvSpPr txBox="1"/>
          <p:nvPr/>
        </p:nvSpPr>
        <p:spPr>
          <a:xfrm>
            <a:off x="907230" y="2317681"/>
            <a:ext cx="5744308" cy="1461594"/>
          </a:xfrm>
          <a:prstGeom prst="rect">
            <a:avLst/>
          </a:prstGeom>
          <a:noFill/>
        </p:spPr>
        <p:txBody>
          <a:bodyPr wrap="square" lIns="0" tIns="0" rIns="0" bIns="0" numCol="1" spcCol="216000" rtlCol="0">
            <a:noAutofit/>
          </a:bodyPr>
          <a:lstStyle/>
          <a:p>
            <a:pPr marL="285750" lvl="0" indent="-285750">
              <a:spcAft>
                <a:spcPts val="600"/>
              </a:spcAft>
              <a:buFont typeface="Arial" panose="020B0604020202020204" pitchFamily="34" charset="0"/>
              <a:buChar char="•"/>
            </a:pPr>
            <a:r>
              <a:rPr lang="da-DK" sz="1300" b="1" dirty="0">
                <a:solidFill>
                  <a:srgbClr val="733C78"/>
                </a:solidFill>
                <a:latin typeface="Arial" panose="020B0604020202020204" pitchFamily="34" charset="0"/>
                <a:cs typeface="Arial" panose="020B0604020202020204" pitchFamily="34" charset="0"/>
              </a:rPr>
              <a:t>Engager frontpersonale, som møder borgeren (sygehus, almen praksis, kommunale enheder)</a:t>
            </a:r>
            <a:endParaRPr lang="da-DK" sz="1300" dirty="0">
              <a:solidFill>
                <a:srgbClr val="733C78"/>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rgbClr val="733C78"/>
                </a:solidFill>
                <a:latin typeface="Arial" panose="020B0604020202020204" pitchFamily="34" charset="0"/>
                <a:cs typeface="Arial" panose="020B0604020202020204" pitchFamily="34" charset="0"/>
              </a:rPr>
              <a:t>Anbefal </a:t>
            </a:r>
            <a:r>
              <a:rPr lang="da-DK" sz="1300" b="1" dirty="0" err="1" smtClean="0">
                <a:solidFill>
                  <a:srgbClr val="733C78"/>
                </a:solidFill>
                <a:latin typeface="Arial" panose="020B0604020202020204" pitchFamily="34" charset="0"/>
                <a:cs typeface="Arial" panose="020B0604020202020204" pitchFamily="34" charset="0"/>
              </a:rPr>
              <a:t>Very</a:t>
            </a:r>
            <a:r>
              <a:rPr lang="da-DK" sz="1300" b="1" dirty="0" smtClean="0">
                <a:solidFill>
                  <a:srgbClr val="733C78"/>
                </a:solidFill>
                <a:latin typeface="Arial" panose="020B0604020202020204" pitchFamily="34" charset="0"/>
                <a:cs typeface="Arial" panose="020B0604020202020204" pitchFamily="34" charset="0"/>
              </a:rPr>
              <a:t> </a:t>
            </a:r>
            <a:r>
              <a:rPr lang="da-DK" sz="1300" b="1" dirty="0">
                <a:solidFill>
                  <a:srgbClr val="733C78"/>
                </a:solidFill>
                <a:latin typeface="Arial" panose="020B0604020202020204" pitchFamily="34" charset="0"/>
                <a:cs typeface="Arial" panose="020B0604020202020204" pitchFamily="34" charset="0"/>
              </a:rPr>
              <a:t>Brief </a:t>
            </a:r>
            <a:r>
              <a:rPr lang="da-DK" sz="1300" b="1" dirty="0" err="1">
                <a:solidFill>
                  <a:srgbClr val="733C78"/>
                </a:solidFill>
                <a:latin typeface="Arial" panose="020B0604020202020204" pitchFamily="34" charset="0"/>
                <a:cs typeface="Arial" panose="020B0604020202020204" pitchFamily="34" charset="0"/>
              </a:rPr>
              <a:t>Advice</a:t>
            </a:r>
            <a:r>
              <a:rPr lang="da-DK" sz="1300" b="1" dirty="0">
                <a:solidFill>
                  <a:srgbClr val="733C78"/>
                </a:solidFill>
                <a:latin typeface="Arial" panose="020B0604020202020204" pitchFamily="34" charset="0"/>
                <a:cs typeface="Arial" panose="020B0604020202020204" pitchFamily="34" charset="0"/>
              </a:rPr>
              <a:t> (VBA) som rekrutteringsmetode</a:t>
            </a:r>
            <a:endParaRPr lang="da-DK" sz="1300" dirty="0">
              <a:solidFill>
                <a:srgbClr val="733C78"/>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rgbClr val="733C78"/>
                </a:solidFill>
                <a:latin typeface="Arial" panose="020B0604020202020204" pitchFamily="34" charset="0"/>
                <a:cs typeface="Arial" panose="020B0604020202020204" pitchFamily="34" charset="0"/>
              </a:rPr>
              <a:t>Tilbud om vederlagsfri rygestopmedicin øger rekrutteringen </a:t>
            </a:r>
            <a:endParaRPr lang="da-DK" sz="1300" dirty="0">
              <a:solidFill>
                <a:srgbClr val="733C78"/>
              </a:solidFill>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da-DK" sz="1300" b="1" dirty="0">
                <a:solidFill>
                  <a:srgbClr val="733C78"/>
                </a:solidFill>
                <a:latin typeface="Arial" panose="020B0604020202020204" pitchFamily="34" charset="0"/>
                <a:cs typeface="Arial" panose="020B0604020202020204" pitchFamily="34" charset="0"/>
              </a:rPr>
              <a:t>Fleksible rygestoptilbud understøtter rekruttering til og fastholdelse i rygestopforløb</a:t>
            </a:r>
            <a:endParaRPr lang="da-DK" sz="1300" dirty="0">
              <a:solidFill>
                <a:srgbClr val="733C78"/>
              </a:solidFill>
              <a:latin typeface="Arial" panose="020B0604020202020204" pitchFamily="34" charset="0"/>
              <a:cs typeface="Arial" panose="020B0604020202020204" pitchFamily="34" charset="0"/>
            </a:endParaRPr>
          </a:p>
          <a:p>
            <a:pPr marL="342900" indent="-342900">
              <a:lnSpc>
                <a:spcPts val="1600"/>
              </a:lnSpc>
              <a:buFontTx/>
              <a:buAutoNum type="arabicParenR"/>
            </a:pPr>
            <a:endParaRPr lang="da-DK" sz="1500" b="1" dirty="0">
              <a:solidFill>
                <a:schemeClr val="bg1"/>
              </a:solidFill>
              <a:latin typeface="Arial" charset="0"/>
              <a:ea typeface="Arial" charset="0"/>
              <a:cs typeface="Arial" charset="0"/>
            </a:endParaRPr>
          </a:p>
          <a:p>
            <a:pPr marL="342900" indent="-342900">
              <a:lnSpc>
                <a:spcPts val="1600"/>
              </a:lnSpc>
              <a:buAutoNum type="arabicParenR"/>
            </a:pPr>
            <a:endParaRPr lang="da-DK" sz="15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815011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1278</TotalTime>
  <Words>1497</Words>
  <Application>Microsoft Office PowerPoint</Application>
  <PresentationFormat>Brugerdefineret</PresentationFormat>
  <Paragraphs>125</Paragraphs>
  <Slides>5</Slides>
  <Notes>0</Notes>
  <HiddenSlides>0</HiddenSlides>
  <MMClips>0</MMClips>
  <ScaleCrop>false</ScaleCrop>
  <HeadingPairs>
    <vt:vector size="4" baseType="variant">
      <vt:variant>
        <vt:lpstr>Tema</vt:lpstr>
      </vt:variant>
      <vt:variant>
        <vt:i4>1</vt:i4>
      </vt:variant>
      <vt:variant>
        <vt:lpstr>Diastitler</vt:lpstr>
      </vt:variant>
      <vt:variant>
        <vt:i4>5</vt:i4>
      </vt:variant>
    </vt:vector>
  </HeadingPairs>
  <TitlesOfParts>
    <vt:vector size="6" baseType="lpstr">
      <vt:lpstr>Office Theme</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Nina Krogh Larsen</cp:lastModifiedBy>
  <cp:revision>121</cp:revision>
  <cp:lastPrinted>2018-03-21T08:55:45Z</cp:lastPrinted>
  <dcterms:created xsi:type="dcterms:W3CDTF">2018-01-15T12:25:32Z</dcterms:created>
  <dcterms:modified xsi:type="dcterms:W3CDTF">2018-03-21T09:09:17Z</dcterms:modified>
</cp:coreProperties>
</file>