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0"/>
  </p:notesMasterIdLst>
  <p:sldIdLst>
    <p:sldId id="350" r:id="rId5"/>
    <p:sldId id="282" r:id="rId6"/>
    <p:sldId id="357" r:id="rId7"/>
    <p:sldId id="358" r:id="rId8"/>
    <p:sldId id="368" r:id="rId9"/>
    <p:sldId id="275" r:id="rId10"/>
    <p:sldId id="354" r:id="rId11"/>
    <p:sldId id="318" r:id="rId12"/>
    <p:sldId id="347" r:id="rId13"/>
    <p:sldId id="305" r:id="rId14"/>
    <p:sldId id="346" r:id="rId15"/>
    <p:sldId id="348" r:id="rId16"/>
    <p:sldId id="351" r:id="rId17"/>
    <p:sldId id="256" r:id="rId18"/>
    <p:sldId id="286" r:id="rId19"/>
    <p:sldId id="287" r:id="rId20"/>
    <p:sldId id="306" r:id="rId21"/>
    <p:sldId id="307" r:id="rId22"/>
    <p:sldId id="308" r:id="rId23"/>
    <p:sldId id="309" r:id="rId24"/>
    <p:sldId id="294" r:id="rId25"/>
    <p:sldId id="293" r:id="rId26"/>
    <p:sldId id="353" r:id="rId27"/>
    <p:sldId id="362" r:id="rId28"/>
    <p:sldId id="360" r:id="rId29"/>
    <p:sldId id="361" r:id="rId30"/>
    <p:sldId id="296" r:id="rId31"/>
    <p:sldId id="331" r:id="rId32"/>
    <p:sldId id="366" r:id="rId33"/>
    <p:sldId id="337" r:id="rId34"/>
    <p:sldId id="364" r:id="rId35"/>
    <p:sldId id="365" r:id="rId36"/>
    <p:sldId id="260" r:id="rId37"/>
    <p:sldId id="344" r:id="rId38"/>
    <p:sldId id="345" r:id="rId3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Gundsø" initials="LG" lastIdx="16" clrIdx="0">
    <p:extLst>
      <p:ext uri="{19B8F6BF-5375-455C-9EA6-DF929625EA0E}">
        <p15:presenceInfo xmlns:p15="http://schemas.microsoft.com/office/powerpoint/2012/main" userId="S::lgu@primetime.dk::3bf3b3af-b198-4344-be2d-94c1d284e53f" providerId="AD"/>
      </p:ext>
    </p:extLst>
  </p:cmAuthor>
  <p:cmAuthor id="2" name="Marie Støving Rørstrøm" initials="MSR" lastIdx="1" clrIdx="1">
    <p:extLst>
      <p:ext uri="{19B8F6BF-5375-455C-9EA6-DF929625EA0E}">
        <p15:presenceInfo xmlns:p15="http://schemas.microsoft.com/office/powerpoint/2012/main" userId="S::msr@primetime.dk::44aef8c5-e1dd-4506-af9d-9c9c86f3ae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F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6544"/>
  </p:normalViewPr>
  <p:slideViewPr>
    <p:cSldViewPr snapToGrid="0" snapToObjects="1">
      <p:cViewPr varScale="1">
        <p:scale>
          <a:sx n="97" d="100"/>
          <a:sy n="97" d="100"/>
        </p:scale>
        <p:origin x="11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E15AD2-1F54-E042-A8B8-4053B910CD0F}" type="datetimeFigureOut">
              <a:rPr lang="da-DK" smtClean="0"/>
              <a:t>05/11/2019</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5916E6-8A41-E74B-A6A9-F26AFDF4CBCE}" type="slidenum">
              <a:rPr lang="da-DK" smtClean="0"/>
              <a:t>‹#›</a:t>
            </a:fld>
            <a:endParaRPr lang="da-DK"/>
          </a:p>
        </p:txBody>
      </p:sp>
    </p:spTree>
    <p:extLst>
      <p:ext uri="{BB962C8B-B14F-4D97-AF65-F5344CB8AC3E}">
        <p14:creationId xmlns:p14="http://schemas.microsoft.com/office/powerpoint/2010/main" val="1350277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st.dk/-/media/Puljer/Ivaerksaettelse-af-maalrettet-identifikation-af-personer-med-type-2-diabetes-i-kommunerne/ANBEFALINGER-FOR-MLRETTET-OPSPORING-AF-TYPE-2-DIABETES-I-KOMMUNERNE.ashx?la=da&amp;hash=55A2B74A491099396735A483549911405A7DEC7D"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sst.dk/-/media/Puljer/Ivaerksaettelse-af-maalrettet-identifikation-af-personer-med-type-2-diabetes-i-kommunerne/ANBEFALINGER-FOR-MLRETTET-OPSPORING-AF-TYPE-2-DIABETES-I-KOMMUNERNE.ashx?la=da&amp;hash=55A2B74A491099396735A483549911405A7DEC7D"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st.dk/-/media/Puljer/Ivaerksaettelse-af-maalrettet-identifikation-af-personer-med-type-2-diabetes-i-kommunerne/ANBEFALINGER-FOR-MLRETTET-OPSPORING-AF-TYPE-2-DIABETES-I-KOMMUNERNE.ashx?la=da&amp;hash=55A2B74A491099396735A483549911405A7DEC7D"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st.dk/-/media/Puljer/Ivaerksaettelse-af-maalrettet-identifikation-af-personer-med-type-2-diabetes-i-kommunerne/ANBEFALINGER-FOR-MLRETTET-OPSPORING-AF-TYPE-2-DIABETES-I-KOMMUNERNE.ashx?la=da&amp;hash=55A2B74A491099396735A483549911405A7DEC7D"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85916E6-8A41-E74B-A6A9-F26AFDF4CBCE}" type="slidenum">
              <a:rPr lang="da-DK" smtClean="0"/>
              <a:t>1</a:t>
            </a:fld>
            <a:endParaRPr lang="da-DK"/>
          </a:p>
        </p:txBody>
      </p:sp>
    </p:spTree>
    <p:extLst>
      <p:ext uri="{BB962C8B-B14F-4D97-AF65-F5344CB8AC3E}">
        <p14:creationId xmlns:p14="http://schemas.microsoft.com/office/powerpoint/2010/main" val="1328556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85916E6-8A41-E74B-A6A9-F26AFDF4CBCE}" type="slidenum">
              <a:rPr lang="da-DK" smtClean="0"/>
              <a:t>15</a:t>
            </a:fld>
            <a:endParaRPr lang="da-DK"/>
          </a:p>
        </p:txBody>
      </p:sp>
    </p:spTree>
    <p:extLst>
      <p:ext uri="{BB962C8B-B14F-4D97-AF65-F5344CB8AC3E}">
        <p14:creationId xmlns:p14="http://schemas.microsoft.com/office/powerpoint/2010/main" val="2905257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u="sng" dirty="0"/>
              <a:t>Formålet </a:t>
            </a:r>
            <a:r>
              <a:rPr lang="da-DK" u="none" dirty="0"/>
              <a:t>med denne øvelse er, at medarbejderne reflekterer over den viden, de har fået om symptomerne. Samtidig er denne gruppeøvelse muligheden for, at medarbejderne kan give inputs til at etablere et fælles videns- og arbejdsgrundlag på arbejdspladsen. </a:t>
            </a:r>
          </a:p>
          <a:p>
            <a:r>
              <a:rPr lang="da-DK" u="none" dirty="0"/>
              <a:t>Som leder sikrer du (eller en koordinator), at inputs indsamles og nedskrives i et skriftligt </a:t>
            </a:r>
            <a:r>
              <a:rPr lang="da-DK" u="none" dirty="0" err="1"/>
              <a:t>vidensgrundlag</a:t>
            </a:r>
            <a:r>
              <a:rPr lang="da-DK" u="none" dirty="0"/>
              <a:t>, som justeres på et kommende personalemøde. </a:t>
            </a:r>
            <a:endParaRPr lang="da-DK" u="sng" dirty="0"/>
          </a:p>
        </p:txBody>
      </p:sp>
      <p:sp>
        <p:nvSpPr>
          <p:cNvPr id="4" name="Slide Number Placeholder 3"/>
          <p:cNvSpPr>
            <a:spLocks noGrp="1"/>
          </p:cNvSpPr>
          <p:nvPr>
            <p:ph type="sldNum" sz="quarter" idx="5"/>
          </p:nvPr>
        </p:nvSpPr>
        <p:spPr/>
        <p:txBody>
          <a:bodyPr/>
          <a:lstStyle/>
          <a:p>
            <a:fld id="{B85916E6-8A41-E74B-A6A9-F26AFDF4CBCE}" type="slidenum">
              <a:rPr lang="da-DK" smtClean="0"/>
              <a:t>21</a:t>
            </a:fld>
            <a:endParaRPr lang="da-DK"/>
          </a:p>
        </p:txBody>
      </p:sp>
    </p:spTree>
    <p:extLst>
      <p:ext uri="{BB962C8B-B14F-4D97-AF65-F5344CB8AC3E}">
        <p14:creationId xmlns:p14="http://schemas.microsoft.com/office/powerpoint/2010/main" val="3328669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Denne video kan benyttes som eksempel på en borger, der fortæller om vigtigheden af, at hans/hendes type 2-diabetes blev spottet på et tidligt tidspunkt, og hvordan dette har påvirkeret borgerens liv med sygdommen i dag. </a:t>
            </a:r>
          </a:p>
        </p:txBody>
      </p:sp>
      <p:sp>
        <p:nvSpPr>
          <p:cNvPr id="4" name="Slide Number Placeholder 3"/>
          <p:cNvSpPr>
            <a:spLocks noGrp="1"/>
          </p:cNvSpPr>
          <p:nvPr>
            <p:ph type="sldNum" sz="quarter" idx="5"/>
          </p:nvPr>
        </p:nvSpPr>
        <p:spPr/>
        <p:txBody>
          <a:bodyPr/>
          <a:lstStyle/>
          <a:p>
            <a:fld id="{B85916E6-8A41-E74B-A6A9-F26AFDF4CBCE}" type="slidenum">
              <a:rPr lang="da-DK" smtClean="0"/>
              <a:t>22</a:t>
            </a:fld>
            <a:endParaRPr lang="da-DK"/>
          </a:p>
        </p:txBody>
      </p:sp>
    </p:spTree>
    <p:extLst>
      <p:ext uri="{BB962C8B-B14F-4D97-AF65-F5344CB8AC3E}">
        <p14:creationId xmlns:p14="http://schemas.microsoft.com/office/powerpoint/2010/main" val="3022948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85916E6-8A41-E74B-A6A9-F26AFDF4CBCE}" type="slidenum">
              <a:rPr lang="da-DK" smtClean="0"/>
              <a:t>23</a:t>
            </a:fld>
            <a:endParaRPr lang="da-DK"/>
          </a:p>
        </p:txBody>
      </p:sp>
    </p:spTree>
    <p:extLst>
      <p:ext uri="{BB962C8B-B14F-4D97-AF65-F5344CB8AC3E}">
        <p14:creationId xmlns:p14="http://schemas.microsoft.com/office/powerpoint/2010/main" val="2003337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u="sng" dirty="0"/>
              <a:t>Formålet </a:t>
            </a:r>
            <a:r>
              <a:rPr lang="da-DK" u="none" dirty="0"/>
              <a:t>med denne øvelse er, at reflektere over den nye viden i forhold til de helt konkrete cases, som er vist i videoerne. Følgende spørgsmål kan inddrages i den diskussion, som kommer på baggrund heraf: </a:t>
            </a:r>
          </a:p>
          <a:p>
            <a:pPr algn="l"/>
            <a:endParaRPr lang="da-DK" u="none" dirty="0"/>
          </a:p>
          <a:p>
            <a:pPr algn="l">
              <a:lnSpc>
                <a:spcPct val="90000"/>
              </a:lnSpc>
              <a:spcBef>
                <a:spcPts val="500"/>
              </a:spcBef>
            </a:pPr>
            <a:r>
              <a:rPr lang="da-DK" sz="1200" i="1" dirty="0">
                <a:solidFill>
                  <a:schemeClr val="tx2"/>
                </a:solidFill>
                <a:latin typeface="Raleway Light" panose="020B0403030101060003" pitchFamily="34" charset="77"/>
              </a:rPr>
              <a:t>Kom nogle af symptomerne bag på jer?</a:t>
            </a:r>
          </a:p>
          <a:p>
            <a:pPr algn="l">
              <a:lnSpc>
                <a:spcPct val="90000"/>
              </a:lnSpc>
              <a:spcBef>
                <a:spcPts val="500"/>
              </a:spcBef>
            </a:pPr>
            <a:endParaRPr lang="da-DK" sz="1200" i="1" dirty="0">
              <a:solidFill>
                <a:schemeClr val="tx2"/>
              </a:solidFill>
              <a:latin typeface="Raleway Light" panose="020B0403030101060003" pitchFamily="34" charset="77"/>
            </a:endParaRPr>
          </a:p>
          <a:p>
            <a:pPr algn="l">
              <a:lnSpc>
                <a:spcPct val="90000"/>
              </a:lnSpc>
              <a:spcBef>
                <a:spcPts val="500"/>
              </a:spcBef>
            </a:pPr>
            <a:r>
              <a:rPr lang="da-DK" sz="1200" i="1" dirty="0">
                <a:solidFill>
                  <a:schemeClr val="tx2"/>
                </a:solidFill>
                <a:latin typeface="Raleway Light" panose="020B0403030101060003" pitchFamily="34" charset="77"/>
              </a:rPr>
              <a:t>Hvordan spotter I disse symptomer i jeres arbejde i dag? </a:t>
            </a:r>
          </a:p>
          <a:p>
            <a:pPr algn="l">
              <a:lnSpc>
                <a:spcPct val="90000"/>
              </a:lnSpc>
              <a:spcBef>
                <a:spcPts val="500"/>
              </a:spcBef>
            </a:pPr>
            <a:endParaRPr lang="da-DK" sz="1200" i="1" dirty="0">
              <a:solidFill>
                <a:schemeClr val="tx2"/>
              </a:solidFill>
              <a:latin typeface="Raleway Light" panose="020B0403030101060003" pitchFamily="34" charset="77"/>
            </a:endParaRPr>
          </a:p>
          <a:p>
            <a:pPr algn="l">
              <a:lnSpc>
                <a:spcPct val="90000"/>
              </a:lnSpc>
              <a:spcBef>
                <a:spcPts val="500"/>
              </a:spcBef>
            </a:pPr>
            <a:r>
              <a:rPr lang="da-DK" sz="1200" i="1" dirty="0">
                <a:solidFill>
                  <a:schemeClr val="tx2"/>
                </a:solidFill>
                <a:latin typeface="Raleway Light" panose="020B0403030101060003" pitchFamily="34" charset="77"/>
              </a:rPr>
              <a:t>Hvad er udfordringerne ved at spotte symptomerne?</a:t>
            </a:r>
          </a:p>
          <a:p>
            <a:pPr algn="l">
              <a:lnSpc>
                <a:spcPct val="90000"/>
              </a:lnSpc>
              <a:spcBef>
                <a:spcPts val="500"/>
              </a:spcBef>
            </a:pPr>
            <a:endParaRPr lang="da-DK" sz="1200" i="1" dirty="0">
              <a:solidFill>
                <a:schemeClr val="tx2"/>
              </a:solidFill>
              <a:latin typeface="Raleway Light" panose="020B0403030101060003" pitchFamily="34" charset="77"/>
            </a:endParaRPr>
          </a:p>
          <a:p>
            <a:pPr algn="l">
              <a:lnSpc>
                <a:spcPct val="90000"/>
              </a:lnSpc>
              <a:spcBef>
                <a:spcPts val="500"/>
              </a:spcBef>
            </a:pPr>
            <a:r>
              <a:rPr lang="da-DK" sz="1200" i="1" dirty="0">
                <a:solidFill>
                  <a:schemeClr val="tx2"/>
                </a:solidFill>
                <a:latin typeface="Raleway Light" panose="020B0403030101060003" pitchFamily="34" charset="77"/>
              </a:rPr>
              <a:t>Hvilke af vores borgere bør vi være opmærksomme på ift. disse symptomer allerede i dag?</a:t>
            </a:r>
          </a:p>
          <a:p>
            <a:pPr algn="l">
              <a:lnSpc>
                <a:spcPct val="90000"/>
              </a:lnSpc>
              <a:spcBef>
                <a:spcPts val="500"/>
              </a:spcBef>
            </a:pPr>
            <a:endParaRPr lang="da-DK" sz="1200" i="1" dirty="0">
              <a:solidFill>
                <a:schemeClr val="tx2"/>
              </a:solidFill>
              <a:latin typeface="Raleway Light" panose="020B0403030101060003" pitchFamily="34" charset="77"/>
            </a:endParaRPr>
          </a:p>
          <a:p>
            <a:r>
              <a:rPr lang="da-DK" i="1" dirty="0"/>
              <a:t>Hvad betyder det, at I kan være med til at sikre, at de fleste borgere har mulighed for at leve et godt liv med type 2-diabetes? </a:t>
            </a:r>
          </a:p>
          <a:p>
            <a:endParaRPr lang="da-DK" u="sng" dirty="0"/>
          </a:p>
        </p:txBody>
      </p:sp>
      <p:sp>
        <p:nvSpPr>
          <p:cNvPr id="4" name="Slide Number Placeholder 3"/>
          <p:cNvSpPr>
            <a:spLocks noGrp="1"/>
          </p:cNvSpPr>
          <p:nvPr>
            <p:ph type="sldNum" sz="quarter" idx="5"/>
          </p:nvPr>
        </p:nvSpPr>
        <p:spPr/>
        <p:txBody>
          <a:bodyPr/>
          <a:lstStyle/>
          <a:p>
            <a:fld id="{B85916E6-8A41-E74B-A6A9-F26AFDF4CBCE}" type="slidenum">
              <a:rPr lang="da-DK" smtClean="0"/>
              <a:t>24</a:t>
            </a:fld>
            <a:endParaRPr lang="da-DK"/>
          </a:p>
        </p:txBody>
      </p:sp>
    </p:spTree>
    <p:extLst>
      <p:ext uri="{BB962C8B-B14F-4D97-AF65-F5344CB8AC3E}">
        <p14:creationId xmlns:p14="http://schemas.microsoft.com/office/powerpoint/2010/main" val="1336253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u="sng" dirty="0"/>
              <a:t>Formålet</a:t>
            </a:r>
            <a:r>
              <a:rPr lang="da-DK" u="none" dirty="0"/>
              <a:t> med denne øvelse er, at medarbejderne bliver klar over, hvad vi gør i vores afdeling, når vi spotter symptomer på type 2-diabetes. Samtidig er denne gruppeøvelse muligheden for, at medarbejderne kan give inputs til at etablere et fælles videns- og arbejdsgrundlag på arbejdspladsen.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u="none" dirty="0"/>
              <a:t>Som leder sikrer du (eller en koordinator), at inputs indsamles og nedskrives i et skriftligt </a:t>
            </a:r>
            <a:r>
              <a:rPr lang="da-DK" u="none" dirty="0" err="1"/>
              <a:t>vidensgrundlag</a:t>
            </a:r>
            <a:r>
              <a:rPr lang="da-DK" u="none" dirty="0"/>
              <a:t>, som justeres på et kommende personalemøde. </a:t>
            </a:r>
          </a:p>
          <a:p>
            <a:pPr algn="l"/>
            <a:endParaRPr lang="da-DK" u="sng" dirty="0"/>
          </a:p>
          <a:p>
            <a:pPr algn="l"/>
            <a:r>
              <a:rPr lang="da-DK" u="none" dirty="0"/>
              <a:t>Du kan som leder finde yderligere inspiration til vejledende spørgsmål til dine medarbejdere i Sundhedsstyrelsens Anbefalinger for målrettet opsporing af type 2-diabetes i kommunerne: </a:t>
            </a:r>
            <a:r>
              <a:rPr lang="da-DK" dirty="0">
                <a:hlinkClick r:id="rId3"/>
              </a:rPr>
              <a:t>https://www.sst.dk/-/media/Puljer/Ivaerksaettelse-af-maalrettet-identifikation-af-personer-med-type-2-diabetes-i-kommunerne/ANBEFALINGER-FOR-MLRETTET-OPSPORING-AF-TYPE-2-DIABETES-I-KOMMUNERNE.ashx?la=da&amp;hash=55A2B74A491099396735A483549911405A7DEC7D</a:t>
            </a:r>
            <a:endParaRPr lang="da-DK" u="none" dirty="0"/>
          </a:p>
          <a:p>
            <a:pPr algn="l"/>
            <a:endParaRPr lang="da-DK" u="sng" dirty="0"/>
          </a:p>
        </p:txBody>
      </p:sp>
      <p:sp>
        <p:nvSpPr>
          <p:cNvPr id="4" name="Slide Number Placeholder 3"/>
          <p:cNvSpPr>
            <a:spLocks noGrp="1"/>
          </p:cNvSpPr>
          <p:nvPr>
            <p:ph type="sldNum" sz="quarter" idx="5"/>
          </p:nvPr>
        </p:nvSpPr>
        <p:spPr/>
        <p:txBody>
          <a:bodyPr/>
          <a:lstStyle/>
          <a:p>
            <a:fld id="{B85916E6-8A41-E74B-A6A9-F26AFDF4CBCE}" type="slidenum">
              <a:rPr lang="da-DK" smtClean="0"/>
              <a:t>30</a:t>
            </a:fld>
            <a:endParaRPr lang="da-DK"/>
          </a:p>
        </p:txBody>
      </p:sp>
    </p:spTree>
    <p:extLst>
      <p:ext uri="{BB962C8B-B14F-4D97-AF65-F5344CB8AC3E}">
        <p14:creationId xmlns:p14="http://schemas.microsoft.com/office/powerpoint/2010/main" val="838681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u="sng" dirty="0"/>
              <a:t>Formålet</a:t>
            </a:r>
            <a:r>
              <a:rPr lang="da-DK" u="none" dirty="0"/>
              <a:t> med denne øvelse er, at medarbejderne bliver klar over, hvem de skal kontakte med deres observationer. Samtidig er denne gruppeøvelse muligheden for, at medarbejderne kan give inputs til at etablere et fælles videns- og arbejdsgrundlag på arbejdspladsen. </a:t>
            </a:r>
          </a:p>
          <a:p>
            <a:r>
              <a:rPr lang="da-DK" u="none" dirty="0"/>
              <a:t>Som leder sikrer du (eller en koordinator), at inputs indsamles og nedskrives i et skriftligt </a:t>
            </a:r>
            <a:r>
              <a:rPr lang="da-DK" u="none" dirty="0" err="1"/>
              <a:t>vidensgrundlag</a:t>
            </a:r>
            <a:r>
              <a:rPr lang="da-DK" u="none" dirty="0"/>
              <a:t>, som justeres på et kommende personalemøde. </a:t>
            </a:r>
          </a:p>
          <a:p>
            <a:endParaRPr lang="da-DK"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u="none" dirty="0"/>
              <a:t>Du kan som leder finde yderligere inspiration til vejledende spørgsmål til dine medarbejdere i Sundhedsstyrelsens Anbefalinger for målrettet opsporing af type 2-diabetes i kommunerne: </a:t>
            </a:r>
            <a:r>
              <a:rPr lang="da-DK" dirty="0">
                <a:hlinkClick r:id="rId3"/>
              </a:rPr>
              <a:t>https://www.sst.dk/-/media/Puljer/Ivaerksaettelse-af-maalrettet-identifikation-af-personer-med-type-2-diabetes-i-kommunerne/ANBEFALINGER-FOR-MLRETTET-OPSPORING-AF-TYPE-2-DIABETES-I-KOMMUNERNE.ashx?la=da&amp;hash=55A2B74A491099396735A483549911405A7DEC7D</a:t>
            </a:r>
            <a:endParaRPr lang="da-DK" u="none" dirty="0"/>
          </a:p>
          <a:p>
            <a:pPr algn="l"/>
            <a:endParaRPr lang="da-DK" u="sng" dirty="0"/>
          </a:p>
        </p:txBody>
      </p:sp>
      <p:sp>
        <p:nvSpPr>
          <p:cNvPr id="4" name="Slide Number Placeholder 3"/>
          <p:cNvSpPr>
            <a:spLocks noGrp="1"/>
          </p:cNvSpPr>
          <p:nvPr>
            <p:ph type="sldNum" sz="quarter" idx="5"/>
          </p:nvPr>
        </p:nvSpPr>
        <p:spPr/>
        <p:txBody>
          <a:bodyPr/>
          <a:lstStyle/>
          <a:p>
            <a:fld id="{B85916E6-8A41-E74B-A6A9-F26AFDF4CBCE}" type="slidenum">
              <a:rPr lang="da-DK" smtClean="0"/>
              <a:t>31</a:t>
            </a:fld>
            <a:endParaRPr lang="da-DK"/>
          </a:p>
        </p:txBody>
      </p:sp>
    </p:spTree>
    <p:extLst>
      <p:ext uri="{BB962C8B-B14F-4D97-AF65-F5344CB8AC3E}">
        <p14:creationId xmlns:p14="http://schemas.microsoft.com/office/powerpoint/2010/main" val="3309903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u="sng" dirty="0"/>
              <a:t>Formålet</a:t>
            </a:r>
            <a:r>
              <a:rPr lang="da-DK" u="none" dirty="0"/>
              <a:t> med denne øvelse er, at medarbejderne bliver klar over, hvilke processer, I har for at sikre opfølgning på de observationer, medarbejderen har foretaget. Samtidig er denne gruppeøvelse muligheden for, at medarbejderne kan give inputs til at etablere et fælles videns- og arbejdsgrundlag på arbejdspladsen. </a:t>
            </a:r>
          </a:p>
          <a:p>
            <a:r>
              <a:rPr lang="da-DK" u="none" dirty="0"/>
              <a:t>Som leder sikrer du (eller en koordinator), at inputs indsamles og nedskrives i et skriftligt </a:t>
            </a:r>
            <a:r>
              <a:rPr lang="da-DK" u="none" dirty="0" err="1"/>
              <a:t>vidensgrundlag</a:t>
            </a:r>
            <a:r>
              <a:rPr lang="da-DK" u="none" dirty="0"/>
              <a:t>, som justeres på et kommende personalemøde. </a:t>
            </a:r>
          </a:p>
          <a:p>
            <a:endParaRPr lang="da-DK"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u="none" dirty="0"/>
              <a:t>Du kan som leder finde yderligere inspiration til vejledende spørgsmål til dine medarbejdere i Sundhedsstyrelsens Anbefalinger for målrettet opsporing af type 2-diabetes i kommunerne: </a:t>
            </a:r>
            <a:r>
              <a:rPr lang="da-DK" dirty="0">
                <a:hlinkClick r:id="rId3"/>
              </a:rPr>
              <a:t>https://www.sst.dk/-/media/Puljer/Ivaerksaettelse-af-maalrettet-identifikation-af-personer-med-type-2-diabetes-i-kommunerne/ANBEFALINGER-FOR-MLRETTET-OPSPORING-AF-TYPE-2-DIABETES-I-KOMMUNERNE.ashx?la=da&amp;hash=55A2B74A491099396735A483549911405A7DEC7D</a:t>
            </a:r>
            <a:endParaRPr lang="da-DK" u="none" dirty="0"/>
          </a:p>
          <a:p>
            <a:pPr algn="l"/>
            <a:endParaRPr lang="da-DK" u="sng" dirty="0"/>
          </a:p>
        </p:txBody>
      </p:sp>
      <p:sp>
        <p:nvSpPr>
          <p:cNvPr id="4" name="Slide Number Placeholder 3"/>
          <p:cNvSpPr>
            <a:spLocks noGrp="1"/>
          </p:cNvSpPr>
          <p:nvPr>
            <p:ph type="sldNum" sz="quarter" idx="5"/>
          </p:nvPr>
        </p:nvSpPr>
        <p:spPr/>
        <p:txBody>
          <a:bodyPr/>
          <a:lstStyle/>
          <a:p>
            <a:fld id="{B85916E6-8A41-E74B-A6A9-F26AFDF4CBCE}" type="slidenum">
              <a:rPr lang="da-DK" smtClean="0"/>
              <a:t>32</a:t>
            </a:fld>
            <a:endParaRPr lang="da-DK"/>
          </a:p>
        </p:txBody>
      </p:sp>
    </p:spTree>
    <p:extLst>
      <p:ext uri="{BB962C8B-B14F-4D97-AF65-F5344CB8AC3E}">
        <p14:creationId xmlns:p14="http://schemas.microsoft.com/office/powerpoint/2010/main" val="3169948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u="sng" dirty="0"/>
              <a:t>Formålet</a:t>
            </a:r>
            <a:r>
              <a:rPr lang="da-DK" u="none" dirty="0"/>
              <a:t> med denne øvelse er, at medarbejderne reflekterer og føler sig inddraget i at finde løsninger på, hvordan I kan indarbejde arbejdsgange for tidlig opsporing i hverdagen. Øvelsen bidrager også til, at medarbejderne her giver inputs til at etablere et fælles videns- og arbejdsgrundlag på arbejdspladsen. </a:t>
            </a:r>
          </a:p>
          <a:p>
            <a:r>
              <a:rPr lang="da-DK" u="none" dirty="0"/>
              <a:t>Som leder sikrer du (eller en koordinator), at inputs indsamles og nedskrives i et skriftligt </a:t>
            </a:r>
            <a:r>
              <a:rPr lang="da-DK" u="none" dirty="0" err="1"/>
              <a:t>vidensgrundlag</a:t>
            </a:r>
            <a:r>
              <a:rPr lang="da-DK" u="none" dirty="0"/>
              <a:t>, som justeres på et kommende personalemøde. </a:t>
            </a:r>
          </a:p>
          <a:p>
            <a:endParaRPr lang="da-DK"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u="none" dirty="0"/>
              <a:t>Du kan som leder finde yderligere inspiration til vejledende spørgsmål til dine medarbejdere i Sundhedsstyrelsens Anbefalinger for målrettet opsporing af type 2-diabetes i kommunerne: </a:t>
            </a:r>
            <a:r>
              <a:rPr lang="da-DK" dirty="0">
                <a:hlinkClick r:id="rId3"/>
              </a:rPr>
              <a:t>https://www.sst.dk/-/media/Puljer/Ivaerksaettelse-af-maalrettet-identifikation-af-personer-med-type-2-diabetes-i-kommunerne/ANBEFALINGER-FOR-MLRETTET-OPSPORING-AF-TYPE-2-DIABETES-I-KOMMUNERNE.ashx?la=da&amp;hash=55A2B74A491099396735A483549911405A7DEC7D</a:t>
            </a:r>
            <a:endParaRPr lang="da-DK"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dirty="0"/>
              <a:t>Skriv alle barrierer/muligheder fra post-</a:t>
            </a:r>
            <a:r>
              <a:rPr lang="da-DK" sz="1200" i="0" dirty="0" err="1"/>
              <a:t>its</a:t>
            </a:r>
            <a:r>
              <a:rPr lang="da-DK" sz="1200" i="0" dirty="0"/>
              <a:t> op på en </a:t>
            </a:r>
            <a:r>
              <a:rPr lang="da-DK" sz="1200" i="0" dirty="0" err="1"/>
              <a:t>whiteboard</a:t>
            </a:r>
            <a:r>
              <a:rPr lang="da-DK" sz="1200" i="0" dirty="0"/>
              <a:t> eller sæt post-</a:t>
            </a:r>
            <a:r>
              <a:rPr lang="da-DK" sz="1200" i="0" dirty="0" err="1"/>
              <a:t>its</a:t>
            </a:r>
            <a:r>
              <a:rPr lang="da-DK" sz="1200" i="0" dirty="0"/>
              <a:t> op på en tavle. </a:t>
            </a:r>
          </a:p>
          <a:p>
            <a:endParaRPr lang="da-DK" dirty="0"/>
          </a:p>
        </p:txBody>
      </p:sp>
      <p:sp>
        <p:nvSpPr>
          <p:cNvPr id="4" name="Slide Number Placeholder 3"/>
          <p:cNvSpPr>
            <a:spLocks noGrp="1"/>
          </p:cNvSpPr>
          <p:nvPr>
            <p:ph type="sldNum" sz="quarter" idx="5"/>
          </p:nvPr>
        </p:nvSpPr>
        <p:spPr/>
        <p:txBody>
          <a:bodyPr/>
          <a:lstStyle/>
          <a:p>
            <a:fld id="{B85916E6-8A41-E74B-A6A9-F26AFDF4CBCE}" type="slidenum">
              <a:rPr lang="da-DK" smtClean="0"/>
              <a:t>33</a:t>
            </a:fld>
            <a:endParaRPr lang="da-DK"/>
          </a:p>
        </p:txBody>
      </p:sp>
    </p:spTree>
    <p:extLst>
      <p:ext uri="{BB962C8B-B14F-4D97-AF65-F5344CB8AC3E}">
        <p14:creationId xmlns:p14="http://schemas.microsoft.com/office/powerpoint/2010/main" val="1088979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B85916E6-8A41-E74B-A6A9-F26AFDF4CBCE}" type="slidenum">
              <a:rPr lang="da-DK" smtClean="0"/>
              <a:t>2</a:t>
            </a:fld>
            <a:endParaRPr lang="da-DK"/>
          </a:p>
        </p:txBody>
      </p:sp>
    </p:spTree>
    <p:extLst>
      <p:ext uri="{BB962C8B-B14F-4D97-AF65-F5344CB8AC3E}">
        <p14:creationId xmlns:p14="http://schemas.microsoft.com/office/powerpoint/2010/main" val="591679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B85916E6-8A41-E74B-A6A9-F26AFDF4CBCE}" type="slidenum">
              <a:rPr lang="da-DK" smtClean="0"/>
              <a:t>5</a:t>
            </a:fld>
            <a:endParaRPr lang="da-DK"/>
          </a:p>
        </p:txBody>
      </p:sp>
    </p:spTree>
    <p:extLst>
      <p:ext uri="{BB962C8B-B14F-4D97-AF65-F5344CB8AC3E}">
        <p14:creationId xmlns:p14="http://schemas.microsoft.com/office/powerpoint/2010/main" val="371221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B85916E6-8A41-E74B-A6A9-F26AFDF4CBCE}" type="slidenum">
              <a:rPr lang="da-DK" smtClean="0"/>
              <a:t>6</a:t>
            </a:fld>
            <a:endParaRPr lang="da-DK"/>
          </a:p>
        </p:txBody>
      </p:sp>
    </p:spTree>
    <p:extLst>
      <p:ext uri="{BB962C8B-B14F-4D97-AF65-F5344CB8AC3E}">
        <p14:creationId xmlns:p14="http://schemas.microsoft.com/office/powerpoint/2010/main" val="1732475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u="sng" dirty="0"/>
              <a:t>Formålet</a:t>
            </a:r>
            <a:r>
              <a:rPr lang="da-DK" u="none" dirty="0"/>
              <a:t> </a:t>
            </a:r>
            <a:r>
              <a:rPr lang="da-DK" dirty="0"/>
              <a:t>med denne øvelse er at få medarbejderne inddraget fra starten af mødet/undervisningen. Dette er vigtigt for at sikre, at medarbejderne kan relatere den viden, de præsenteres for, til deres egen hverdag. I denne øvelse kan medarbejderne selv være med til at sætte scenen og være med til at skabe rammerne for undervisningen med udgangspunkt i deres forventninger og konkrete cases fra egne borgergrupper eller deres egen hverdag. </a:t>
            </a:r>
          </a:p>
          <a:p>
            <a:endParaRPr lang="da-DK" dirty="0"/>
          </a:p>
        </p:txBody>
      </p:sp>
      <p:sp>
        <p:nvSpPr>
          <p:cNvPr id="4" name="Slide Number Placeholder 3"/>
          <p:cNvSpPr>
            <a:spLocks noGrp="1"/>
          </p:cNvSpPr>
          <p:nvPr>
            <p:ph type="sldNum" sz="quarter" idx="5"/>
          </p:nvPr>
        </p:nvSpPr>
        <p:spPr/>
        <p:txBody>
          <a:bodyPr/>
          <a:lstStyle/>
          <a:p>
            <a:fld id="{B85916E6-8A41-E74B-A6A9-F26AFDF4CBCE}" type="slidenum">
              <a:rPr lang="da-DK" smtClean="0"/>
              <a:t>7</a:t>
            </a:fld>
            <a:endParaRPr lang="da-DK"/>
          </a:p>
        </p:txBody>
      </p:sp>
    </p:spTree>
    <p:extLst>
      <p:ext uri="{BB962C8B-B14F-4D97-AF65-F5344CB8AC3E}">
        <p14:creationId xmlns:p14="http://schemas.microsoft.com/office/powerpoint/2010/main" val="963334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B85916E6-8A41-E74B-A6A9-F26AFDF4CBCE}" type="slidenum">
              <a:rPr lang="da-DK" smtClean="0"/>
              <a:t>8</a:t>
            </a:fld>
            <a:endParaRPr lang="da-DK"/>
          </a:p>
        </p:txBody>
      </p:sp>
    </p:spTree>
    <p:extLst>
      <p:ext uri="{BB962C8B-B14F-4D97-AF65-F5344CB8AC3E}">
        <p14:creationId xmlns:p14="http://schemas.microsoft.com/office/powerpoint/2010/main" val="162800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B85916E6-8A41-E74B-A6A9-F26AFDF4CBCE}" type="slidenum">
              <a:rPr lang="da-DK" smtClean="0"/>
              <a:t>9</a:t>
            </a:fld>
            <a:endParaRPr lang="da-DK"/>
          </a:p>
        </p:txBody>
      </p:sp>
    </p:spTree>
    <p:extLst>
      <p:ext uri="{BB962C8B-B14F-4D97-AF65-F5344CB8AC3E}">
        <p14:creationId xmlns:p14="http://schemas.microsoft.com/office/powerpoint/2010/main" val="3305799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u="sng" dirty="0"/>
              <a:t>Formålet </a:t>
            </a:r>
            <a:r>
              <a:rPr lang="da-DK" u="none" dirty="0"/>
              <a:t>med denne øvelse er, at</a:t>
            </a:r>
            <a:r>
              <a:rPr lang="da-DK" sz="1200" b="0" dirty="0">
                <a:latin typeface="Raleway Light" panose="020B0403030101060003" pitchFamily="34" charset="77"/>
                <a:ea typeface="+mn-ea"/>
                <a:cs typeface="+mn-cs"/>
              </a:rPr>
              <a:t> alle medarbejdere reflekterer over den nye viden om, at borgere med psykiske lidelser har større risiko for at udvikle type 2-diabetes end andre borgere, og hvad dette betyder for medarbejderne, for deres arbejde i hverdagen og for deres egne borgergrupper.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u="none" dirty="0"/>
              <a:t>Som leder sikrer du (eller en koordinator), at inputs indsamles og nedskrives i et skriftligt </a:t>
            </a:r>
            <a:r>
              <a:rPr lang="da-DK" u="none" dirty="0" err="1"/>
              <a:t>vidensgrundlag</a:t>
            </a:r>
            <a:r>
              <a:rPr lang="da-DK" u="none" dirty="0"/>
              <a:t>, som justeres på et kommende personalemøde. </a:t>
            </a:r>
            <a:endParaRPr lang="da-DK" u="sng" dirty="0"/>
          </a:p>
        </p:txBody>
      </p:sp>
      <p:sp>
        <p:nvSpPr>
          <p:cNvPr id="4" name="Slide Number Placeholder 3"/>
          <p:cNvSpPr>
            <a:spLocks noGrp="1"/>
          </p:cNvSpPr>
          <p:nvPr>
            <p:ph type="sldNum" sz="quarter" idx="5"/>
          </p:nvPr>
        </p:nvSpPr>
        <p:spPr/>
        <p:txBody>
          <a:bodyPr/>
          <a:lstStyle/>
          <a:p>
            <a:fld id="{B85916E6-8A41-E74B-A6A9-F26AFDF4CBCE}" type="slidenum">
              <a:rPr lang="da-DK" smtClean="0"/>
              <a:t>11</a:t>
            </a:fld>
            <a:endParaRPr lang="da-DK"/>
          </a:p>
        </p:txBody>
      </p:sp>
    </p:spTree>
    <p:extLst>
      <p:ext uri="{BB962C8B-B14F-4D97-AF65-F5344CB8AC3E}">
        <p14:creationId xmlns:p14="http://schemas.microsoft.com/office/powerpoint/2010/main" val="3585380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findes mange symptomer på type 2-diabetes, men i dette slide findes udvalgte symptomer, som der bør være særlig opmærksomhed på. Dette slide kan bruges til at lade dine medarbejdere tale sammen 2 og 2 eller i plenum og prøve at identificere, hvilke symptomer, der her er illustreret. </a:t>
            </a:r>
          </a:p>
          <a:p>
            <a:endParaRPr lang="da-DK" dirty="0"/>
          </a:p>
          <a:p>
            <a:r>
              <a:rPr lang="da-DK" u="sng" dirty="0"/>
              <a:t>Formålet</a:t>
            </a:r>
            <a:r>
              <a:rPr lang="da-DK" u="none" dirty="0"/>
              <a:t> med denne øvelse er, at medarbejderne reflekterer over symptomer på type 2-diabetes. </a:t>
            </a:r>
            <a:endParaRPr lang="da-DK" dirty="0"/>
          </a:p>
        </p:txBody>
      </p:sp>
      <p:sp>
        <p:nvSpPr>
          <p:cNvPr id="4" name="Pladsholder til slidenummer 3"/>
          <p:cNvSpPr>
            <a:spLocks noGrp="1"/>
          </p:cNvSpPr>
          <p:nvPr>
            <p:ph type="sldNum" sz="quarter" idx="5"/>
          </p:nvPr>
        </p:nvSpPr>
        <p:spPr/>
        <p:txBody>
          <a:bodyPr/>
          <a:lstStyle/>
          <a:p>
            <a:fld id="{B85916E6-8A41-E74B-A6A9-F26AFDF4CBCE}" type="slidenum">
              <a:rPr lang="da-DK" smtClean="0"/>
              <a:t>14</a:t>
            </a:fld>
            <a:endParaRPr lang="da-DK"/>
          </a:p>
        </p:txBody>
      </p:sp>
    </p:spTree>
    <p:extLst>
      <p:ext uri="{BB962C8B-B14F-4D97-AF65-F5344CB8AC3E}">
        <p14:creationId xmlns:p14="http://schemas.microsoft.com/office/powerpoint/2010/main" val="1581052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E6BBE1-DA40-6246-AC57-08A53E484ED3}"/>
              </a:ext>
            </a:extLst>
          </p:cNvPr>
          <p:cNvSpPr>
            <a:spLocks noGrp="1"/>
          </p:cNvSpPr>
          <p:nvPr>
            <p:ph type="ctrTitle"/>
          </p:nvPr>
        </p:nvSpPr>
        <p:spPr>
          <a:xfrm>
            <a:off x="1524000" y="2235200"/>
            <a:ext cx="9144000" cy="2387600"/>
          </a:xfrm>
        </p:spPr>
        <p:txBody>
          <a:bodyPr anchor="ctr"/>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9F530F49-C3C2-A749-8B29-C0352551EB50}"/>
              </a:ext>
            </a:extLst>
          </p:cNvPr>
          <p:cNvSpPr>
            <a:spLocks noGrp="1"/>
          </p:cNvSpPr>
          <p:nvPr>
            <p:ph type="subTitle" idx="1"/>
          </p:nvPr>
        </p:nvSpPr>
        <p:spPr>
          <a:xfrm>
            <a:off x="1524000" y="515231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2404581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el og indholdsobjekt">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5D9B61-4DB3-0040-A511-E47A6D0B9D8B}"/>
              </a:ext>
            </a:extLst>
          </p:cNvPr>
          <p:cNvSpPr>
            <a:spLocks noGrp="1"/>
          </p:cNvSpPr>
          <p:nvPr>
            <p:ph type="title"/>
          </p:nvPr>
        </p:nvSpPr>
        <p:spPr/>
        <p:txBody>
          <a:bodyPr/>
          <a:lstStyle>
            <a:lvl1pPr>
              <a:defRPr>
                <a:solidFill>
                  <a:schemeClr val="bg1"/>
                </a:solidFill>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7962313-60B1-2648-B510-D3233C58111D}"/>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pic>
        <p:nvPicPr>
          <p:cNvPr id="4" name="Grafik 3">
            <a:extLst>
              <a:ext uri="{FF2B5EF4-FFF2-40B4-BE49-F238E27FC236}">
                <a16:creationId xmlns:a16="http://schemas.microsoft.com/office/drawing/2014/main" id="{59B63C92-B180-6F46-B1A7-C55A42A2F4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510" y="6056267"/>
            <a:ext cx="1096795" cy="521622"/>
          </a:xfrm>
          <a:prstGeom prst="rect">
            <a:avLst/>
          </a:prstGeom>
        </p:spPr>
      </p:pic>
    </p:spTree>
    <p:extLst>
      <p:ext uri="{BB962C8B-B14F-4D97-AF65-F5344CB8AC3E}">
        <p14:creationId xmlns:p14="http://schemas.microsoft.com/office/powerpoint/2010/main" val="302073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D29BF0-B55B-484D-BC78-22C527165BE5}"/>
              </a:ext>
            </a:extLst>
          </p:cNvPr>
          <p:cNvSpPr>
            <a:spLocks noGrp="1"/>
          </p:cNvSpPr>
          <p:nvPr>
            <p:ph type="title"/>
          </p:nvPr>
        </p:nvSpPr>
        <p:spPr>
          <a:xfrm>
            <a:off x="831850" y="2002632"/>
            <a:ext cx="10515600" cy="2852737"/>
          </a:xfrm>
        </p:spPr>
        <p:txBody>
          <a:bodyPr anchor="ctr"/>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5260FBFD-C24B-A54A-833A-0C048B94D63E}"/>
              </a:ext>
            </a:extLst>
          </p:cNvPr>
          <p:cNvSpPr>
            <a:spLocks noGrp="1"/>
          </p:cNvSpPr>
          <p:nvPr>
            <p:ph type="body" idx="1"/>
          </p:nvPr>
        </p:nvSpPr>
        <p:spPr>
          <a:xfrm>
            <a:off x="831850" y="48553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Tree>
    <p:extLst>
      <p:ext uri="{BB962C8B-B14F-4D97-AF65-F5344CB8AC3E}">
        <p14:creationId xmlns:p14="http://schemas.microsoft.com/office/powerpoint/2010/main" val="3137511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Afsnitsoverskrift">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D29BF0-B55B-484D-BC78-22C527165BE5}"/>
              </a:ext>
            </a:extLst>
          </p:cNvPr>
          <p:cNvSpPr>
            <a:spLocks noGrp="1"/>
          </p:cNvSpPr>
          <p:nvPr>
            <p:ph type="title"/>
          </p:nvPr>
        </p:nvSpPr>
        <p:spPr>
          <a:xfrm>
            <a:off x="831850" y="2002632"/>
            <a:ext cx="10515600" cy="2852737"/>
          </a:xfrm>
        </p:spPr>
        <p:txBody>
          <a:bodyPr anchor="ctr"/>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5260FBFD-C24B-A54A-833A-0C048B94D63E}"/>
              </a:ext>
            </a:extLst>
          </p:cNvPr>
          <p:cNvSpPr>
            <a:spLocks noGrp="1"/>
          </p:cNvSpPr>
          <p:nvPr>
            <p:ph type="body" idx="1"/>
          </p:nvPr>
        </p:nvSpPr>
        <p:spPr>
          <a:xfrm>
            <a:off x="831850" y="48553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Tree>
    <p:extLst>
      <p:ext uri="{BB962C8B-B14F-4D97-AF65-F5344CB8AC3E}">
        <p14:creationId xmlns:p14="http://schemas.microsoft.com/office/powerpoint/2010/main" val="3462239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2_Afsnitsoverskrift">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D29BF0-B55B-484D-BC78-22C527165BE5}"/>
              </a:ext>
            </a:extLst>
          </p:cNvPr>
          <p:cNvSpPr>
            <a:spLocks noGrp="1"/>
          </p:cNvSpPr>
          <p:nvPr>
            <p:ph type="title"/>
          </p:nvPr>
        </p:nvSpPr>
        <p:spPr>
          <a:xfrm>
            <a:off x="831850" y="2002632"/>
            <a:ext cx="10515600" cy="2852737"/>
          </a:xfrm>
        </p:spPr>
        <p:txBody>
          <a:bodyPr anchor="ctr"/>
          <a:lstStyle>
            <a:lvl1pPr>
              <a:defRPr sz="6000">
                <a:solidFill>
                  <a:schemeClr val="bg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5260FBFD-C24B-A54A-833A-0C048B94D63E}"/>
              </a:ext>
            </a:extLst>
          </p:cNvPr>
          <p:cNvSpPr>
            <a:spLocks noGrp="1"/>
          </p:cNvSpPr>
          <p:nvPr>
            <p:ph type="body" idx="1"/>
          </p:nvPr>
        </p:nvSpPr>
        <p:spPr>
          <a:xfrm>
            <a:off x="831850" y="4855369"/>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pic>
        <p:nvPicPr>
          <p:cNvPr id="4" name="Grafik 3">
            <a:extLst>
              <a:ext uri="{FF2B5EF4-FFF2-40B4-BE49-F238E27FC236}">
                <a16:creationId xmlns:a16="http://schemas.microsoft.com/office/drawing/2014/main" id="{E9ECE154-1B78-3543-AD20-D390806027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78510" y="6056267"/>
            <a:ext cx="1096795" cy="521622"/>
          </a:xfrm>
          <a:prstGeom prst="rect">
            <a:avLst/>
          </a:prstGeom>
        </p:spPr>
      </p:pic>
    </p:spTree>
    <p:extLst>
      <p:ext uri="{BB962C8B-B14F-4D97-AF65-F5344CB8AC3E}">
        <p14:creationId xmlns:p14="http://schemas.microsoft.com/office/powerpoint/2010/main" val="2272539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EF117D-BBA1-3942-9406-37917C06580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324BA54-4F10-084A-B139-82AA826C2450}"/>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F7B00166-5B44-B042-A131-454509295441}"/>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84268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slid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E6BBE1-DA40-6246-AC57-08A53E484ED3}"/>
              </a:ext>
            </a:extLst>
          </p:cNvPr>
          <p:cNvSpPr>
            <a:spLocks noGrp="1"/>
          </p:cNvSpPr>
          <p:nvPr>
            <p:ph type="ctrTitle"/>
          </p:nvPr>
        </p:nvSpPr>
        <p:spPr>
          <a:xfrm>
            <a:off x="1524000" y="2235200"/>
            <a:ext cx="9144000" cy="2387600"/>
          </a:xfrm>
        </p:spPr>
        <p:txBody>
          <a:bodyPr anchor="ctr"/>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9F530F49-C3C2-A749-8B29-C0352551EB50}"/>
              </a:ext>
            </a:extLst>
          </p:cNvPr>
          <p:cNvSpPr>
            <a:spLocks noGrp="1"/>
          </p:cNvSpPr>
          <p:nvPr>
            <p:ph type="subTitle" idx="1"/>
          </p:nvPr>
        </p:nvSpPr>
        <p:spPr>
          <a:xfrm>
            <a:off x="1524000" y="515231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177836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slide">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E6BBE1-DA40-6246-AC57-08A53E484ED3}"/>
              </a:ext>
            </a:extLst>
          </p:cNvPr>
          <p:cNvSpPr>
            <a:spLocks noGrp="1"/>
          </p:cNvSpPr>
          <p:nvPr>
            <p:ph type="ctrTitle"/>
          </p:nvPr>
        </p:nvSpPr>
        <p:spPr>
          <a:xfrm>
            <a:off x="1524000" y="2235200"/>
            <a:ext cx="9144000" cy="2387600"/>
          </a:xfrm>
        </p:spPr>
        <p:txBody>
          <a:bodyPr anchor="ctr"/>
          <a:lstStyle>
            <a:lvl1pPr algn="ctr">
              <a:defRPr sz="6000">
                <a:solidFill>
                  <a:schemeClr val="bg1"/>
                </a:solidFill>
              </a:defRPr>
            </a:lvl1pPr>
          </a:lstStyle>
          <a:p>
            <a:r>
              <a:rPr lang="da-DK"/>
              <a:t>Klik for at redigere titeltypografien i masteren</a:t>
            </a:r>
          </a:p>
        </p:txBody>
      </p:sp>
      <p:sp>
        <p:nvSpPr>
          <p:cNvPr id="3" name="Undertitel 2">
            <a:extLst>
              <a:ext uri="{FF2B5EF4-FFF2-40B4-BE49-F238E27FC236}">
                <a16:creationId xmlns:a16="http://schemas.microsoft.com/office/drawing/2014/main" id="{9F530F49-C3C2-A749-8B29-C0352551EB50}"/>
              </a:ext>
            </a:extLst>
          </p:cNvPr>
          <p:cNvSpPr>
            <a:spLocks noGrp="1"/>
          </p:cNvSpPr>
          <p:nvPr>
            <p:ph type="subTitle" idx="1"/>
          </p:nvPr>
        </p:nvSpPr>
        <p:spPr>
          <a:xfrm>
            <a:off x="1524000" y="5152314"/>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pic>
        <p:nvPicPr>
          <p:cNvPr id="4" name="Grafik 3">
            <a:extLst>
              <a:ext uri="{FF2B5EF4-FFF2-40B4-BE49-F238E27FC236}">
                <a16:creationId xmlns:a16="http://schemas.microsoft.com/office/drawing/2014/main" id="{9FB9739E-AE2E-D04F-B315-8528A4D79F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78510" y="6056267"/>
            <a:ext cx="1096795" cy="521622"/>
          </a:xfrm>
          <a:prstGeom prst="rect">
            <a:avLst/>
          </a:prstGeom>
        </p:spPr>
      </p:pic>
    </p:spTree>
    <p:extLst>
      <p:ext uri="{BB962C8B-B14F-4D97-AF65-F5344CB8AC3E}">
        <p14:creationId xmlns:p14="http://schemas.microsoft.com/office/powerpoint/2010/main" val="373559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5D9B61-4DB3-0040-A511-E47A6D0B9D8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7962313-60B1-2648-B510-D3233C58111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896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el og indholdsobjek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EDBAE1-BB59-544C-9294-43AC1CA4E3F5}"/>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345D9B61-4DB3-0040-A511-E47A6D0B9D8B}"/>
              </a:ext>
            </a:extLst>
          </p:cNvPr>
          <p:cNvSpPr>
            <a:spLocks noGrp="1"/>
          </p:cNvSpPr>
          <p:nvPr>
            <p:ph type="title"/>
          </p:nvPr>
        </p:nvSpPr>
        <p:spPr>
          <a:xfrm>
            <a:off x="6643688" y="365125"/>
            <a:ext cx="4710112" cy="1325563"/>
          </a:xfr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7962313-60B1-2648-B510-D3233C58111D}"/>
              </a:ext>
            </a:extLst>
          </p:cNvPr>
          <p:cNvSpPr>
            <a:spLocks noGrp="1"/>
          </p:cNvSpPr>
          <p:nvPr>
            <p:ph idx="1"/>
          </p:nvPr>
        </p:nvSpPr>
        <p:spPr>
          <a:xfrm>
            <a:off x="6643688" y="1825625"/>
            <a:ext cx="4710112"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59013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el og indholdsobjek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EDBAE1-BB59-544C-9294-43AC1CA4E3F5}"/>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345D9B61-4DB3-0040-A511-E47A6D0B9D8B}"/>
              </a:ext>
            </a:extLst>
          </p:cNvPr>
          <p:cNvSpPr>
            <a:spLocks noGrp="1"/>
          </p:cNvSpPr>
          <p:nvPr>
            <p:ph type="title"/>
          </p:nvPr>
        </p:nvSpPr>
        <p:spPr>
          <a:xfrm>
            <a:off x="6643688" y="365125"/>
            <a:ext cx="4710112" cy="1325563"/>
          </a:xfr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7962313-60B1-2648-B510-D3233C58111D}"/>
              </a:ext>
            </a:extLst>
          </p:cNvPr>
          <p:cNvSpPr>
            <a:spLocks noGrp="1"/>
          </p:cNvSpPr>
          <p:nvPr>
            <p:ph idx="1"/>
          </p:nvPr>
        </p:nvSpPr>
        <p:spPr>
          <a:xfrm>
            <a:off x="6643688" y="1825625"/>
            <a:ext cx="4710112"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507815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el og indholdsobjek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EDBAE1-BB59-544C-9294-43AC1CA4E3F5}"/>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indhold 2">
            <a:extLst>
              <a:ext uri="{FF2B5EF4-FFF2-40B4-BE49-F238E27FC236}">
                <a16:creationId xmlns:a16="http://schemas.microsoft.com/office/drawing/2014/main" id="{C8C4CCC7-0B1F-444E-8778-E677DF1309B5}"/>
              </a:ext>
            </a:extLst>
          </p:cNvPr>
          <p:cNvSpPr>
            <a:spLocks noGrp="1"/>
          </p:cNvSpPr>
          <p:nvPr>
            <p:ph idx="10"/>
          </p:nvPr>
        </p:nvSpPr>
        <p:spPr>
          <a:xfrm>
            <a:off x="838200" y="1825625"/>
            <a:ext cx="4710112"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pic>
        <p:nvPicPr>
          <p:cNvPr id="8" name="Grafik 7">
            <a:extLst>
              <a:ext uri="{FF2B5EF4-FFF2-40B4-BE49-F238E27FC236}">
                <a16:creationId xmlns:a16="http://schemas.microsoft.com/office/drawing/2014/main" id="{2E3394E2-A5B5-4946-9321-6A2627C7A5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510" y="6056267"/>
            <a:ext cx="1096795" cy="521622"/>
          </a:xfrm>
          <a:prstGeom prst="rect">
            <a:avLst/>
          </a:prstGeom>
        </p:spPr>
      </p:pic>
      <p:sp>
        <p:nvSpPr>
          <p:cNvPr id="9" name="Titel 1">
            <a:extLst>
              <a:ext uri="{FF2B5EF4-FFF2-40B4-BE49-F238E27FC236}">
                <a16:creationId xmlns:a16="http://schemas.microsoft.com/office/drawing/2014/main" id="{65791183-1EE3-4644-B7FA-6B55BD871A6F}"/>
              </a:ext>
            </a:extLst>
          </p:cNvPr>
          <p:cNvSpPr>
            <a:spLocks noGrp="1"/>
          </p:cNvSpPr>
          <p:nvPr>
            <p:ph type="title"/>
          </p:nvPr>
        </p:nvSpPr>
        <p:spPr>
          <a:xfrm>
            <a:off x="838200" y="365125"/>
            <a:ext cx="4710112" cy="1325563"/>
          </a:xfrm>
        </p:spPr>
        <p:txBody>
          <a:bodyPr/>
          <a:lstStyle/>
          <a:p>
            <a:r>
              <a:rPr lang="da-DK"/>
              <a:t>Klik for at redigere titeltypografien i masteren</a:t>
            </a:r>
          </a:p>
        </p:txBody>
      </p:sp>
    </p:spTree>
    <p:extLst>
      <p:ext uri="{BB962C8B-B14F-4D97-AF65-F5344CB8AC3E}">
        <p14:creationId xmlns:p14="http://schemas.microsoft.com/office/powerpoint/2010/main" val="2089523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el og indholdsobjek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EDBAE1-BB59-544C-9294-43AC1CA4E3F5}"/>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indhold 2">
            <a:extLst>
              <a:ext uri="{FF2B5EF4-FFF2-40B4-BE49-F238E27FC236}">
                <a16:creationId xmlns:a16="http://schemas.microsoft.com/office/drawing/2014/main" id="{C8C4CCC7-0B1F-444E-8778-E677DF1309B5}"/>
              </a:ext>
            </a:extLst>
          </p:cNvPr>
          <p:cNvSpPr>
            <a:spLocks noGrp="1"/>
          </p:cNvSpPr>
          <p:nvPr>
            <p:ph idx="10"/>
          </p:nvPr>
        </p:nvSpPr>
        <p:spPr>
          <a:xfrm>
            <a:off x="838200" y="1825625"/>
            <a:ext cx="4710112"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pic>
        <p:nvPicPr>
          <p:cNvPr id="8" name="Grafik 7">
            <a:extLst>
              <a:ext uri="{FF2B5EF4-FFF2-40B4-BE49-F238E27FC236}">
                <a16:creationId xmlns:a16="http://schemas.microsoft.com/office/drawing/2014/main" id="{2E3394E2-A5B5-4946-9321-6A2627C7A5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510" y="6056267"/>
            <a:ext cx="1096795" cy="521622"/>
          </a:xfrm>
          <a:prstGeom prst="rect">
            <a:avLst/>
          </a:prstGeom>
        </p:spPr>
      </p:pic>
      <p:sp>
        <p:nvSpPr>
          <p:cNvPr id="9" name="Titel 1">
            <a:extLst>
              <a:ext uri="{FF2B5EF4-FFF2-40B4-BE49-F238E27FC236}">
                <a16:creationId xmlns:a16="http://schemas.microsoft.com/office/drawing/2014/main" id="{65791183-1EE3-4644-B7FA-6B55BD871A6F}"/>
              </a:ext>
            </a:extLst>
          </p:cNvPr>
          <p:cNvSpPr>
            <a:spLocks noGrp="1"/>
          </p:cNvSpPr>
          <p:nvPr>
            <p:ph type="title"/>
          </p:nvPr>
        </p:nvSpPr>
        <p:spPr>
          <a:xfrm>
            <a:off x="838200" y="365125"/>
            <a:ext cx="4710112" cy="1325563"/>
          </a:xfrm>
        </p:spPr>
        <p:txBody>
          <a:bodyPr/>
          <a:lstStyle/>
          <a:p>
            <a:r>
              <a:rPr lang="da-DK"/>
              <a:t>Klik for at redigere titeltypografien i masteren</a:t>
            </a:r>
          </a:p>
        </p:txBody>
      </p:sp>
    </p:spTree>
    <p:extLst>
      <p:ext uri="{BB962C8B-B14F-4D97-AF65-F5344CB8AC3E}">
        <p14:creationId xmlns:p14="http://schemas.microsoft.com/office/powerpoint/2010/main" val="2645644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el og indholdsobjekt">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5D9B61-4DB3-0040-A511-E47A6D0B9D8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7962313-60B1-2648-B510-D3233C58111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603084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8B58964-5C77-804D-BD11-03D374C7A6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B30D12F-C626-BF4B-B387-D11621BF5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pic>
        <p:nvPicPr>
          <p:cNvPr id="8" name="Grafik 7">
            <a:extLst>
              <a:ext uri="{FF2B5EF4-FFF2-40B4-BE49-F238E27FC236}">
                <a16:creationId xmlns:a16="http://schemas.microsoft.com/office/drawing/2014/main" id="{C17D23A8-F99C-5740-B283-7DDCEB778F2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678510" y="6056267"/>
            <a:ext cx="1096795" cy="521622"/>
          </a:xfrm>
          <a:prstGeom prst="rect">
            <a:avLst/>
          </a:prstGeom>
        </p:spPr>
      </p:pic>
    </p:spTree>
    <p:extLst>
      <p:ext uri="{BB962C8B-B14F-4D97-AF65-F5344CB8AC3E}">
        <p14:creationId xmlns:p14="http://schemas.microsoft.com/office/powerpoint/2010/main" val="1692020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1" r:id="rId5"/>
    <p:sldLayoutId id="2147483673" r:id="rId6"/>
    <p:sldLayoutId id="2147483672" r:id="rId7"/>
    <p:sldLayoutId id="2147483675" r:id="rId8"/>
    <p:sldLayoutId id="2147483670" r:id="rId9"/>
    <p:sldLayoutId id="2147483669" r:id="rId10"/>
    <p:sldLayoutId id="2147483665" r:id="rId11"/>
    <p:sldLayoutId id="2147483666" r:id="rId12"/>
    <p:sldLayoutId id="2147483667" r:id="rId13"/>
    <p:sldLayoutId id="2147483668" r:id="rId14"/>
  </p:sldLayoutIdLst>
  <p:txStyles>
    <p:titleStyle>
      <a:lvl1pPr algn="l" defTabSz="914400" rtl="0" eaLnBrk="1" latinLnBrk="0" hangingPunct="1">
        <a:lnSpc>
          <a:spcPct val="90000"/>
        </a:lnSpc>
        <a:spcBef>
          <a:spcPct val="0"/>
        </a:spcBef>
        <a:buNone/>
        <a:defRPr sz="3500" b="1" i="0" kern="1200">
          <a:solidFill>
            <a:schemeClr val="tx2"/>
          </a:solidFill>
          <a:latin typeface="Raleway Black"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Raleway Light" panose="020B04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7FAAEF4F-15F8-DF47-9F5C-10CFEC563A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690" y="1474007"/>
            <a:ext cx="3974459" cy="4148523"/>
          </a:xfrm>
          <a:prstGeom prst="rect">
            <a:avLst/>
          </a:prstGeom>
        </p:spPr>
      </p:pic>
      <p:sp>
        <p:nvSpPr>
          <p:cNvPr id="4" name="Title 3">
            <a:extLst>
              <a:ext uri="{FF2B5EF4-FFF2-40B4-BE49-F238E27FC236}">
                <a16:creationId xmlns:a16="http://schemas.microsoft.com/office/drawing/2014/main" id="{E30204AA-DCA3-104E-B7AE-36423B6C484F}"/>
              </a:ext>
            </a:extLst>
          </p:cNvPr>
          <p:cNvSpPr>
            <a:spLocks noGrp="1"/>
          </p:cNvSpPr>
          <p:nvPr>
            <p:ph type="ctrTitle"/>
          </p:nvPr>
        </p:nvSpPr>
        <p:spPr>
          <a:xfrm>
            <a:off x="3048000" y="2235199"/>
            <a:ext cx="9144000" cy="2387600"/>
          </a:xfrm>
        </p:spPr>
        <p:txBody>
          <a:bodyPr>
            <a:normAutofit/>
          </a:bodyPr>
          <a:lstStyle/>
          <a:p>
            <a:r>
              <a:rPr lang="da-DK" dirty="0"/>
              <a:t>Skabelon </a:t>
            </a:r>
            <a:br>
              <a:rPr lang="da-DK" dirty="0"/>
            </a:br>
            <a:r>
              <a:rPr lang="da-DK" dirty="0"/>
              <a:t>for temamøder </a:t>
            </a:r>
          </a:p>
        </p:txBody>
      </p:sp>
      <p:sp>
        <p:nvSpPr>
          <p:cNvPr id="5" name="Subtitle 4">
            <a:extLst>
              <a:ext uri="{FF2B5EF4-FFF2-40B4-BE49-F238E27FC236}">
                <a16:creationId xmlns:a16="http://schemas.microsoft.com/office/drawing/2014/main" id="{3277D506-F7FB-B246-A088-B126F32DBBC5}"/>
              </a:ext>
            </a:extLst>
          </p:cNvPr>
          <p:cNvSpPr>
            <a:spLocks noGrp="1"/>
          </p:cNvSpPr>
          <p:nvPr>
            <p:ph type="subTitle" idx="1"/>
          </p:nvPr>
        </p:nvSpPr>
        <p:spPr>
          <a:xfrm>
            <a:off x="3048000" y="5202238"/>
            <a:ext cx="9144000" cy="1655762"/>
          </a:xfrm>
        </p:spPr>
        <p:txBody>
          <a:bodyPr>
            <a:normAutofit/>
          </a:bodyPr>
          <a:lstStyle/>
          <a:p>
            <a:r>
              <a:rPr lang="da-DK" sz="2000" dirty="0"/>
              <a:t>For ledere og medarbejdere i distrikt- og socialpsykiatrien, hjemmesygeplejen og hjemmeplejen</a:t>
            </a:r>
          </a:p>
        </p:txBody>
      </p:sp>
    </p:spTree>
    <p:extLst>
      <p:ext uri="{BB962C8B-B14F-4D97-AF65-F5344CB8AC3E}">
        <p14:creationId xmlns:p14="http://schemas.microsoft.com/office/powerpoint/2010/main" val="1320661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CBFAE6-DEBE-4097-8036-83C94BDA7761}"/>
              </a:ext>
            </a:extLst>
          </p:cNvPr>
          <p:cNvSpPr>
            <a:spLocks noGrp="1"/>
          </p:cNvSpPr>
          <p:nvPr>
            <p:ph type="title"/>
          </p:nvPr>
        </p:nvSpPr>
        <p:spPr>
          <a:xfrm>
            <a:off x="640453" y="2766218"/>
            <a:ext cx="4710112" cy="1325563"/>
          </a:xfrm>
        </p:spPr>
        <p:txBody>
          <a:bodyPr/>
          <a:lstStyle/>
          <a:p>
            <a:r>
              <a:rPr lang="da-DK" dirty="0"/>
              <a:t>Psykiske lidelser og type 2-diabetes</a:t>
            </a:r>
          </a:p>
        </p:txBody>
      </p:sp>
      <p:sp>
        <p:nvSpPr>
          <p:cNvPr id="3" name="Pladsholder til indhold 2">
            <a:extLst>
              <a:ext uri="{FF2B5EF4-FFF2-40B4-BE49-F238E27FC236}">
                <a16:creationId xmlns:a16="http://schemas.microsoft.com/office/drawing/2014/main" id="{430B5F74-653F-41F3-9BE8-425E18AB8510}"/>
              </a:ext>
            </a:extLst>
          </p:cNvPr>
          <p:cNvSpPr>
            <a:spLocks noGrp="1"/>
          </p:cNvSpPr>
          <p:nvPr>
            <p:ph idx="1"/>
          </p:nvPr>
        </p:nvSpPr>
        <p:spPr>
          <a:xfrm>
            <a:off x="6643688" y="1232452"/>
            <a:ext cx="4710112" cy="4944511"/>
          </a:xfrm>
        </p:spPr>
        <p:txBody>
          <a:bodyPr vert="horz" lIns="91440" tIns="45720" rIns="91440" bIns="45720" rtlCol="0" anchor="ctr">
            <a:noAutofit/>
          </a:bodyPr>
          <a:lstStyle/>
          <a:p>
            <a:pPr>
              <a:buClr>
                <a:schemeClr val="accent1"/>
              </a:buClr>
            </a:pPr>
            <a:r>
              <a:rPr lang="da-DK" sz="1800" b="1" dirty="0">
                <a:latin typeface="+mn-lt"/>
              </a:rPr>
              <a:t>Indtagelse af psykofarmaka og lav fysisk aktivitet </a:t>
            </a:r>
            <a:r>
              <a:rPr lang="da-DK" sz="1800" dirty="0">
                <a:latin typeface="+mn-lt"/>
              </a:rPr>
              <a:t>betyder, at nogle borgere med psykiske lidelser er i </a:t>
            </a:r>
            <a:r>
              <a:rPr lang="da-DK" sz="1800" b="1" dirty="0">
                <a:latin typeface="Raleway Black" panose="020B0503030101060003" pitchFamily="34" charset="77"/>
              </a:rPr>
              <a:t>højere risiko </a:t>
            </a:r>
            <a:r>
              <a:rPr lang="da-DK" sz="1800" dirty="0">
                <a:latin typeface="+mn-lt"/>
              </a:rPr>
              <a:t>for at udvikle type 2-diabetes. </a:t>
            </a:r>
          </a:p>
          <a:p>
            <a:pPr>
              <a:buClr>
                <a:schemeClr val="accent1"/>
              </a:buClr>
            </a:pPr>
            <a:r>
              <a:rPr lang="da-DK" sz="1800" b="1" dirty="0">
                <a:latin typeface="+mn-lt"/>
              </a:rPr>
              <a:t>Borgere med psykisk sygdom </a:t>
            </a:r>
            <a:r>
              <a:rPr lang="da-DK" sz="1800" dirty="0">
                <a:latin typeface="+mn-lt"/>
              </a:rPr>
              <a:t>dør i gennemsnit </a:t>
            </a:r>
            <a:r>
              <a:rPr lang="da-DK" sz="1800" b="1" dirty="0">
                <a:latin typeface="Raleway Black" panose="020B0503030101060003" pitchFamily="34" charset="77"/>
              </a:rPr>
              <a:t>15-20 år </a:t>
            </a:r>
            <a:r>
              <a:rPr lang="da-DK" sz="1800" dirty="0">
                <a:latin typeface="+mn-lt"/>
              </a:rPr>
              <a:t>tidligere end raske borgere</a:t>
            </a:r>
          </a:p>
          <a:p>
            <a:pPr>
              <a:buClr>
                <a:schemeClr val="accent1"/>
              </a:buClr>
            </a:pPr>
            <a:r>
              <a:rPr lang="da-DK" sz="1800" dirty="0">
                <a:latin typeface="+mn-lt"/>
              </a:rPr>
              <a:t>I ca. </a:t>
            </a:r>
            <a:r>
              <a:rPr lang="da-DK" sz="1800" b="1" dirty="0">
                <a:latin typeface="Raleway Black" panose="020B0503030101060003" pitchFamily="34" charset="77"/>
              </a:rPr>
              <a:t>60 % </a:t>
            </a:r>
            <a:r>
              <a:rPr lang="da-DK" sz="1800" dirty="0">
                <a:latin typeface="+mn-lt"/>
              </a:rPr>
              <a:t>af tilfældene er forklaringen forskellige </a:t>
            </a:r>
            <a:r>
              <a:rPr lang="da-DK" sz="1800" b="1" dirty="0">
                <a:latin typeface="+mn-lt"/>
              </a:rPr>
              <a:t>somatiske sygdomme</a:t>
            </a:r>
            <a:r>
              <a:rPr lang="da-DK" sz="1800" dirty="0">
                <a:latin typeface="+mn-lt"/>
              </a:rPr>
              <a:t>, herunder type 2-diabetes, som borgeren ikke får tilstrækkelig behandling for. </a:t>
            </a:r>
          </a:p>
          <a:p>
            <a:r>
              <a:rPr lang="da-DK" sz="1800" dirty="0">
                <a:latin typeface="+mn-lt"/>
              </a:rPr>
              <a:t>Borgerens </a:t>
            </a:r>
            <a:r>
              <a:rPr lang="da-DK" sz="1800" b="1" dirty="0">
                <a:latin typeface="+mn-lt"/>
              </a:rPr>
              <a:t>fysiske og psykiske trivsel </a:t>
            </a:r>
            <a:r>
              <a:rPr lang="da-DK" sz="1800" dirty="0">
                <a:latin typeface="+mn-lt"/>
              </a:rPr>
              <a:t>har stor indflydelse på, hvor godt han eller hun lever med type 2-diabetes. </a:t>
            </a:r>
          </a:p>
        </p:txBody>
      </p:sp>
      <p:sp>
        <p:nvSpPr>
          <p:cNvPr id="4" name="TextBox 3">
            <a:extLst>
              <a:ext uri="{FF2B5EF4-FFF2-40B4-BE49-F238E27FC236}">
                <a16:creationId xmlns:a16="http://schemas.microsoft.com/office/drawing/2014/main" id="{949E8C49-BEC5-4447-AB55-588EC7CD6411}"/>
              </a:ext>
            </a:extLst>
          </p:cNvPr>
          <p:cNvSpPr txBox="1"/>
          <p:nvPr/>
        </p:nvSpPr>
        <p:spPr>
          <a:xfrm>
            <a:off x="93282" y="6575609"/>
            <a:ext cx="5804453" cy="230832"/>
          </a:xfrm>
          <a:prstGeom prst="rect">
            <a:avLst/>
          </a:prstGeom>
          <a:noFill/>
        </p:spPr>
        <p:txBody>
          <a:bodyPr wrap="square" rtlCol="0">
            <a:spAutoFit/>
          </a:bodyPr>
          <a:lstStyle/>
          <a:p>
            <a:r>
              <a:rPr lang="da-DK" sz="900" dirty="0"/>
              <a:t>Kilder: </a:t>
            </a:r>
            <a:r>
              <a:rPr lang="da-DK" sz="900" dirty="0" err="1"/>
              <a:t>Vidensråd</a:t>
            </a:r>
            <a:r>
              <a:rPr lang="da-DK" sz="900" dirty="0"/>
              <a:t> for Forebyggelse, 2015. Psykisk sygdom og ændringer i livsstil. </a:t>
            </a:r>
          </a:p>
        </p:txBody>
      </p:sp>
    </p:spTree>
    <p:extLst>
      <p:ext uri="{BB962C8B-B14F-4D97-AF65-F5344CB8AC3E}">
        <p14:creationId xmlns:p14="http://schemas.microsoft.com/office/powerpoint/2010/main" val="391222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6DAD6-4E7A-DD4F-9969-0D26580B96ED}"/>
              </a:ext>
            </a:extLst>
          </p:cNvPr>
          <p:cNvSpPr>
            <a:spLocks noGrp="1"/>
          </p:cNvSpPr>
          <p:nvPr>
            <p:ph type="title"/>
          </p:nvPr>
        </p:nvSpPr>
        <p:spPr>
          <a:xfrm>
            <a:off x="798443" y="2464731"/>
            <a:ext cx="4710112" cy="1325563"/>
          </a:xfrm>
        </p:spPr>
        <p:txBody>
          <a:bodyPr>
            <a:normAutofit fontScale="90000"/>
          </a:bodyPr>
          <a:lstStyle/>
          <a:p>
            <a:pPr algn="ctr">
              <a:spcBef>
                <a:spcPts val="1000"/>
              </a:spcBef>
            </a:pPr>
            <a:r>
              <a:rPr lang="da-DK" sz="2200" b="0" dirty="0">
                <a:latin typeface="+mn-lt"/>
              </a:rPr>
              <a:t>Gruppeøvelse 2: </a:t>
            </a:r>
            <a:br>
              <a:rPr lang="da-DK" dirty="0"/>
            </a:br>
            <a:r>
              <a:rPr lang="da-DK" dirty="0"/>
              <a:t>Refleksion over tidlig opsporing af type 2-diabetes blandt borgere med psykiske lidelser</a:t>
            </a:r>
          </a:p>
        </p:txBody>
      </p:sp>
      <p:sp>
        <p:nvSpPr>
          <p:cNvPr id="4" name="Rektangel 3">
            <a:extLst>
              <a:ext uri="{FF2B5EF4-FFF2-40B4-BE49-F238E27FC236}">
                <a16:creationId xmlns:a16="http://schemas.microsoft.com/office/drawing/2014/main" id="{2A108D0F-5B2B-C24B-91C4-43C8810B44F5}"/>
              </a:ext>
            </a:extLst>
          </p:cNvPr>
          <p:cNvSpPr/>
          <p:nvPr/>
        </p:nvSpPr>
        <p:spPr>
          <a:xfrm>
            <a:off x="7015683" y="3127513"/>
            <a:ext cx="4872038" cy="2862322"/>
          </a:xfrm>
          <a:prstGeom prst="rect">
            <a:avLst/>
          </a:prstGeom>
        </p:spPr>
        <p:txBody>
          <a:bodyPr wrap="square">
            <a:spAutoFit/>
          </a:bodyPr>
          <a:lstStyle/>
          <a:p>
            <a:pPr algn="ctr">
              <a:buClr>
                <a:schemeClr val="accent1"/>
              </a:buClr>
            </a:pPr>
            <a:r>
              <a:rPr lang="da-DK" sz="2000" i="1" dirty="0">
                <a:solidFill>
                  <a:schemeClr val="tx2"/>
                </a:solidFill>
              </a:rPr>
              <a:t>Hvilke tanker sætter det i gang hos jer, når I får denne viden om, at borgere med psykiske lidelser har større risiko for at udvikle type 2-diabetes end andre borgere?  </a:t>
            </a:r>
          </a:p>
          <a:p>
            <a:pPr algn="ctr">
              <a:buClr>
                <a:schemeClr val="accent1"/>
              </a:buClr>
            </a:pPr>
            <a:endParaRPr lang="da-DK" sz="2000" i="1" dirty="0">
              <a:solidFill>
                <a:schemeClr val="tx2"/>
              </a:solidFill>
            </a:endParaRPr>
          </a:p>
          <a:p>
            <a:pPr algn="ctr">
              <a:buClr>
                <a:schemeClr val="accent1"/>
              </a:buClr>
            </a:pPr>
            <a:r>
              <a:rPr lang="da-DK" sz="2000" i="1" dirty="0">
                <a:solidFill>
                  <a:schemeClr val="tx2"/>
                </a:solidFill>
              </a:rPr>
              <a:t>Hvilken betydning har dette for vores arbejde med den enkelte borger i hverdagen? </a:t>
            </a:r>
          </a:p>
        </p:txBody>
      </p:sp>
      <p:sp>
        <p:nvSpPr>
          <p:cNvPr id="8" name="Content Placeholder 5">
            <a:extLst>
              <a:ext uri="{FF2B5EF4-FFF2-40B4-BE49-F238E27FC236}">
                <a16:creationId xmlns:a16="http://schemas.microsoft.com/office/drawing/2014/main" id="{52EBA8A1-9C6B-6A43-8D6A-C71C03185F37}"/>
              </a:ext>
            </a:extLst>
          </p:cNvPr>
          <p:cNvSpPr txBox="1">
            <a:spLocks/>
          </p:cNvSpPr>
          <p:nvPr/>
        </p:nvSpPr>
        <p:spPr>
          <a:xfrm>
            <a:off x="7015683" y="129458"/>
            <a:ext cx="4595191" cy="29980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Raleway Light" panose="020B04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2000" b="1" dirty="0">
              <a:latin typeface="+mn-lt"/>
            </a:endParaRPr>
          </a:p>
          <a:p>
            <a:pPr marL="0" indent="0" algn="ctr">
              <a:buFont typeface="Arial" panose="020B0604020202020204" pitchFamily="34" charset="0"/>
              <a:buNone/>
            </a:pPr>
            <a:r>
              <a:rPr lang="da-DK" sz="2000" b="1" dirty="0">
                <a:latin typeface="+mn-lt"/>
              </a:rPr>
              <a:t>Snak sammen to og to</a:t>
            </a:r>
          </a:p>
          <a:p>
            <a:pPr marL="0" indent="0" algn="ctr">
              <a:buFont typeface="Arial" panose="020B0604020202020204" pitchFamily="34" charset="0"/>
              <a:buNone/>
            </a:pPr>
            <a:r>
              <a:rPr lang="da-DK" sz="2000" b="1" dirty="0">
                <a:latin typeface="+mn-lt"/>
              </a:rPr>
              <a:t>(5 minutter)</a:t>
            </a:r>
          </a:p>
          <a:p>
            <a:pPr marL="0" indent="0" algn="ctr">
              <a:buFont typeface="Arial" panose="020B0604020202020204" pitchFamily="34" charset="0"/>
              <a:buNone/>
            </a:pPr>
            <a:endParaRPr lang="da-DK" sz="2000" b="1" dirty="0">
              <a:latin typeface="+mn-lt"/>
            </a:endParaRPr>
          </a:p>
          <a:p>
            <a:pPr marL="0" indent="0" algn="ctr">
              <a:buFont typeface="Arial" panose="020B0604020202020204" pitchFamily="34" charset="0"/>
              <a:buNone/>
            </a:pPr>
            <a:r>
              <a:rPr lang="da-DK" sz="2000" b="1" dirty="0">
                <a:latin typeface="+mn-lt"/>
              </a:rPr>
              <a:t>Opsamling i plenum</a:t>
            </a:r>
          </a:p>
          <a:p>
            <a:pPr marL="0" indent="0" algn="ctr">
              <a:buFont typeface="Arial" panose="020B0604020202020204" pitchFamily="34" charset="0"/>
              <a:buNone/>
            </a:pPr>
            <a:r>
              <a:rPr lang="da-DK" sz="2000" b="1" dirty="0">
                <a:latin typeface="+mn-lt"/>
              </a:rPr>
              <a:t>(5 minutter)</a:t>
            </a:r>
          </a:p>
        </p:txBody>
      </p:sp>
    </p:spTree>
    <p:extLst>
      <p:ext uri="{BB962C8B-B14F-4D97-AF65-F5344CB8AC3E}">
        <p14:creationId xmlns:p14="http://schemas.microsoft.com/office/powerpoint/2010/main" val="3272959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5222D-F3D5-4374-871F-500F2B1CDB4D}"/>
              </a:ext>
            </a:extLst>
          </p:cNvPr>
          <p:cNvSpPr>
            <a:spLocks noGrp="1"/>
          </p:cNvSpPr>
          <p:nvPr>
            <p:ph type="ctrTitle"/>
          </p:nvPr>
        </p:nvSpPr>
        <p:spPr/>
        <p:txBody>
          <a:bodyPr/>
          <a:lstStyle/>
          <a:p>
            <a:r>
              <a:rPr lang="da-DK" dirty="0">
                <a:latin typeface="Raleway Black"/>
              </a:rPr>
              <a:t>Symptomer på type 2-diabetes</a:t>
            </a:r>
            <a:endParaRPr lang="da-DK" dirty="0"/>
          </a:p>
        </p:txBody>
      </p:sp>
      <p:sp>
        <p:nvSpPr>
          <p:cNvPr id="3" name="Subtitle 2">
            <a:extLst>
              <a:ext uri="{FF2B5EF4-FFF2-40B4-BE49-F238E27FC236}">
                <a16:creationId xmlns:a16="http://schemas.microsoft.com/office/drawing/2014/main" id="{91377D74-2A2C-E84A-8EFD-F8275E3F64B6}"/>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3056303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F14FB-0464-E44E-80DD-71AA0A17FF71}"/>
              </a:ext>
            </a:extLst>
          </p:cNvPr>
          <p:cNvSpPr>
            <a:spLocks noGrp="1"/>
          </p:cNvSpPr>
          <p:nvPr>
            <p:ph type="title"/>
          </p:nvPr>
        </p:nvSpPr>
        <p:spPr/>
        <p:txBody>
          <a:bodyPr/>
          <a:lstStyle/>
          <a:p>
            <a:pPr algn="ctr"/>
            <a:r>
              <a:rPr lang="da-DK" sz="2400" dirty="0"/>
              <a:t>Til dig som leder:</a:t>
            </a:r>
            <a:br>
              <a:rPr lang="da-DK" dirty="0"/>
            </a:br>
            <a:r>
              <a:rPr lang="da-DK" dirty="0"/>
              <a:t>Læsevejledning</a:t>
            </a:r>
          </a:p>
        </p:txBody>
      </p:sp>
      <p:sp>
        <p:nvSpPr>
          <p:cNvPr id="3" name="Content Placeholder 2">
            <a:extLst>
              <a:ext uri="{FF2B5EF4-FFF2-40B4-BE49-F238E27FC236}">
                <a16:creationId xmlns:a16="http://schemas.microsoft.com/office/drawing/2014/main" id="{82D09B14-E60C-154A-8ADA-FC2D65B282AA}"/>
              </a:ext>
            </a:extLst>
          </p:cNvPr>
          <p:cNvSpPr>
            <a:spLocks noGrp="1"/>
          </p:cNvSpPr>
          <p:nvPr>
            <p:ph idx="1"/>
          </p:nvPr>
        </p:nvSpPr>
        <p:spPr/>
        <p:txBody>
          <a:bodyPr>
            <a:normAutofit/>
          </a:bodyPr>
          <a:lstStyle/>
          <a:p>
            <a:pPr>
              <a:buClr>
                <a:schemeClr val="accent1"/>
              </a:buClr>
            </a:pPr>
            <a:r>
              <a:rPr lang="da-DK" sz="2000" dirty="0">
                <a:latin typeface="+mn-lt"/>
              </a:rPr>
              <a:t>I de følgende slides præsenteres fem forskellige symptomer på type 2-diabetes. Der findes flere symptomer på type 2-diabetes, men følgende fem bør de sundhedsfaglige og ikke-sundhedsfaglige medarbejdere have særlig fokus på. </a:t>
            </a:r>
          </a:p>
          <a:p>
            <a:pPr>
              <a:buClr>
                <a:schemeClr val="accent1"/>
              </a:buClr>
            </a:pPr>
            <a:r>
              <a:rPr lang="da-DK" sz="2000" dirty="0">
                <a:latin typeface="+mn-lt"/>
              </a:rPr>
              <a:t>Gennemgangen af symptomerne kan starte med en gruppeøvelse, hvor medarbejderne skal prøve at identificere de symptomer, som er illustreret. Herefter kan hvert symptom gennemgås individuelt. </a:t>
            </a:r>
          </a:p>
          <a:p>
            <a:pPr>
              <a:buClr>
                <a:schemeClr val="accent1"/>
              </a:buClr>
            </a:pPr>
            <a:r>
              <a:rPr lang="da-DK" sz="2000" dirty="0">
                <a:latin typeface="+mn-lt"/>
              </a:rPr>
              <a:t>Efter gennemgangen af symptomerne kan der vises en eller flere videoer med borgere, som lever med type 2-diabetes, og hvor den tidlige opsporing har været afgørende for deres liv i dag. </a:t>
            </a:r>
          </a:p>
          <a:p>
            <a:pPr>
              <a:buClr>
                <a:schemeClr val="accent1"/>
              </a:buClr>
            </a:pPr>
            <a:r>
              <a:rPr lang="da-DK" sz="2000" dirty="0">
                <a:latin typeface="+mn-lt"/>
              </a:rPr>
              <a:t>Som opsamling på gennemgangen af symptomerne kan der gennemføres en gruppeøvelse. </a:t>
            </a:r>
          </a:p>
        </p:txBody>
      </p:sp>
    </p:spTree>
    <p:extLst>
      <p:ext uri="{BB962C8B-B14F-4D97-AF65-F5344CB8AC3E}">
        <p14:creationId xmlns:p14="http://schemas.microsoft.com/office/powerpoint/2010/main" val="1342655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7FAAEF4F-15F8-DF47-9F5C-10CFEC563A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95179" y="1124399"/>
            <a:ext cx="4839012" cy="5050939"/>
          </a:xfrm>
          <a:prstGeom prst="rect">
            <a:avLst/>
          </a:prstGeom>
        </p:spPr>
      </p:pic>
      <p:sp>
        <p:nvSpPr>
          <p:cNvPr id="4" name="Content Placeholder 5">
            <a:extLst>
              <a:ext uri="{FF2B5EF4-FFF2-40B4-BE49-F238E27FC236}">
                <a16:creationId xmlns:a16="http://schemas.microsoft.com/office/drawing/2014/main" id="{0D12561A-0E2C-2445-B73E-63085E8EE28C}"/>
              </a:ext>
            </a:extLst>
          </p:cNvPr>
          <p:cNvSpPr txBox="1">
            <a:spLocks/>
          </p:cNvSpPr>
          <p:nvPr/>
        </p:nvSpPr>
        <p:spPr>
          <a:xfrm>
            <a:off x="6995179" y="-30163"/>
            <a:ext cx="4710112" cy="26929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Raleway Light" panose="020B04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2000" b="1" dirty="0">
              <a:latin typeface="+mn-lt"/>
            </a:endParaRPr>
          </a:p>
          <a:p>
            <a:pPr marL="0" indent="0" algn="ctr">
              <a:buFont typeface="Arial" panose="020B0604020202020204" pitchFamily="34" charset="0"/>
              <a:buNone/>
            </a:pPr>
            <a:r>
              <a:rPr lang="da-DK" sz="1800" b="1" dirty="0">
                <a:latin typeface="+mn-lt"/>
              </a:rPr>
              <a:t>Snak sammen to og to (5 minutter) og opsamling i plenum (5 minutter)</a:t>
            </a:r>
          </a:p>
        </p:txBody>
      </p:sp>
      <p:sp>
        <p:nvSpPr>
          <p:cNvPr id="6" name="Title 1">
            <a:extLst>
              <a:ext uri="{FF2B5EF4-FFF2-40B4-BE49-F238E27FC236}">
                <a16:creationId xmlns:a16="http://schemas.microsoft.com/office/drawing/2014/main" id="{37294AB6-A37B-DE4C-8B6C-522F6BF2FD2E}"/>
              </a:ext>
            </a:extLst>
          </p:cNvPr>
          <p:cNvSpPr>
            <a:spLocks noGrp="1"/>
          </p:cNvSpPr>
          <p:nvPr>
            <p:ph type="title"/>
          </p:nvPr>
        </p:nvSpPr>
        <p:spPr>
          <a:xfrm>
            <a:off x="830331" y="2434741"/>
            <a:ext cx="4710112" cy="1325563"/>
          </a:xfrm>
        </p:spPr>
        <p:txBody>
          <a:bodyPr>
            <a:normAutofit fontScale="90000"/>
          </a:bodyPr>
          <a:lstStyle/>
          <a:p>
            <a:pPr algn="ctr">
              <a:spcBef>
                <a:spcPts val="1000"/>
              </a:spcBef>
            </a:pPr>
            <a:r>
              <a:rPr lang="da-DK" sz="2200" b="0" dirty="0">
                <a:latin typeface="+mn-lt"/>
              </a:rPr>
              <a:t>Gruppeøvelse 3: </a:t>
            </a:r>
            <a:br>
              <a:rPr lang="da-DK" dirty="0"/>
            </a:br>
            <a:r>
              <a:rPr lang="da-DK" dirty="0"/>
              <a:t>Kan du spotte symptomerne? </a:t>
            </a:r>
          </a:p>
        </p:txBody>
      </p:sp>
    </p:spTree>
    <p:extLst>
      <p:ext uri="{BB962C8B-B14F-4D97-AF65-F5344CB8AC3E}">
        <p14:creationId xmlns:p14="http://schemas.microsoft.com/office/powerpoint/2010/main" val="2860231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3B2593-DCD9-4A41-9D47-E95E64057EB3}"/>
              </a:ext>
            </a:extLst>
          </p:cNvPr>
          <p:cNvSpPr>
            <a:spLocks noGrp="1"/>
          </p:cNvSpPr>
          <p:nvPr>
            <p:ph type="title"/>
          </p:nvPr>
        </p:nvSpPr>
        <p:spPr/>
        <p:txBody>
          <a:bodyPr/>
          <a:lstStyle/>
          <a:p>
            <a:pPr algn="ctr"/>
            <a:r>
              <a:rPr lang="da-DK" dirty="0"/>
              <a:t>Symptomer på type 2-diabetes</a:t>
            </a:r>
          </a:p>
        </p:txBody>
      </p:sp>
      <p:sp>
        <p:nvSpPr>
          <p:cNvPr id="3" name="Content Placeholder 2">
            <a:extLst>
              <a:ext uri="{FF2B5EF4-FFF2-40B4-BE49-F238E27FC236}">
                <a16:creationId xmlns:a16="http://schemas.microsoft.com/office/drawing/2014/main" id="{F2782D72-2A33-B04A-B62A-E11F078531BB}"/>
              </a:ext>
            </a:extLst>
          </p:cNvPr>
          <p:cNvSpPr>
            <a:spLocks noGrp="1"/>
          </p:cNvSpPr>
          <p:nvPr>
            <p:ph idx="1"/>
          </p:nvPr>
        </p:nvSpPr>
        <p:spPr>
          <a:xfrm>
            <a:off x="838200" y="1825625"/>
            <a:ext cx="10515600" cy="4351338"/>
          </a:xfrm>
        </p:spPr>
        <p:txBody>
          <a:bodyPr/>
          <a:lstStyle/>
          <a:p>
            <a:pPr marL="0" indent="0" algn="ctr">
              <a:buNone/>
            </a:pPr>
            <a:r>
              <a:rPr lang="da-DK" sz="2400" dirty="0">
                <a:latin typeface="+mn-lt"/>
              </a:rPr>
              <a:t>Der findes en række symptomer på type 2-diabetes, men følgende fem symptomer skal vi være særligt opmærksomme på. </a:t>
            </a:r>
          </a:p>
        </p:txBody>
      </p:sp>
      <p:pic>
        <p:nvPicPr>
          <p:cNvPr id="6" name="Grafik 5">
            <a:extLst>
              <a:ext uri="{FF2B5EF4-FFF2-40B4-BE49-F238E27FC236}">
                <a16:creationId xmlns:a16="http://schemas.microsoft.com/office/drawing/2014/main" id="{4683A6E2-9C62-DB4A-B25C-8CA88F671A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3137694"/>
            <a:ext cx="1727200" cy="1727200"/>
          </a:xfrm>
          <a:prstGeom prst="rect">
            <a:avLst/>
          </a:prstGeom>
        </p:spPr>
      </p:pic>
      <p:pic>
        <p:nvPicPr>
          <p:cNvPr id="7" name="Grafik 6">
            <a:extLst>
              <a:ext uri="{FF2B5EF4-FFF2-40B4-BE49-F238E27FC236}">
                <a16:creationId xmlns:a16="http://schemas.microsoft.com/office/drawing/2014/main" id="{BB0B0D79-B5D8-4347-97B3-EF8E0A2F43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35300" y="3137694"/>
            <a:ext cx="1727200" cy="1727200"/>
          </a:xfrm>
          <a:prstGeom prst="rect">
            <a:avLst/>
          </a:prstGeom>
        </p:spPr>
      </p:pic>
      <p:pic>
        <p:nvPicPr>
          <p:cNvPr id="8" name="Grafik 7">
            <a:extLst>
              <a:ext uri="{FF2B5EF4-FFF2-40B4-BE49-F238E27FC236}">
                <a16:creationId xmlns:a16="http://schemas.microsoft.com/office/drawing/2014/main" id="{A5F72D5F-94A7-864A-A340-D1A6494B66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32400" y="3137694"/>
            <a:ext cx="1727200" cy="1727200"/>
          </a:xfrm>
          <a:prstGeom prst="rect">
            <a:avLst/>
          </a:prstGeom>
        </p:spPr>
      </p:pic>
      <p:pic>
        <p:nvPicPr>
          <p:cNvPr id="9" name="Grafik 8">
            <a:extLst>
              <a:ext uri="{FF2B5EF4-FFF2-40B4-BE49-F238E27FC236}">
                <a16:creationId xmlns:a16="http://schemas.microsoft.com/office/drawing/2014/main" id="{18AB88DA-3E3C-D846-8394-950083A8D3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29500" y="3137694"/>
            <a:ext cx="1727200" cy="1727200"/>
          </a:xfrm>
          <a:prstGeom prst="rect">
            <a:avLst/>
          </a:prstGeom>
        </p:spPr>
      </p:pic>
      <p:pic>
        <p:nvPicPr>
          <p:cNvPr id="10" name="Grafik 9">
            <a:extLst>
              <a:ext uri="{FF2B5EF4-FFF2-40B4-BE49-F238E27FC236}">
                <a16:creationId xmlns:a16="http://schemas.microsoft.com/office/drawing/2014/main" id="{32C25B13-E39D-D341-83B1-A96AC068ED6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626600" y="3137694"/>
            <a:ext cx="1727200" cy="1727200"/>
          </a:xfrm>
          <a:prstGeom prst="rect">
            <a:avLst/>
          </a:prstGeom>
        </p:spPr>
      </p:pic>
      <p:sp>
        <p:nvSpPr>
          <p:cNvPr id="4" name="Rektangel 3">
            <a:extLst>
              <a:ext uri="{FF2B5EF4-FFF2-40B4-BE49-F238E27FC236}">
                <a16:creationId xmlns:a16="http://schemas.microsoft.com/office/drawing/2014/main" id="{A7E500B2-EF8A-AF4E-8927-D8CD65520E94}"/>
              </a:ext>
            </a:extLst>
          </p:cNvPr>
          <p:cNvSpPr/>
          <p:nvPr/>
        </p:nvSpPr>
        <p:spPr>
          <a:xfrm>
            <a:off x="838200" y="5105430"/>
            <a:ext cx="1727200" cy="830997"/>
          </a:xfrm>
          <a:prstGeom prst="rect">
            <a:avLst/>
          </a:prstGeom>
        </p:spPr>
        <p:txBody>
          <a:bodyPr wrap="square">
            <a:spAutoFit/>
          </a:bodyPr>
          <a:lstStyle/>
          <a:p>
            <a:pPr algn="ctr"/>
            <a:r>
              <a:rPr lang="da-DK" sz="1600" b="1">
                <a:solidFill>
                  <a:srgbClr val="001F34"/>
                </a:solidFill>
                <a:latin typeface="Raleway Black" panose="020B0503030101060003" pitchFamily="34" charset="77"/>
              </a:rPr>
              <a:t>Hyppig vandladning</a:t>
            </a:r>
            <a:br>
              <a:rPr lang="da-DK" sz="1600" b="1">
                <a:solidFill>
                  <a:srgbClr val="001F34"/>
                </a:solidFill>
                <a:latin typeface="Raleway Black" panose="020B0503030101060003" pitchFamily="34" charset="77"/>
              </a:rPr>
            </a:br>
            <a:r>
              <a:rPr lang="da-DK" sz="1600" b="1">
                <a:solidFill>
                  <a:srgbClr val="001F34"/>
                </a:solidFill>
                <a:latin typeface="Raleway Black" panose="020B0503030101060003" pitchFamily="34" charset="77"/>
              </a:rPr>
              <a:t>/øget tørst</a:t>
            </a:r>
            <a:endParaRPr lang="da-DK" sz="1600"/>
          </a:p>
        </p:txBody>
      </p:sp>
      <p:sp>
        <p:nvSpPr>
          <p:cNvPr id="11" name="Rektangel 10">
            <a:extLst>
              <a:ext uri="{FF2B5EF4-FFF2-40B4-BE49-F238E27FC236}">
                <a16:creationId xmlns:a16="http://schemas.microsoft.com/office/drawing/2014/main" id="{248036CE-0001-194B-9DE5-72C27085D462}"/>
              </a:ext>
            </a:extLst>
          </p:cNvPr>
          <p:cNvSpPr/>
          <p:nvPr/>
        </p:nvSpPr>
        <p:spPr>
          <a:xfrm>
            <a:off x="2950441" y="5126101"/>
            <a:ext cx="1896918" cy="584775"/>
          </a:xfrm>
          <a:prstGeom prst="rect">
            <a:avLst/>
          </a:prstGeom>
        </p:spPr>
        <p:txBody>
          <a:bodyPr wrap="square">
            <a:spAutoFit/>
          </a:bodyPr>
          <a:lstStyle/>
          <a:p>
            <a:pPr algn="ctr"/>
            <a:r>
              <a:rPr lang="da-DK" sz="1600" b="1">
                <a:solidFill>
                  <a:srgbClr val="001F34"/>
                </a:solidFill>
                <a:latin typeface="Raleway Black" panose="020B0503030101060003" pitchFamily="34" charset="77"/>
              </a:rPr>
              <a:t>Syns- eller føleforstyrrelser</a:t>
            </a:r>
            <a:endParaRPr lang="da-DK" sz="1600"/>
          </a:p>
        </p:txBody>
      </p:sp>
      <p:sp>
        <p:nvSpPr>
          <p:cNvPr id="12" name="Rektangel 11">
            <a:extLst>
              <a:ext uri="{FF2B5EF4-FFF2-40B4-BE49-F238E27FC236}">
                <a16:creationId xmlns:a16="http://schemas.microsoft.com/office/drawing/2014/main" id="{87BF9319-F67E-6F48-8FA1-A1AC74BE95A3}"/>
              </a:ext>
            </a:extLst>
          </p:cNvPr>
          <p:cNvSpPr/>
          <p:nvPr/>
        </p:nvSpPr>
        <p:spPr>
          <a:xfrm>
            <a:off x="5232400" y="5105429"/>
            <a:ext cx="1727200" cy="830997"/>
          </a:xfrm>
          <a:prstGeom prst="rect">
            <a:avLst/>
          </a:prstGeom>
        </p:spPr>
        <p:txBody>
          <a:bodyPr wrap="square">
            <a:spAutoFit/>
          </a:bodyPr>
          <a:lstStyle/>
          <a:p>
            <a:pPr algn="ctr"/>
            <a:r>
              <a:rPr lang="da-DK" sz="1600" b="1">
                <a:solidFill>
                  <a:srgbClr val="001F34"/>
                </a:solidFill>
                <a:latin typeface="Raleway Black" panose="020B0503030101060003" pitchFamily="34" charset="77"/>
              </a:rPr>
              <a:t>Infektioner i hud og slimhinder</a:t>
            </a:r>
            <a:endParaRPr lang="da-DK" sz="1600"/>
          </a:p>
        </p:txBody>
      </p:sp>
      <p:sp>
        <p:nvSpPr>
          <p:cNvPr id="13" name="Rektangel 12">
            <a:extLst>
              <a:ext uri="{FF2B5EF4-FFF2-40B4-BE49-F238E27FC236}">
                <a16:creationId xmlns:a16="http://schemas.microsoft.com/office/drawing/2014/main" id="{5F7E255C-2D36-3A44-8F87-51D84C6A5AE8}"/>
              </a:ext>
            </a:extLst>
          </p:cNvPr>
          <p:cNvSpPr/>
          <p:nvPr/>
        </p:nvSpPr>
        <p:spPr>
          <a:xfrm>
            <a:off x="7429500" y="5105429"/>
            <a:ext cx="1727200" cy="584775"/>
          </a:xfrm>
          <a:prstGeom prst="rect">
            <a:avLst/>
          </a:prstGeom>
        </p:spPr>
        <p:txBody>
          <a:bodyPr wrap="square">
            <a:spAutoFit/>
          </a:bodyPr>
          <a:lstStyle/>
          <a:p>
            <a:pPr algn="ctr"/>
            <a:r>
              <a:rPr lang="da-DK" sz="1600" b="1">
                <a:solidFill>
                  <a:srgbClr val="001F34"/>
                </a:solidFill>
                <a:latin typeface="Raleway Black" panose="020B0503030101060003" pitchFamily="34" charset="77"/>
              </a:rPr>
              <a:t>Vanskelig heling af sår</a:t>
            </a:r>
            <a:endParaRPr lang="da-DK" sz="1600"/>
          </a:p>
        </p:txBody>
      </p:sp>
      <p:sp>
        <p:nvSpPr>
          <p:cNvPr id="14" name="Rektangel 13">
            <a:extLst>
              <a:ext uri="{FF2B5EF4-FFF2-40B4-BE49-F238E27FC236}">
                <a16:creationId xmlns:a16="http://schemas.microsoft.com/office/drawing/2014/main" id="{6C1F8E97-BC1A-AE41-84F8-45CE0D93C73B}"/>
              </a:ext>
            </a:extLst>
          </p:cNvPr>
          <p:cNvSpPr/>
          <p:nvPr/>
        </p:nvSpPr>
        <p:spPr>
          <a:xfrm>
            <a:off x="9626600" y="5126101"/>
            <a:ext cx="1727200" cy="584775"/>
          </a:xfrm>
          <a:prstGeom prst="rect">
            <a:avLst/>
          </a:prstGeom>
        </p:spPr>
        <p:txBody>
          <a:bodyPr wrap="square">
            <a:spAutoFit/>
          </a:bodyPr>
          <a:lstStyle/>
          <a:p>
            <a:pPr algn="ctr"/>
            <a:r>
              <a:rPr lang="da-DK" sz="1600" b="1">
                <a:solidFill>
                  <a:srgbClr val="001F34"/>
                </a:solidFill>
                <a:latin typeface="Raleway Black" panose="020B0503030101060003" pitchFamily="34" charset="77"/>
              </a:rPr>
              <a:t>Urinvejs-infektioner</a:t>
            </a:r>
            <a:endParaRPr lang="da-DK" sz="1600"/>
          </a:p>
        </p:txBody>
      </p:sp>
    </p:spTree>
    <p:extLst>
      <p:ext uri="{BB962C8B-B14F-4D97-AF65-F5344CB8AC3E}">
        <p14:creationId xmlns:p14="http://schemas.microsoft.com/office/powerpoint/2010/main" val="301224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714EAA6-986C-3041-9AF6-2C8D3988CA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12025" y="1562893"/>
            <a:ext cx="3732213" cy="3732213"/>
          </a:xfrm>
          <a:prstGeom prst="rect">
            <a:avLst/>
          </a:prstGeom>
        </p:spPr>
      </p:pic>
      <p:sp>
        <p:nvSpPr>
          <p:cNvPr id="8" name="Content Placeholder 2">
            <a:extLst>
              <a:ext uri="{FF2B5EF4-FFF2-40B4-BE49-F238E27FC236}">
                <a16:creationId xmlns:a16="http://schemas.microsoft.com/office/drawing/2014/main" id="{BDCF8427-17D3-464F-B337-29408756B3E0}"/>
              </a:ext>
            </a:extLst>
          </p:cNvPr>
          <p:cNvSpPr txBox="1">
            <a:spLocks/>
          </p:cNvSpPr>
          <p:nvPr/>
        </p:nvSpPr>
        <p:spPr>
          <a:xfrm>
            <a:off x="838200" y="0"/>
            <a:ext cx="4710112" cy="68580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Raleway Light" panose="020B04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3000" b="1" dirty="0">
                <a:solidFill>
                  <a:srgbClr val="001F34"/>
                </a:solidFill>
                <a:latin typeface="Raleway Black" panose="020B0503030101060003" pitchFamily="34" charset="77"/>
                <a:ea typeface="+mj-ea"/>
                <a:cs typeface="+mj-cs"/>
              </a:rPr>
              <a:t>Hyppig vandladning</a:t>
            </a:r>
            <a:br>
              <a:rPr lang="da-DK" sz="3000" b="1" dirty="0">
                <a:solidFill>
                  <a:srgbClr val="001F34"/>
                </a:solidFill>
                <a:latin typeface="Raleway Black" panose="020B0503030101060003" pitchFamily="34" charset="77"/>
                <a:ea typeface="+mj-ea"/>
                <a:cs typeface="+mj-cs"/>
              </a:rPr>
            </a:br>
            <a:r>
              <a:rPr lang="da-DK" sz="3000" b="1" dirty="0">
                <a:solidFill>
                  <a:srgbClr val="001F34"/>
                </a:solidFill>
                <a:latin typeface="Raleway Black" panose="020B0503030101060003" pitchFamily="34" charset="77"/>
                <a:ea typeface="+mj-ea"/>
                <a:cs typeface="+mj-cs"/>
              </a:rPr>
              <a:t>/øget tørst</a:t>
            </a:r>
            <a:endParaRPr lang="da-DK" sz="3000" dirty="0"/>
          </a:p>
          <a:p>
            <a:pPr marL="0" indent="0">
              <a:buNone/>
            </a:pPr>
            <a:endParaRPr lang="da-DK" sz="2400" dirty="0"/>
          </a:p>
          <a:p>
            <a:pPr marL="0" indent="0">
              <a:buNone/>
            </a:pPr>
            <a:r>
              <a:rPr lang="da-DK" sz="2000" dirty="0">
                <a:latin typeface="+mn-lt"/>
              </a:rPr>
              <a:t>Hvis sukkeret i blodet ikke optages korrekt i cellerne, vil sukkerniveauet i blodet stige. Et for højt blodsukker betyder, at mere sukker skal udskilles i urinen. Da sukker binder væske, vil det give mere hyppig vandladning, dehydrering og øget tørst.</a:t>
            </a:r>
          </a:p>
        </p:txBody>
      </p:sp>
    </p:spTree>
    <p:extLst>
      <p:ext uri="{BB962C8B-B14F-4D97-AF65-F5344CB8AC3E}">
        <p14:creationId xmlns:p14="http://schemas.microsoft.com/office/powerpoint/2010/main" val="3064481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714EAA6-986C-3041-9AF6-2C8D3988CA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8400" y="1562893"/>
            <a:ext cx="3732213" cy="3732213"/>
          </a:xfrm>
          <a:prstGeom prst="rect">
            <a:avLst/>
          </a:prstGeom>
        </p:spPr>
      </p:pic>
      <p:sp>
        <p:nvSpPr>
          <p:cNvPr id="5" name="Content Placeholder 2">
            <a:extLst>
              <a:ext uri="{FF2B5EF4-FFF2-40B4-BE49-F238E27FC236}">
                <a16:creationId xmlns:a16="http://schemas.microsoft.com/office/drawing/2014/main" id="{D2A86A5C-7BA5-FB4D-B9C0-545901F20AE0}"/>
              </a:ext>
            </a:extLst>
          </p:cNvPr>
          <p:cNvSpPr txBox="1">
            <a:spLocks/>
          </p:cNvSpPr>
          <p:nvPr/>
        </p:nvSpPr>
        <p:spPr>
          <a:xfrm>
            <a:off x="6782233" y="0"/>
            <a:ext cx="4710112" cy="685800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Raleway Light" panose="020B04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3000" b="1" dirty="0">
                <a:solidFill>
                  <a:srgbClr val="001F34"/>
                </a:solidFill>
                <a:latin typeface="Raleway Black" panose="020B0503030101060003" pitchFamily="34" charset="77"/>
                <a:ea typeface="+mj-ea"/>
                <a:cs typeface="+mj-cs"/>
              </a:rPr>
              <a:t>Syns- eller føleforstyrrelser</a:t>
            </a:r>
            <a:endParaRPr lang="da-DK" sz="3000" dirty="0"/>
          </a:p>
          <a:p>
            <a:pPr marL="0" indent="0">
              <a:buNone/>
            </a:pPr>
            <a:endParaRPr lang="da-DK" sz="2400" dirty="0"/>
          </a:p>
          <a:p>
            <a:pPr marL="0" indent="0">
              <a:buNone/>
            </a:pPr>
            <a:r>
              <a:rPr lang="da-DK" sz="2000" dirty="0">
                <a:latin typeface="+mn-lt"/>
              </a:rPr>
              <a:t>Borgere med diabetes kan opleve syns- eller føleforstyrrelser. Det kan både skyldes en umiddelbar reaktion på det lave eller meget høje blodsukker. Syns- eller føleforstyrrelser kan også være udtryk for komplikationer ved diabetes, og borgeren bør uanset hvad tilses af en læge.</a:t>
            </a:r>
          </a:p>
        </p:txBody>
      </p:sp>
    </p:spTree>
    <p:extLst>
      <p:ext uri="{BB962C8B-B14F-4D97-AF65-F5344CB8AC3E}">
        <p14:creationId xmlns:p14="http://schemas.microsoft.com/office/powerpoint/2010/main" val="2799998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714EAA6-986C-3041-9AF6-2C8D3988CA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12025" y="1562893"/>
            <a:ext cx="3732213" cy="3732213"/>
          </a:xfrm>
          <a:prstGeom prst="rect">
            <a:avLst/>
          </a:prstGeom>
        </p:spPr>
      </p:pic>
      <p:sp>
        <p:nvSpPr>
          <p:cNvPr id="10" name="Content Placeholder 2">
            <a:extLst>
              <a:ext uri="{FF2B5EF4-FFF2-40B4-BE49-F238E27FC236}">
                <a16:creationId xmlns:a16="http://schemas.microsoft.com/office/drawing/2014/main" id="{06E77042-75CD-C145-89B0-D740851E0C94}"/>
              </a:ext>
            </a:extLst>
          </p:cNvPr>
          <p:cNvSpPr>
            <a:spLocks noGrp="1"/>
          </p:cNvSpPr>
          <p:nvPr>
            <p:ph idx="10"/>
          </p:nvPr>
        </p:nvSpPr>
        <p:spPr>
          <a:xfrm>
            <a:off x="699654" y="0"/>
            <a:ext cx="4710112" cy="6858000"/>
          </a:xfrm>
        </p:spPr>
        <p:txBody>
          <a:bodyPr anchor="ctr">
            <a:normAutofit/>
          </a:bodyPr>
          <a:lstStyle/>
          <a:p>
            <a:pPr marL="0" indent="0">
              <a:buNone/>
            </a:pPr>
            <a:r>
              <a:rPr lang="da-DK" sz="3000" b="1" dirty="0">
                <a:solidFill>
                  <a:srgbClr val="001F34"/>
                </a:solidFill>
                <a:latin typeface="Raleway Black" panose="020B0503030101060003" pitchFamily="34" charset="77"/>
              </a:rPr>
              <a:t>Infektioner i hud og slimhinder</a:t>
            </a:r>
            <a:endParaRPr lang="da-DK" sz="3000" dirty="0"/>
          </a:p>
          <a:p>
            <a:pPr marL="0" indent="0">
              <a:buNone/>
            </a:pPr>
            <a:endParaRPr lang="da-DK" sz="2400" dirty="0"/>
          </a:p>
          <a:p>
            <a:pPr marL="0" indent="0">
              <a:buNone/>
            </a:pPr>
            <a:r>
              <a:rPr lang="da-DK" sz="2000" dirty="0">
                <a:latin typeface="+mn-lt"/>
              </a:rPr>
              <a:t>Hvis sukkeret i blodet ikke optages korrekt i cellerne, vil sukkerniveauet i blodet stige. Det høje sukkerniveau stimulerer væksten af bakterier, som kan føre til infektioner.</a:t>
            </a:r>
          </a:p>
        </p:txBody>
      </p:sp>
    </p:spTree>
    <p:extLst>
      <p:ext uri="{BB962C8B-B14F-4D97-AF65-F5344CB8AC3E}">
        <p14:creationId xmlns:p14="http://schemas.microsoft.com/office/powerpoint/2010/main" val="1873380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714EAA6-986C-3041-9AF6-2C8D3988CA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8400" y="1562893"/>
            <a:ext cx="3732213" cy="3732213"/>
          </a:xfrm>
          <a:prstGeom prst="rect">
            <a:avLst/>
          </a:prstGeom>
        </p:spPr>
      </p:pic>
      <p:sp>
        <p:nvSpPr>
          <p:cNvPr id="8" name="Content Placeholder 2">
            <a:extLst>
              <a:ext uri="{FF2B5EF4-FFF2-40B4-BE49-F238E27FC236}">
                <a16:creationId xmlns:a16="http://schemas.microsoft.com/office/drawing/2014/main" id="{BEC55651-1D85-6C43-A8A5-6A33B52C6311}"/>
              </a:ext>
            </a:extLst>
          </p:cNvPr>
          <p:cNvSpPr txBox="1">
            <a:spLocks/>
          </p:cNvSpPr>
          <p:nvPr/>
        </p:nvSpPr>
        <p:spPr>
          <a:xfrm>
            <a:off x="6782233" y="0"/>
            <a:ext cx="4710112" cy="685800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Raleway Light" panose="020B04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3000" b="1" dirty="0">
                <a:solidFill>
                  <a:srgbClr val="001F34"/>
                </a:solidFill>
                <a:latin typeface="Raleway Black" panose="020B0503030101060003" pitchFamily="34" charset="77"/>
                <a:ea typeface="+mj-ea"/>
                <a:cs typeface="+mj-cs"/>
              </a:rPr>
              <a:t>Vanskelig heling af sår</a:t>
            </a:r>
            <a:endParaRPr lang="da-DK" sz="3000" dirty="0"/>
          </a:p>
          <a:p>
            <a:pPr marL="0" indent="0">
              <a:buNone/>
            </a:pPr>
            <a:endParaRPr lang="da-DK" sz="2400" dirty="0"/>
          </a:p>
          <a:p>
            <a:pPr marL="0" indent="0">
              <a:buNone/>
            </a:pPr>
            <a:r>
              <a:rPr lang="da-DK" sz="2000" dirty="0">
                <a:latin typeface="+mn-lt"/>
              </a:rPr>
              <a:t>Hvis sukkeret i blodet ikke optages korrekt i cellerne, vil sukkerniveauet i blodet stige. Et for højt blodsukker kan med tiden skade nervesystemet og blodomløbet samt hæmme evnen til sårheling.</a:t>
            </a:r>
          </a:p>
        </p:txBody>
      </p:sp>
    </p:spTree>
    <p:extLst>
      <p:ext uri="{BB962C8B-B14F-4D97-AF65-F5344CB8AC3E}">
        <p14:creationId xmlns:p14="http://schemas.microsoft.com/office/powerpoint/2010/main" val="4153380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F14FB-0464-E44E-80DD-71AA0A17FF71}"/>
              </a:ext>
            </a:extLst>
          </p:cNvPr>
          <p:cNvSpPr>
            <a:spLocks noGrp="1"/>
          </p:cNvSpPr>
          <p:nvPr>
            <p:ph type="title"/>
          </p:nvPr>
        </p:nvSpPr>
        <p:spPr/>
        <p:txBody>
          <a:bodyPr/>
          <a:lstStyle/>
          <a:p>
            <a:pPr algn="ctr"/>
            <a:r>
              <a:rPr lang="da-DK" sz="2400" dirty="0"/>
              <a:t>Til dig som leder:</a:t>
            </a:r>
            <a:br>
              <a:rPr lang="da-DK" dirty="0"/>
            </a:br>
            <a:r>
              <a:rPr lang="da-DK" dirty="0"/>
              <a:t>Læsevejledning</a:t>
            </a:r>
          </a:p>
        </p:txBody>
      </p:sp>
      <p:sp>
        <p:nvSpPr>
          <p:cNvPr id="3" name="Content Placeholder 2">
            <a:extLst>
              <a:ext uri="{FF2B5EF4-FFF2-40B4-BE49-F238E27FC236}">
                <a16:creationId xmlns:a16="http://schemas.microsoft.com/office/drawing/2014/main" id="{82D09B14-E60C-154A-8ADA-FC2D65B282AA}"/>
              </a:ext>
            </a:extLst>
          </p:cNvPr>
          <p:cNvSpPr>
            <a:spLocks noGrp="1"/>
          </p:cNvSpPr>
          <p:nvPr>
            <p:ph idx="1"/>
          </p:nvPr>
        </p:nvSpPr>
        <p:spPr>
          <a:xfrm>
            <a:off x="838199" y="1650932"/>
            <a:ext cx="10956235" cy="4802187"/>
          </a:xfrm>
        </p:spPr>
        <p:txBody>
          <a:bodyPr>
            <a:normAutofit/>
          </a:bodyPr>
          <a:lstStyle/>
          <a:p>
            <a:pPr marL="0" indent="0">
              <a:buClr>
                <a:schemeClr val="accent1"/>
              </a:buClr>
              <a:buNone/>
            </a:pPr>
            <a:r>
              <a:rPr lang="da-DK" sz="2000" b="1" dirty="0">
                <a:latin typeface="Raleway Black" panose="020B0503030101060003" pitchFamily="34" charset="77"/>
              </a:rPr>
              <a:t>Baggrund og introduktion </a:t>
            </a:r>
          </a:p>
          <a:p>
            <a:pPr>
              <a:buClr>
                <a:schemeClr val="accent1"/>
              </a:buClr>
            </a:pPr>
            <a:r>
              <a:rPr lang="da-DK" sz="2000" dirty="0">
                <a:latin typeface="+mn-lt"/>
              </a:rPr>
              <a:t>Sundhedsstyrelsen opfordrer alle sundhedsfaglige ledere til at sætte fokus på vigtigheden af tidlig opsporing af type 2-diabetes. Dette kan ske på forskellige måder, uanset om du er leder for sundhedsfaglige og/eller ikke-sundhedsfaglige medarbejdere. </a:t>
            </a:r>
          </a:p>
          <a:p>
            <a:pPr>
              <a:buClr>
                <a:schemeClr val="accent1"/>
              </a:buClr>
            </a:pPr>
            <a:r>
              <a:rPr lang="da-DK" sz="2000" dirty="0">
                <a:latin typeface="+mn-lt"/>
              </a:rPr>
              <a:t>Til at hjælpe med afviklingen af møder, som sætter fokus på tidlig opsporing af type 2-diabetes på din arbejdsplads, har Sundhedsstyrelsen udviklet denne </a:t>
            </a:r>
            <a:r>
              <a:rPr lang="da-DK" sz="2000" dirty="0" err="1">
                <a:latin typeface="+mn-lt"/>
              </a:rPr>
              <a:t>powerpointskabelon</a:t>
            </a:r>
            <a:r>
              <a:rPr lang="da-DK" sz="2000" dirty="0">
                <a:latin typeface="+mn-lt"/>
              </a:rPr>
              <a:t>.</a:t>
            </a:r>
          </a:p>
          <a:p>
            <a:pPr>
              <a:buClr>
                <a:schemeClr val="accent1"/>
              </a:buClr>
            </a:pPr>
            <a:r>
              <a:rPr lang="da-DK" sz="2000" dirty="0">
                <a:latin typeface="+mn-lt"/>
              </a:rPr>
              <a:t>Præsentationen har til formål at understøtte, at dine medarbejdere – sundhedsfaglige og ikke-sundhedsfaglige – får et øget vidensniveau om type 2-diabetes, samt at I får snakket om, hvad I gør på jeres afdeling for at spotte type 2-diabetes tidligt. </a:t>
            </a:r>
          </a:p>
          <a:p>
            <a:pPr>
              <a:buClr>
                <a:schemeClr val="accent1"/>
              </a:buClr>
            </a:pPr>
            <a:r>
              <a:rPr lang="da-DK" sz="2000" dirty="0">
                <a:latin typeface="+mn-lt"/>
              </a:rPr>
              <a:t>Undervisningen på mødet kan afvikles i samarbejde med en sundhedsfaglig medarbejder, fx en sygeplejerske eller diabetessygeplejerske.</a:t>
            </a:r>
          </a:p>
          <a:p>
            <a:pPr marL="0" indent="0">
              <a:buClr>
                <a:schemeClr val="accent1"/>
              </a:buClr>
              <a:buNone/>
            </a:pPr>
            <a:endParaRPr lang="da-DK" sz="2000" dirty="0">
              <a:latin typeface="+mn-lt"/>
            </a:endParaRPr>
          </a:p>
        </p:txBody>
      </p:sp>
    </p:spTree>
    <p:extLst>
      <p:ext uri="{BB962C8B-B14F-4D97-AF65-F5344CB8AC3E}">
        <p14:creationId xmlns:p14="http://schemas.microsoft.com/office/powerpoint/2010/main" val="76413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E90AEC-CB4A-8D49-BF4E-739C4D282022}"/>
              </a:ext>
            </a:extLst>
          </p:cNvPr>
          <p:cNvSpPr>
            <a:spLocks noGrp="1"/>
          </p:cNvSpPr>
          <p:nvPr>
            <p:ph idx="10"/>
          </p:nvPr>
        </p:nvSpPr>
        <p:spPr>
          <a:xfrm>
            <a:off x="719283" y="-1"/>
            <a:ext cx="4710112" cy="6858000"/>
          </a:xfrm>
        </p:spPr>
        <p:txBody>
          <a:bodyPr anchor="ctr">
            <a:normAutofit/>
          </a:bodyPr>
          <a:lstStyle/>
          <a:p>
            <a:pPr marL="0" indent="0">
              <a:buNone/>
            </a:pPr>
            <a:r>
              <a:rPr lang="da-DK" sz="3000" b="1" dirty="0">
                <a:solidFill>
                  <a:srgbClr val="001F34"/>
                </a:solidFill>
                <a:latin typeface="Raleway Black" panose="020B0503030101060003" pitchFamily="34" charset="77"/>
                <a:ea typeface="+mj-ea"/>
                <a:cs typeface="+mj-cs"/>
              </a:rPr>
              <a:t>Urinvejsinfektioner</a:t>
            </a:r>
            <a:endParaRPr lang="da-DK" sz="3000" dirty="0"/>
          </a:p>
          <a:p>
            <a:pPr marL="0" indent="0">
              <a:buNone/>
            </a:pPr>
            <a:endParaRPr lang="da-DK" sz="2400" dirty="0"/>
          </a:p>
          <a:p>
            <a:pPr marL="0" indent="0">
              <a:buNone/>
            </a:pPr>
            <a:r>
              <a:rPr lang="da-DK" sz="2000" dirty="0">
                <a:latin typeface="+mn-lt"/>
              </a:rPr>
              <a:t>Hvis sukkeret i blodet ikke optages korrekt i cellerne, vil sukkerniveauet i blodet stige. Et for højt blodsukker betyder, at mere sukker skal udskilles i urinen. Det høje sukkerniveau i urinen kan stimulere vækst af bakterier og derved føre til infektioner i urinvejene.</a:t>
            </a:r>
          </a:p>
        </p:txBody>
      </p:sp>
      <p:pic>
        <p:nvPicPr>
          <p:cNvPr id="7" name="Grafik 6">
            <a:extLst>
              <a:ext uri="{FF2B5EF4-FFF2-40B4-BE49-F238E27FC236}">
                <a16:creationId xmlns:a16="http://schemas.microsoft.com/office/drawing/2014/main" id="{7714EAA6-986C-3041-9AF6-2C8D3988CA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12025" y="1562893"/>
            <a:ext cx="3732213" cy="3732213"/>
          </a:xfrm>
          <a:prstGeom prst="rect">
            <a:avLst/>
          </a:prstGeom>
        </p:spPr>
      </p:pic>
    </p:spTree>
    <p:extLst>
      <p:ext uri="{BB962C8B-B14F-4D97-AF65-F5344CB8AC3E}">
        <p14:creationId xmlns:p14="http://schemas.microsoft.com/office/powerpoint/2010/main" val="1047495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6DAD6-4E7A-DD4F-9969-0D26580B96ED}"/>
              </a:ext>
            </a:extLst>
          </p:cNvPr>
          <p:cNvSpPr>
            <a:spLocks noGrp="1"/>
          </p:cNvSpPr>
          <p:nvPr>
            <p:ph type="title"/>
          </p:nvPr>
        </p:nvSpPr>
        <p:spPr>
          <a:xfrm>
            <a:off x="0" y="2464731"/>
            <a:ext cx="6096000" cy="1325563"/>
          </a:xfrm>
        </p:spPr>
        <p:txBody>
          <a:bodyPr>
            <a:normAutofit fontScale="90000"/>
          </a:bodyPr>
          <a:lstStyle/>
          <a:p>
            <a:pPr algn="ctr">
              <a:spcBef>
                <a:spcPts val="1000"/>
              </a:spcBef>
            </a:pPr>
            <a:r>
              <a:rPr lang="da-DK" sz="2200" b="0" dirty="0">
                <a:latin typeface="+mn-lt"/>
              </a:rPr>
              <a:t>Gruppeøvelse 4: </a:t>
            </a:r>
            <a:br>
              <a:rPr lang="da-DK" dirty="0"/>
            </a:br>
            <a:r>
              <a:rPr lang="da-DK" dirty="0"/>
              <a:t>REFLEKSION OVER SYMPTOMERNE</a:t>
            </a:r>
          </a:p>
        </p:txBody>
      </p:sp>
      <p:sp>
        <p:nvSpPr>
          <p:cNvPr id="4" name="Rektangel 3">
            <a:extLst>
              <a:ext uri="{FF2B5EF4-FFF2-40B4-BE49-F238E27FC236}">
                <a16:creationId xmlns:a16="http://schemas.microsoft.com/office/drawing/2014/main" id="{2A108D0F-5B2B-C24B-91C4-43C8810B44F5}"/>
              </a:ext>
            </a:extLst>
          </p:cNvPr>
          <p:cNvSpPr/>
          <p:nvPr/>
        </p:nvSpPr>
        <p:spPr>
          <a:xfrm>
            <a:off x="6877259" y="3429000"/>
            <a:ext cx="4872038" cy="2223686"/>
          </a:xfrm>
          <a:prstGeom prst="rect">
            <a:avLst/>
          </a:prstGeom>
        </p:spPr>
        <p:txBody>
          <a:bodyPr wrap="square">
            <a:spAutoFit/>
          </a:bodyPr>
          <a:lstStyle/>
          <a:p>
            <a:pPr algn="ctr">
              <a:lnSpc>
                <a:spcPct val="90000"/>
              </a:lnSpc>
              <a:spcBef>
                <a:spcPts val="500"/>
              </a:spcBef>
            </a:pPr>
            <a:r>
              <a:rPr lang="da-DK" sz="2000" i="1" dirty="0">
                <a:solidFill>
                  <a:schemeClr val="tx2"/>
                </a:solidFill>
              </a:rPr>
              <a:t>Hvilke tanker har I, nu hvor vi har gennemgået symptomerne? </a:t>
            </a:r>
          </a:p>
          <a:p>
            <a:pPr algn="ctr">
              <a:lnSpc>
                <a:spcPct val="90000"/>
              </a:lnSpc>
              <a:spcBef>
                <a:spcPts val="500"/>
              </a:spcBef>
            </a:pPr>
            <a:endParaRPr lang="da-DK" sz="2000" i="1" dirty="0">
              <a:solidFill>
                <a:schemeClr val="tx2"/>
              </a:solidFill>
            </a:endParaRPr>
          </a:p>
          <a:p>
            <a:pPr algn="ctr">
              <a:lnSpc>
                <a:spcPct val="90000"/>
              </a:lnSpc>
              <a:spcBef>
                <a:spcPts val="500"/>
              </a:spcBef>
            </a:pPr>
            <a:r>
              <a:rPr lang="da-DK" sz="2000" i="1" dirty="0">
                <a:solidFill>
                  <a:schemeClr val="tx2"/>
                </a:solidFill>
              </a:rPr>
              <a:t>Hvad kan vi gøre fremadrettet for at have ekstra opmærksomhed på symptomer på type 2-diabetes blandt vores borgere? </a:t>
            </a:r>
          </a:p>
          <a:p>
            <a:pPr algn="ctr">
              <a:lnSpc>
                <a:spcPct val="90000"/>
              </a:lnSpc>
              <a:spcBef>
                <a:spcPts val="500"/>
              </a:spcBef>
            </a:pPr>
            <a:r>
              <a:rPr lang="da-DK" sz="2000" i="1" dirty="0">
                <a:solidFill>
                  <a:schemeClr val="tx2"/>
                </a:solidFill>
              </a:rPr>
              <a:t> </a:t>
            </a:r>
          </a:p>
        </p:txBody>
      </p:sp>
      <p:sp>
        <p:nvSpPr>
          <p:cNvPr id="5" name="Content Placeholder 5">
            <a:extLst>
              <a:ext uri="{FF2B5EF4-FFF2-40B4-BE49-F238E27FC236}">
                <a16:creationId xmlns:a16="http://schemas.microsoft.com/office/drawing/2014/main" id="{84B84BD9-E054-FD4E-BD51-32C84866BE64}"/>
              </a:ext>
            </a:extLst>
          </p:cNvPr>
          <p:cNvSpPr txBox="1">
            <a:spLocks/>
          </p:cNvSpPr>
          <p:nvPr/>
        </p:nvSpPr>
        <p:spPr>
          <a:xfrm>
            <a:off x="7015683" y="129458"/>
            <a:ext cx="4595191" cy="29980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Raleway Light" panose="020B04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2000" b="1" dirty="0">
              <a:latin typeface="+mn-lt"/>
            </a:endParaRPr>
          </a:p>
          <a:p>
            <a:pPr marL="0" indent="0" algn="ctr">
              <a:buFont typeface="Arial" panose="020B0604020202020204" pitchFamily="34" charset="0"/>
              <a:buNone/>
            </a:pPr>
            <a:r>
              <a:rPr lang="da-DK" sz="2000" b="1" dirty="0">
                <a:latin typeface="+mn-lt"/>
              </a:rPr>
              <a:t>Snak sammen to og to</a:t>
            </a:r>
          </a:p>
          <a:p>
            <a:pPr marL="0" indent="0" algn="ctr">
              <a:buFont typeface="Arial" panose="020B0604020202020204" pitchFamily="34" charset="0"/>
              <a:buNone/>
            </a:pPr>
            <a:r>
              <a:rPr lang="da-DK" sz="2000" b="1" dirty="0">
                <a:latin typeface="+mn-lt"/>
              </a:rPr>
              <a:t>(5-10 minutter)</a:t>
            </a:r>
          </a:p>
          <a:p>
            <a:pPr marL="0" indent="0" algn="ctr">
              <a:buFont typeface="Arial" panose="020B0604020202020204" pitchFamily="34" charset="0"/>
              <a:buNone/>
            </a:pPr>
            <a:endParaRPr lang="da-DK" sz="2000" b="1" dirty="0">
              <a:latin typeface="+mn-lt"/>
            </a:endParaRPr>
          </a:p>
          <a:p>
            <a:pPr marL="0" indent="0" algn="ctr">
              <a:buFont typeface="Arial" panose="020B0604020202020204" pitchFamily="34" charset="0"/>
              <a:buNone/>
            </a:pPr>
            <a:r>
              <a:rPr lang="da-DK" sz="2000" b="1" dirty="0">
                <a:latin typeface="+mn-lt"/>
              </a:rPr>
              <a:t>Opsamling i plenum</a:t>
            </a:r>
          </a:p>
          <a:p>
            <a:pPr marL="0" indent="0" algn="ctr">
              <a:buFont typeface="Arial" panose="020B0604020202020204" pitchFamily="34" charset="0"/>
              <a:buNone/>
            </a:pPr>
            <a:r>
              <a:rPr lang="da-DK" sz="2000" b="1" dirty="0">
                <a:latin typeface="+mn-lt"/>
              </a:rPr>
              <a:t>(10 minutter)</a:t>
            </a:r>
          </a:p>
        </p:txBody>
      </p:sp>
    </p:spTree>
    <p:extLst>
      <p:ext uri="{BB962C8B-B14F-4D97-AF65-F5344CB8AC3E}">
        <p14:creationId xmlns:p14="http://schemas.microsoft.com/office/powerpoint/2010/main" val="1348182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AE715-849A-CD48-A78D-60C77DBB8597}"/>
              </a:ext>
            </a:extLst>
          </p:cNvPr>
          <p:cNvSpPr>
            <a:spLocks noGrp="1"/>
          </p:cNvSpPr>
          <p:nvPr>
            <p:ph type="title"/>
          </p:nvPr>
        </p:nvSpPr>
        <p:spPr/>
        <p:txBody>
          <a:bodyPr/>
          <a:lstStyle/>
          <a:p>
            <a:r>
              <a:rPr lang="da-DK"/>
              <a:t>Videoeksempel</a:t>
            </a:r>
          </a:p>
        </p:txBody>
      </p:sp>
      <p:sp>
        <p:nvSpPr>
          <p:cNvPr id="3" name="Content Placeholder 2">
            <a:extLst>
              <a:ext uri="{FF2B5EF4-FFF2-40B4-BE49-F238E27FC236}">
                <a16:creationId xmlns:a16="http://schemas.microsoft.com/office/drawing/2014/main" id="{99B8085A-C675-3048-8980-389D982504CF}"/>
              </a:ext>
            </a:extLst>
          </p:cNvPr>
          <p:cNvSpPr>
            <a:spLocks noGrp="1"/>
          </p:cNvSpPr>
          <p:nvPr>
            <p:ph idx="1"/>
          </p:nvPr>
        </p:nvSpPr>
        <p:spPr/>
        <p:txBody>
          <a:bodyPr/>
          <a:lstStyle/>
          <a:p>
            <a:pPr marL="0" indent="0">
              <a:buNone/>
            </a:pPr>
            <a:endParaRPr lang="da-DK" dirty="0">
              <a:latin typeface="+mn-lt"/>
            </a:endParaRPr>
          </a:p>
          <a:p>
            <a:pPr marL="0" indent="0">
              <a:buNone/>
            </a:pPr>
            <a:endParaRPr lang="da-DK" dirty="0">
              <a:latin typeface="+mn-lt"/>
            </a:endParaRPr>
          </a:p>
          <a:p>
            <a:pPr marL="0" indent="0">
              <a:buNone/>
            </a:pPr>
            <a:endParaRPr lang="da-DK" dirty="0">
              <a:latin typeface="+mn-lt"/>
            </a:endParaRPr>
          </a:p>
          <a:p>
            <a:pPr marL="0" indent="0" algn="ctr">
              <a:buNone/>
            </a:pPr>
            <a:r>
              <a:rPr lang="da-DK" dirty="0">
                <a:latin typeface="+mn-lt"/>
              </a:rPr>
              <a:t>HER INDSÆTTES EN ELLER FLERE AF BORGERVIDEOERNE, SOM VISER VIGTIGHEDEN AF TIDLIG OPSPORING AF TYPE 2-DIABETES.</a:t>
            </a:r>
          </a:p>
          <a:p>
            <a:pPr marL="0" indent="0" algn="ctr">
              <a:buNone/>
            </a:pPr>
            <a:r>
              <a:rPr lang="da-DK" dirty="0">
                <a:latin typeface="+mn-lt"/>
              </a:rPr>
              <a:t>VIDEOERNE FINDES PÅ </a:t>
            </a:r>
            <a:r>
              <a:rPr lang="da-DK" b="1" dirty="0">
                <a:latin typeface="+mn-lt"/>
              </a:rPr>
              <a:t>WWW.SST.DK/GODTSPOTTET </a:t>
            </a:r>
          </a:p>
          <a:p>
            <a:pPr marL="0" indent="0" algn="ctr">
              <a:buNone/>
            </a:pPr>
            <a:endParaRPr lang="da-DK" dirty="0">
              <a:latin typeface="+mn-lt"/>
            </a:endParaRPr>
          </a:p>
          <a:p>
            <a:pPr marL="0" indent="0" algn="ctr">
              <a:buNone/>
            </a:pPr>
            <a:endParaRPr lang="da-DK" dirty="0">
              <a:latin typeface="+mn-lt"/>
            </a:endParaRPr>
          </a:p>
        </p:txBody>
      </p:sp>
    </p:spTree>
    <p:extLst>
      <p:ext uri="{BB962C8B-B14F-4D97-AF65-F5344CB8AC3E}">
        <p14:creationId xmlns:p14="http://schemas.microsoft.com/office/powerpoint/2010/main" val="3178613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CBFAE6-DEBE-4097-8036-83C94BDA7761}"/>
              </a:ext>
            </a:extLst>
          </p:cNvPr>
          <p:cNvSpPr>
            <a:spLocks noGrp="1"/>
          </p:cNvSpPr>
          <p:nvPr>
            <p:ph type="title"/>
          </p:nvPr>
        </p:nvSpPr>
        <p:spPr>
          <a:xfrm>
            <a:off x="333376" y="2766218"/>
            <a:ext cx="5467349" cy="1325563"/>
          </a:xfrm>
        </p:spPr>
        <p:txBody>
          <a:bodyPr>
            <a:noAutofit/>
          </a:bodyPr>
          <a:lstStyle/>
          <a:p>
            <a:r>
              <a:rPr lang="da-DK" dirty="0"/>
              <a:t>Vi skal blive bedre til at spotte type 2-diabetes. </a:t>
            </a:r>
            <a:br>
              <a:rPr lang="da-DK" dirty="0"/>
            </a:br>
            <a:br>
              <a:rPr lang="da-DK" dirty="0"/>
            </a:br>
            <a:r>
              <a:rPr lang="da-DK" dirty="0"/>
              <a:t>Men hvorfor? </a:t>
            </a:r>
          </a:p>
        </p:txBody>
      </p:sp>
      <p:sp>
        <p:nvSpPr>
          <p:cNvPr id="3" name="Pladsholder til indhold 2">
            <a:extLst>
              <a:ext uri="{FF2B5EF4-FFF2-40B4-BE49-F238E27FC236}">
                <a16:creationId xmlns:a16="http://schemas.microsoft.com/office/drawing/2014/main" id="{430B5F74-653F-41F3-9BE8-425E18AB8510}"/>
              </a:ext>
            </a:extLst>
          </p:cNvPr>
          <p:cNvSpPr>
            <a:spLocks noGrp="1"/>
          </p:cNvSpPr>
          <p:nvPr>
            <p:ph idx="1"/>
          </p:nvPr>
        </p:nvSpPr>
        <p:spPr>
          <a:xfrm>
            <a:off x="6886576" y="0"/>
            <a:ext cx="4600574" cy="6858000"/>
          </a:xfrm>
        </p:spPr>
        <p:txBody>
          <a:bodyPr vert="horz" lIns="91440" tIns="45720" rIns="91440" bIns="45720" rtlCol="0" anchor="ctr">
            <a:noAutofit/>
          </a:bodyPr>
          <a:lstStyle/>
          <a:p>
            <a:pPr>
              <a:buClr>
                <a:schemeClr val="accent1"/>
              </a:buClr>
            </a:pPr>
            <a:r>
              <a:rPr lang="da-DK" sz="2000" dirty="0">
                <a:latin typeface="+mn-lt"/>
              </a:rPr>
              <a:t>Ved at være opmærksomme på</a:t>
            </a:r>
            <a:r>
              <a:rPr lang="da-DK" sz="2000" dirty="0"/>
              <a:t> </a:t>
            </a:r>
            <a:r>
              <a:rPr lang="da-DK" sz="2000" b="1" dirty="0">
                <a:latin typeface="Raleway Black" panose="020B0503030101060003" pitchFamily="34" charset="77"/>
              </a:rPr>
              <a:t>symptomer</a:t>
            </a:r>
            <a:r>
              <a:rPr lang="da-DK" sz="2000" dirty="0"/>
              <a:t> </a:t>
            </a:r>
            <a:r>
              <a:rPr lang="da-DK" sz="2000" dirty="0">
                <a:latin typeface="+mn-lt"/>
              </a:rPr>
              <a:t>på type 2-diabetes kan vi bidrage til, at sygdommen opdages så tidligt som muligt. </a:t>
            </a:r>
          </a:p>
          <a:p>
            <a:pPr>
              <a:buClr>
                <a:schemeClr val="accent1"/>
              </a:buClr>
            </a:pPr>
            <a:r>
              <a:rPr lang="da-DK" sz="2000" dirty="0">
                <a:latin typeface="+mn-lt"/>
              </a:rPr>
              <a:t>Det mindsker risikoen for komplikationer og for tidlig død. </a:t>
            </a:r>
          </a:p>
          <a:p>
            <a:pPr>
              <a:buClr>
                <a:schemeClr val="accent1"/>
              </a:buClr>
            </a:pPr>
            <a:r>
              <a:rPr lang="da-DK" sz="2000" dirty="0">
                <a:latin typeface="+mn-lt"/>
              </a:rPr>
              <a:t>Samtidig kan den rette behandling give de fleste borgere mulighed for at leve </a:t>
            </a:r>
            <a:r>
              <a:rPr lang="da-DK" sz="2000" b="1" dirty="0">
                <a:latin typeface="Raleway Black" panose="020B0503030101060003" pitchFamily="34" charset="77"/>
              </a:rPr>
              <a:t>et godt liv </a:t>
            </a:r>
            <a:r>
              <a:rPr lang="da-DK" sz="2000" dirty="0">
                <a:latin typeface="+mn-lt"/>
              </a:rPr>
              <a:t>med sygdommen.</a:t>
            </a:r>
          </a:p>
        </p:txBody>
      </p:sp>
    </p:spTree>
    <p:extLst>
      <p:ext uri="{BB962C8B-B14F-4D97-AF65-F5344CB8AC3E}">
        <p14:creationId xmlns:p14="http://schemas.microsoft.com/office/powerpoint/2010/main" val="296245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6DAD6-4E7A-DD4F-9969-0D26580B96ED}"/>
              </a:ext>
            </a:extLst>
          </p:cNvPr>
          <p:cNvSpPr>
            <a:spLocks noGrp="1"/>
          </p:cNvSpPr>
          <p:nvPr>
            <p:ph type="title"/>
          </p:nvPr>
        </p:nvSpPr>
        <p:spPr>
          <a:xfrm>
            <a:off x="0" y="2464731"/>
            <a:ext cx="6096000" cy="1325563"/>
          </a:xfrm>
        </p:spPr>
        <p:txBody>
          <a:bodyPr>
            <a:normAutofit fontScale="90000"/>
          </a:bodyPr>
          <a:lstStyle/>
          <a:p>
            <a:pPr algn="ctr">
              <a:spcBef>
                <a:spcPts val="1000"/>
              </a:spcBef>
            </a:pPr>
            <a:r>
              <a:rPr lang="da-DK" sz="2200" b="0" dirty="0">
                <a:latin typeface="+mn-lt"/>
              </a:rPr>
              <a:t>Gruppeøvelse 5: </a:t>
            </a:r>
            <a:br>
              <a:rPr lang="da-DK" dirty="0"/>
            </a:br>
            <a:r>
              <a:rPr lang="da-DK" dirty="0"/>
              <a:t>REFLEKSION OVER VIDEOERNE</a:t>
            </a:r>
          </a:p>
        </p:txBody>
      </p:sp>
      <p:sp>
        <p:nvSpPr>
          <p:cNvPr id="4" name="Rektangel 3">
            <a:extLst>
              <a:ext uri="{FF2B5EF4-FFF2-40B4-BE49-F238E27FC236}">
                <a16:creationId xmlns:a16="http://schemas.microsoft.com/office/drawing/2014/main" id="{2A108D0F-5B2B-C24B-91C4-43C8810B44F5}"/>
              </a:ext>
            </a:extLst>
          </p:cNvPr>
          <p:cNvSpPr/>
          <p:nvPr/>
        </p:nvSpPr>
        <p:spPr>
          <a:xfrm>
            <a:off x="6877259" y="3614529"/>
            <a:ext cx="4872038" cy="1328569"/>
          </a:xfrm>
          <a:prstGeom prst="rect">
            <a:avLst/>
          </a:prstGeom>
        </p:spPr>
        <p:txBody>
          <a:bodyPr wrap="square">
            <a:spAutoFit/>
          </a:bodyPr>
          <a:lstStyle/>
          <a:p>
            <a:pPr algn="ctr">
              <a:lnSpc>
                <a:spcPct val="90000"/>
              </a:lnSpc>
              <a:spcBef>
                <a:spcPts val="500"/>
              </a:spcBef>
            </a:pPr>
            <a:r>
              <a:rPr lang="da-DK" sz="2000" i="1" dirty="0">
                <a:solidFill>
                  <a:schemeClr val="tx2"/>
                </a:solidFill>
              </a:rPr>
              <a:t>Hvad lagde I specielt mærke til i videoerne?</a:t>
            </a:r>
          </a:p>
          <a:p>
            <a:pPr algn="ctr">
              <a:lnSpc>
                <a:spcPct val="90000"/>
              </a:lnSpc>
              <a:spcBef>
                <a:spcPts val="500"/>
              </a:spcBef>
            </a:pPr>
            <a:endParaRPr lang="da-DK" sz="2000" i="1" dirty="0">
              <a:solidFill>
                <a:schemeClr val="tx2"/>
              </a:solidFill>
            </a:endParaRPr>
          </a:p>
          <a:p>
            <a:pPr algn="ctr">
              <a:lnSpc>
                <a:spcPct val="90000"/>
              </a:lnSpc>
              <a:spcBef>
                <a:spcPts val="500"/>
              </a:spcBef>
            </a:pPr>
            <a:endParaRPr lang="da-DK" sz="2000" i="1" dirty="0">
              <a:solidFill>
                <a:schemeClr val="tx2"/>
              </a:solidFill>
            </a:endParaRPr>
          </a:p>
        </p:txBody>
      </p:sp>
      <p:sp>
        <p:nvSpPr>
          <p:cNvPr id="5" name="Content Placeholder 5">
            <a:extLst>
              <a:ext uri="{FF2B5EF4-FFF2-40B4-BE49-F238E27FC236}">
                <a16:creationId xmlns:a16="http://schemas.microsoft.com/office/drawing/2014/main" id="{84B84BD9-E054-FD4E-BD51-32C84866BE64}"/>
              </a:ext>
            </a:extLst>
          </p:cNvPr>
          <p:cNvSpPr txBox="1">
            <a:spLocks/>
          </p:cNvSpPr>
          <p:nvPr/>
        </p:nvSpPr>
        <p:spPr>
          <a:xfrm>
            <a:off x="7015683" y="129458"/>
            <a:ext cx="4595191" cy="29980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Raleway Light" panose="020B04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2000" b="1" dirty="0">
              <a:latin typeface="+mn-lt"/>
            </a:endParaRPr>
          </a:p>
          <a:p>
            <a:pPr marL="0" indent="0" algn="ctr">
              <a:buFont typeface="Arial" panose="020B0604020202020204" pitchFamily="34" charset="0"/>
              <a:buNone/>
            </a:pPr>
            <a:r>
              <a:rPr lang="da-DK" sz="2000" b="1" dirty="0">
                <a:latin typeface="+mn-lt"/>
              </a:rPr>
              <a:t>Snak sammen to og to</a:t>
            </a:r>
          </a:p>
          <a:p>
            <a:pPr marL="0" indent="0" algn="ctr">
              <a:buFont typeface="Arial" panose="020B0604020202020204" pitchFamily="34" charset="0"/>
              <a:buNone/>
            </a:pPr>
            <a:r>
              <a:rPr lang="da-DK" sz="2000" b="1" dirty="0">
                <a:latin typeface="+mn-lt"/>
              </a:rPr>
              <a:t>(5-10 minutter)</a:t>
            </a:r>
          </a:p>
          <a:p>
            <a:pPr marL="0" indent="0" algn="ctr">
              <a:buFont typeface="Arial" panose="020B0604020202020204" pitchFamily="34" charset="0"/>
              <a:buNone/>
            </a:pPr>
            <a:endParaRPr lang="da-DK" sz="2000" b="1" dirty="0">
              <a:latin typeface="+mn-lt"/>
            </a:endParaRPr>
          </a:p>
          <a:p>
            <a:pPr marL="0" indent="0" algn="ctr">
              <a:buFont typeface="Arial" panose="020B0604020202020204" pitchFamily="34" charset="0"/>
              <a:buNone/>
            </a:pPr>
            <a:r>
              <a:rPr lang="da-DK" sz="2000" b="1" dirty="0">
                <a:latin typeface="+mn-lt"/>
              </a:rPr>
              <a:t>Opsamling i plenum</a:t>
            </a:r>
          </a:p>
          <a:p>
            <a:pPr marL="0" indent="0" algn="ctr">
              <a:buFont typeface="Arial" panose="020B0604020202020204" pitchFamily="34" charset="0"/>
              <a:buNone/>
            </a:pPr>
            <a:r>
              <a:rPr lang="da-DK" sz="2000" b="1" dirty="0">
                <a:latin typeface="+mn-lt"/>
              </a:rPr>
              <a:t>(5-10 minutter)</a:t>
            </a:r>
          </a:p>
        </p:txBody>
      </p:sp>
    </p:spTree>
    <p:extLst>
      <p:ext uri="{BB962C8B-B14F-4D97-AF65-F5344CB8AC3E}">
        <p14:creationId xmlns:p14="http://schemas.microsoft.com/office/powerpoint/2010/main" val="2103234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5222D-F3D5-4374-871F-500F2B1CDB4D}"/>
              </a:ext>
            </a:extLst>
          </p:cNvPr>
          <p:cNvSpPr>
            <a:spLocks noGrp="1"/>
          </p:cNvSpPr>
          <p:nvPr>
            <p:ph type="ctrTitle"/>
          </p:nvPr>
        </p:nvSpPr>
        <p:spPr/>
        <p:txBody>
          <a:bodyPr>
            <a:normAutofit fontScale="90000"/>
          </a:bodyPr>
          <a:lstStyle/>
          <a:p>
            <a:r>
              <a:rPr lang="da-DK" dirty="0">
                <a:latin typeface="Raleway Black"/>
              </a:rPr>
              <a:t>Risikofaktorer for udvikling af type 2-diabetes</a:t>
            </a:r>
            <a:endParaRPr lang="da-DK" dirty="0"/>
          </a:p>
        </p:txBody>
      </p:sp>
      <p:sp>
        <p:nvSpPr>
          <p:cNvPr id="3" name="Subtitle 2">
            <a:extLst>
              <a:ext uri="{FF2B5EF4-FFF2-40B4-BE49-F238E27FC236}">
                <a16:creationId xmlns:a16="http://schemas.microsoft.com/office/drawing/2014/main" id="{91377D74-2A2C-E84A-8EFD-F8275E3F64B6}"/>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4213045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F14FB-0464-E44E-80DD-71AA0A17FF71}"/>
              </a:ext>
            </a:extLst>
          </p:cNvPr>
          <p:cNvSpPr>
            <a:spLocks noGrp="1"/>
          </p:cNvSpPr>
          <p:nvPr>
            <p:ph type="title"/>
          </p:nvPr>
        </p:nvSpPr>
        <p:spPr/>
        <p:txBody>
          <a:bodyPr/>
          <a:lstStyle/>
          <a:p>
            <a:pPr algn="ctr"/>
            <a:r>
              <a:rPr lang="da-DK" sz="2400" dirty="0"/>
              <a:t>Til dig som leder:</a:t>
            </a:r>
            <a:br>
              <a:rPr lang="da-DK" dirty="0"/>
            </a:br>
            <a:r>
              <a:rPr lang="da-DK" dirty="0"/>
              <a:t>Læsevejledning</a:t>
            </a:r>
          </a:p>
        </p:txBody>
      </p:sp>
      <p:sp>
        <p:nvSpPr>
          <p:cNvPr id="3" name="Content Placeholder 2">
            <a:extLst>
              <a:ext uri="{FF2B5EF4-FFF2-40B4-BE49-F238E27FC236}">
                <a16:creationId xmlns:a16="http://schemas.microsoft.com/office/drawing/2014/main" id="{82D09B14-E60C-154A-8ADA-FC2D65B282AA}"/>
              </a:ext>
            </a:extLst>
          </p:cNvPr>
          <p:cNvSpPr>
            <a:spLocks noGrp="1"/>
          </p:cNvSpPr>
          <p:nvPr>
            <p:ph idx="1"/>
          </p:nvPr>
        </p:nvSpPr>
        <p:spPr/>
        <p:txBody>
          <a:bodyPr>
            <a:normAutofit/>
          </a:bodyPr>
          <a:lstStyle/>
          <a:p>
            <a:pPr>
              <a:buClr>
                <a:schemeClr val="accent1"/>
              </a:buClr>
            </a:pPr>
            <a:r>
              <a:rPr lang="da-DK" sz="2400" dirty="0">
                <a:latin typeface="+mn-lt"/>
              </a:rPr>
              <a:t>I de følgende slides præsenteres syv forskellige risikofaktorer for udvikling af type 2-diabetes. </a:t>
            </a:r>
          </a:p>
          <a:p>
            <a:pPr>
              <a:buClr>
                <a:schemeClr val="accent1"/>
              </a:buClr>
            </a:pPr>
            <a:r>
              <a:rPr lang="da-DK" sz="2400" dirty="0">
                <a:latin typeface="+mn-lt"/>
              </a:rPr>
              <a:t>Der findes flere risikofaktorer, men følgende syv er relevante for de sundhedsfaglige og ikke-sundhedsfaglige medarbejdere at have fokus på og sammenholde med observationerne om symptomer. </a:t>
            </a:r>
          </a:p>
        </p:txBody>
      </p:sp>
    </p:spTree>
    <p:extLst>
      <p:ext uri="{BB962C8B-B14F-4D97-AF65-F5344CB8AC3E}">
        <p14:creationId xmlns:p14="http://schemas.microsoft.com/office/powerpoint/2010/main" val="1353565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626D80-5DB4-1045-9403-60C4598F9189}"/>
              </a:ext>
            </a:extLst>
          </p:cNvPr>
          <p:cNvSpPr>
            <a:spLocks noGrp="1"/>
          </p:cNvSpPr>
          <p:nvPr>
            <p:ph type="title"/>
          </p:nvPr>
        </p:nvSpPr>
        <p:spPr/>
        <p:txBody>
          <a:bodyPr/>
          <a:lstStyle/>
          <a:p>
            <a:r>
              <a:rPr lang="da-DK">
                <a:solidFill>
                  <a:srgbClr val="001F34"/>
                </a:solidFill>
              </a:rPr>
              <a:t>Risikofaktorer for udvikling af type 2-diabetes</a:t>
            </a:r>
          </a:p>
        </p:txBody>
      </p:sp>
      <p:sp>
        <p:nvSpPr>
          <p:cNvPr id="3" name="Content Placeholder 2">
            <a:extLst>
              <a:ext uri="{FF2B5EF4-FFF2-40B4-BE49-F238E27FC236}">
                <a16:creationId xmlns:a16="http://schemas.microsoft.com/office/drawing/2014/main" id="{F2782D72-2A33-B04A-B62A-E11F078531BB}"/>
              </a:ext>
            </a:extLst>
          </p:cNvPr>
          <p:cNvSpPr>
            <a:spLocks noGrp="1"/>
          </p:cNvSpPr>
          <p:nvPr>
            <p:ph idx="1"/>
          </p:nvPr>
        </p:nvSpPr>
        <p:spPr/>
        <p:txBody>
          <a:bodyPr>
            <a:normAutofit/>
          </a:bodyPr>
          <a:lstStyle/>
          <a:p>
            <a:pPr marL="0" indent="0" algn="ctr">
              <a:buNone/>
            </a:pPr>
            <a:r>
              <a:rPr lang="da-DK" sz="2000" dirty="0">
                <a:latin typeface="+mn-lt"/>
              </a:rPr>
              <a:t>Der findes forskellige risikofaktorer, som øger risikoen for at udvikle type 2-diabetes. Nogle kan der handles på, så sygdommen forebygges. </a:t>
            </a:r>
          </a:p>
          <a:p>
            <a:pPr marL="0" indent="0" algn="ctr">
              <a:buNone/>
            </a:pPr>
            <a:endParaRPr lang="da-DK" sz="2400" dirty="0">
              <a:latin typeface="+mn-lt"/>
            </a:endParaRPr>
          </a:p>
          <a:p>
            <a:pPr marL="0" indent="0" algn="ctr">
              <a:buNone/>
            </a:pPr>
            <a:r>
              <a:rPr lang="da-DK" sz="2000" dirty="0">
                <a:latin typeface="+mn-lt"/>
              </a:rPr>
              <a:t>Ved også at være opmærksomme på risikofaktorerne, kan vi bidrage til, at udvikling af type 2-diabetes så vidt muligt undgås. </a:t>
            </a:r>
          </a:p>
        </p:txBody>
      </p:sp>
      <p:pic>
        <p:nvPicPr>
          <p:cNvPr id="4" name="Grafik 3">
            <a:extLst>
              <a:ext uri="{FF2B5EF4-FFF2-40B4-BE49-F238E27FC236}">
                <a16:creationId xmlns:a16="http://schemas.microsoft.com/office/drawing/2014/main" id="{D82FCF08-305D-0F4C-AEAE-5389AF76C8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199" y="4001294"/>
            <a:ext cx="1216800" cy="1216800"/>
          </a:xfrm>
          <a:prstGeom prst="rect">
            <a:avLst/>
          </a:prstGeom>
        </p:spPr>
      </p:pic>
      <p:pic>
        <p:nvPicPr>
          <p:cNvPr id="6" name="Grafik 5">
            <a:extLst>
              <a:ext uri="{FF2B5EF4-FFF2-40B4-BE49-F238E27FC236}">
                <a16:creationId xmlns:a16="http://schemas.microsoft.com/office/drawing/2014/main" id="{749FA3EB-5329-5843-988A-178EC4EAA2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37000" y="4001294"/>
            <a:ext cx="1216800" cy="1216800"/>
          </a:xfrm>
          <a:prstGeom prst="rect">
            <a:avLst/>
          </a:prstGeom>
        </p:spPr>
      </p:pic>
      <p:pic>
        <p:nvPicPr>
          <p:cNvPr id="8" name="Grafik 7">
            <a:extLst>
              <a:ext uri="{FF2B5EF4-FFF2-40B4-BE49-F238E27FC236}">
                <a16:creationId xmlns:a16="http://schemas.microsoft.com/office/drawing/2014/main" id="{BA489088-C718-8E45-A6EF-9F6FBA876C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87199" y="4001294"/>
            <a:ext cx="1216800" cy="1216800"/>
          </a:xfrm>
          <a:prstGeom prst="rect">
            <a:avLst/>
          </a:prstGeom>
        </p:spPr>
      </p:pic>
      <p:pic>
        <p:nvPicPr>
          <p:cNvPr id="9" name="Grafik 8">
            <a:extLst>
              <a:ext uri="{FF2B5EF4-FFF2-40B4-BE49-F238E27FC236}">
                <a16:creationId xmlns:a16="http://schemas.microsoft.com/office/drawing/2014/main" id="{B235078D-4CB7-EB4C-80BB-2F2D3E4F149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37399" y="4001294"/>
            <a:ext cx="1216800" cy="1216800"/>
          </a:xfrm>
          <a:prstGeom prst="rect">
            <a:avLst/>
          </a:prstGeom>
        </p:spPr>
      </p:pic>
      <p:pic>
        <p:nvPicPr>
          <p:cNvPr id="10" name="Grafik 9">
            <a:extLst>
              <a:ext uri="{FF2B5EF4-FFF2-40B4-BE49-F238E27FC236}">
                <a16:creationId xmlns:a16="http://schemas.microsoft.com/office/drawing/2014/main" id="{775F836E-C10E-E148-B4A6-60E778F39A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87599" y="4001294"/>
            <a:ext cx="1216800" cy="1216800"/>
          </a:xfrm>
          <a:prstGeom prst="rect">
            <a:avLst/>
          </a:prstGeom>
        </p:spPr>
      </p:pic>
      <p:pic>
        <p:nvPicPr>
          <p:cNvPr id="11" name="Grafik 10">
            <a:extLst>
              <a:ext uri="{FF2B5EF4-FFF2-40B4-BE49-F238E27FC236}">
                <a16:creationId xmlns:a16="http://schemas.microsoft.com/office/drawing/2014/main" id="{435A8528-669C-8C41-B39B-3F075FA5520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937799" y="4001294"/>
            <a:ext cx="1216800" cy="1216800"/>
          </a:xfrm>
          <a:prstGeom prst="rect">
            <a:avLst/>
          </a:prstGeom>
        </p:spPr>
      </p:pic>
      <p:pic>
        <p:nvPicPr>
          <p:cNvPr id="12" name="Grafik 11">
            <a:extLst>
              <a:ext uri="{FF2B5EF4-FFF2-40B4-BE49-F238E27FC236}">
                <a16:creationId xmlns:a16="http://schemas.microsoft.com/office/drawing/2014/main" id="{71B180EB-E0FF-D742-8973-87CDFB9CDD6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387999" y="4001294"/>
            <a:ext cx="1216800" cy="1216800"/>
          </a:xfrm>
          <a:prstGeom prst="rect">
            <a:avLst/>
          </a:prstGeom>
        </p:spPr>
      </p:pic>
      <p:sp>
        <p:nvSpPr>
          <p:cNvPr id="13" name="Rektangel 12">
            <a:extLst>
              <a:ext uri="{FF2B5EF4-FFF2-40B4-BE49-F238E27FC236}">
                <a16:creationId xmlns:a16="http://schemas.microsoft.com/office/drawing/2014/main" id="{6FF16C50-492F-9845-9CE2-F8BC468D0A7C}"/>
              </a:ext>
            </a:extLst>
          </p:cNvPr>
          <p:cNvSpPr/>
          <p:nvPr/>
        </p:nvSpPr>
        <p:spPr>
          <a:xfrm>
            <a:off x="838199" y="5345966"/>
            <a:ext cx="1216800" cy="276999"/>
          </a:xfrm>
          <a:prstGeom prst="rect">
            <a:avLst/>
          </a:prstGeom>
        </p:spPr>
        <p:txBody>
          <a:bodyPr wrap="square">
            <a:spAutoFit/>
          </a:bodyPr>
          <a:lstStyle/>
          <a:p>
            <a:pPr algn="ctr"/>
            <a:r>
              <a:rPr lang="da-DK" sz="1200" b="1">
                <a:solidFill>
                  <a:srgbClr val="001F34"/>
                </a:solidFill>
                <a:latin typeface="Raleway Black" panose="020B0503030101060003" pitchFamily="34" charset="77"/>
              </a:rPr>
              <a:t>Høj alder</a:t>
            </a:r>
            <a:endParaRPr lang="da-DK" sz="1200"/>
          </a:p>
        </p:txBody>
      </p:sp>
      <p:sp>
        <p:nvSpPr>
          <p:cNvPr id="14" name="Rektangel 13">
            <a:extLst>
              <a:ext uri="{FF2B5EF4-FFF2-40B4-BE49-F238E27FC236}">
                <a16:creationId xmlns:a16="http://schemas.microsoft.com/office/drawing/2014/main" id="{C5AD69AA-7ED5-A644-A642-D79CB339F551}"/>
              </a:ext>
            </a:extLst>
          </p:cNvPr>
          <p:cNvSpPr/>
          <p:nvPr/>
        </p:nvSpPr>
        <p:spPr>
          <a:xfrm>
            <a:off x="2387999" y="5345966"/>
            <a:ext cx="1216800" cy="830997"/>
          </a:xfrm>
          <a:prstGeom prst="rect">
            <a:avLst/>
          </a:prstGeom>
        </p:spPr>
        <p:txBody>
          <a:bodyPr wrap="square">
            <a:spAutoFit/>
          </a:bodyPr>
          <a:lstStyle/>
          <a:p>
            <a:pPr algn="ctr"/>
            <a:r>
              <a:rPr lang="da-DK" sz="1200" b="1">
                <a:solidFill>
                  <a:srgbClr val="001F34"/>
                </a:solidFill>
                <a:latin typeface="Raleway Black" panose="020B0503030101060003" pitchFamily="34" charset="77"/>
              </a:rPr>
              <a:t>Diabetes i familien eller under graviditet</a:t>
            </a:r>
            <a:endParaRPr lang="da-DK" sz="1200"/>
          </a:p>
        </p:txBody>
      </p:sp>
      <p:sp>
        <p:nvSpPr>
          <p:cNvPr id="15" name="Rektangel 14">
            <a:extLst>
              <a:ext uri="{FF2B5EF4-FFF2-40B4-BE49-F238E27FC236}">
                <a16:creationId xmlns:a16="http://schemas.microsoft.com/office/drawing/2014/main" id="{D71A0C3A-1C0B-1E4E-A4FC-56E543B34459}"/>
              </a:ext>
            </a:extLst>
          </p:cNvPr>
          <p:cNvSpPr/>
          <p:nvPr/>
        </p:nvSpPr>
        <p:spPr>
          <a:xfrm>
            <a:off x="3937799" y="5345966"/>
            <a:ext cx="1216800" cy="276999"/>
          </a:xfrm>
          <a:prstGeom prst="rect">
            <a:avLst/>
          </a:prstGeom>
        </p:spPr>
        <p:txBody>
          <a:bodyPr wrap="square">
            <a:spAutoFit/>
          </a:bodyPr>
          <a:lstStyle/>
          <a:p>
            <a:pPr algn="ctr"/>
            <a:r>
              <a:rPr lang="da-DK" sz="1200" b="1">
                <a:solidFill>
                  <a:srgbClr val="001F34"/>
                </a:solidFill>
                <a:latin typeface="Raleway Black" panose="020B0503030101060003" pitchFamily="34" charset="77"/>
              </a:rPr>
              <a:t>Overvægt</a:t>
            </a:r>
            <a:endParaRPr lang="da-DK" sz="1200"/>
          </a:p>
        </p:txBody>
      </p:sp>
      <p:sp>
        <p:nvSpPr>
          <p:cNvPr id="16" name="Rektangel 15">
            <a:extLst>
              <a:ext uri="{FF2B5EF4-FFF2-40B4-BE49-F238E27FC236}">
                <a16:creationId xmlns:a16="http://schemas.microsoft.com/office/drawing/2014/main" id="{E70FCC0B-52A8-5742-8443-987B4AD17B88}"/>
              </a:ext>
            </a:extLst>
          </p:cNvPr>
          <p:cNvSpPr/>
          <p:nvPr/>
        </p:nvSpPr>
        <p:spPr>
          <a:xfrm>
            <a:off x="5487599" y="5345966"/>
            <a:ext cx="1216800" cy="969496"/>
          </a:xfrm>
          <a:prstGeom prst="rect">
            <a:avLst/>
          </a:prstGeom>
        </p:spPr>
        <p:txBody>
          <a:bodyPr wrap="square">
            <a:spAutoFit/>
          </a:bodyPr>
          <a:lstStyle/>
          <a:p>
            <a:pPr algn="ctr"/>
            <a:r>
              <a:rPr lang="da-DK" sz="1200" b="1" dirty="0">
                <a:solidFill>
                  <a:srgbClr val="001F34"/>
                </a:solidFill>
                <a:latin typeface="Raleway Black" panose="020B0503030101060003" pitchFamily="34" charset="77"/>
              </a:rPr>
              <a:t>Etnicitet</a:t>
            </a:r>
          </a:p>
          <a:p>
            <a:pPr algn="ctr"/>
            <a:r>
              <a:rPr lang="da-DK" sz="900" b="1" dirty="0">
                <a:solidFill>
                  <a:srgbClr val="001F34"/>
                </a:solidFill>
                <a:latin typeface="Raleway Black" panose="020B0503030101060003" pitchFamily="34" charset="77"/>
              </a:rPr>
              <a:t>(Øget risiko blandt borgere med tyrkisk, pakistansk eller somalisk baggrund) </a:t>
            </a:r>
            <a:endParaRPr lang="da-DK" sz="1200" dirty="0"/>
          </a:p>
        </p:txBody>
      </p:sp>
      <p:sp>
        <p:nvSpPr>
          <p:cNvPr id="17" name="Rektangel 16">
            <a:extLst>
              <a:ext uri="{FF2B5EF4-FFF2-40B4-BE49-F238E27FC236}">
                <a16:creationId xmlns:a16="http://schemas.microsoft.com/office/drawing/2014/main" id="{34FFB72D-104A-4543-B070-AA5C4DADC254}"/>
              </a:ext>
            </a:extLst>
          </p:cNvPr>
          <p:cNvSpPr/>
          <p:nvPr/>
        </p:nvSpPr>
        <p:spPr>
          <a:xfrm>
            <a:off x="7037399" y="5345966"/>
            <a:ext cx="1216800" cy="461665"/>
          </a:xfrm>
          <a:prstGeom prst="rect">
            <a:avLst/>
          </a:prstGeom>
        </p:spPr>
        <p:txBody>
          <a:bodyPr wrap="square">
            <a:spAutoFit/>
          </a:bodyPr>
          <a:lstStyle/>
          <a:p>
            <a:pPr algn="ctr"/>
            <a:r>
              <a:rPr lang="da-DK" sz="1200" b="1">
                <a:solidFill>
                  <a:srgbClr val="001F34"/>
                </a:solidFill>
                <a:latin typeface="Raleway Black" panose="020B0503030101060003" pitchFamily="34" charset="77"/>
              </a:rPr>
              <a:t>Lav fysisk aktivitet</a:t>
            </a:r>
            <a:endParaRPr lang="da-DK" sz="1200"/>
          </a:p>
        </p:txBody>
      </p:sp>
      <p:sp>
        <p:nvSpPr>
          <p:cNvPr id="18" name="Rektangel 17">
            <a:extLst>
              <a:ext uri="{FF2B5EF4-FFF2-40B4-BE49-F238E27FC236}">
                <a16:creationId xmlns:a16="http://schemas.microsoft.com/office/drawing/2014/main" id="{52A4F3C7-61AD-874B-950D-12673C581437}"/>
              </a:ext>
            </a:extLst>
          </p:cNvPr>
          <p:cNvSpPr/>
          <p:nvPr/>
        </p:nvSpPr>
        <p:spPr>
          <a:xfrm>
            <a:off x="8587199" y="5345966"/>
            <a:ext cx="1216800" cy="276999"/>
          </a:xfrm>
          <a:prstGeom prst="rect">
            <a:avLst/>
          </a:prstGeom>
        </p:spPr>
        <p:txBody>
          <a:bodyPr wrap="square">
            <a:spAutoFit/>
          </a:bodyPr>
          <a:lstStyle/>
          <a:p>
            <a:pPr algn="ctr"/>
            <a:r>
              <a:rPr lang="da-DK" sz="1200" b="1">
                <a:solidFill>
                  <a:srgbClr val="001F34"/>
                </a:solidFill>
                <a:latin typeface="Raleway Black" panose="020B0503030101060003" pitchFamily="34" charset="77"/>
              </a:rPr>
              <a:t>Rygning</a:t>
            </a:r>
            <a:endParaRPr lang="da-DK" sz="1200"/>
          </a:p>
        </p:txBody>
      </p:sp>
      <p:sp>
        <p:nvSpPr>
          <p:cNvPr id="19" name="Rektangel 18">
            <a:extLst>
              <a:ext uri="{FF2B5EF4-FFF2-40B4-BE49-F238E27FC236}">
                <a16:creationId xmlns:a16="http://schemas.microsoft.com/office/drawing/2014/main" id="{F8983CF0-E7AC-7746-A8BA-86CD787789B9}"/>
              </a:ext>
            </a:extLst>
          </p:cNvPr>
          <p:cNvSpPr/>
          <p:nvPr/>
        </p:nvSpPr>
        <p:spPr>
          <a:xfrm>
            <a:off x="9999506" y="5353031"/>
            <a:ext cx="1546336" cy="646331"/>
          </a:xfrm>
          <a:prstGeom prst="rect">
            <a:avLst/>
          </a:prstGeom>
        </p:spPr>
        <p:txBody>
          <a:bodyPr wrap="square">
            <a:spAutoFit/>
          </a:bodyPr>
          <a:lstStyle/>
          <a:p>
            <a:pPr algn="ctr"/>
            <a:r>
              <a:rPr lang="da-DK" sz="1200" b="1" dirty="0">
                <a:solidFill>
                  <a:srgbClr val="001F34"/>
                </a:solidFill>
                <a:latin typeface="Raleway Black" panose="020B0503030101060003" pitchFamily="34" charset="77"/>
              </a:rPr>
              <a:t>Behandling med psykofarmaka eller binyrebarkhormon</a:t>
            </a:r>
            <a:endParaRPr lang="da-DK" sz="1200" dirty="0"/>
          </a:p>
        </p:txBody>
      </p:sp>
    </p:spTree>
    <p:extLst>
      <p:ext uri="{BB962C8B-B14F-4D97-AF65-F5344CB8AC3E}">
        <p14:creationId xmlns:p14="http://schemas.microsoft.com/office/powerpoint/2010/main" val="134512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5222D-F3D5-4374-871F-500F2B1CDB4D}"/>
              </a:ext>
            </a:extLst>
          </p:cNvPr>
          <p:cNvSpPr>
            <a:spLocks noGrp="1"/>
          </p:cNvSpPr>
          <p:nvPr>
            <p:ph type="title"/>
          </p:nvPr>
        </p:nvSpPr>
        <p:spPr>
          <a:xfrm>
            <a:off x="1225826" y="2766218"/>
            <a:ext cx="10515600" cy="1325563"/>
          </a:xfrm>
        </p:spPr>
        <p:txBody>
          <a:bodyPr>
            <a:noAutofit/>
          </a:bodyPr>
          <a:lstStyle/>
          <a:p>
            <a:pPr algn="ctr"/>
            <a:r>
              <a:rPr lang="da-DK" sz="5400" dirty="0"/>
              <a:t>Hvad gør vi på vores arbejdsplads?</a:t>
            </a:r>
          </a:p>
        </p:txBody>
      </p:sp>
    </p:spTree>
    <p:extLst>
      <p:ext uri="{BB962C8B-B14F-4D97-AF65-F5344CB8AC3E}">
        <p14:creationId xmlns:p14="http://schemas.microsoft.com/office/powerpoint/2010/main" val="3411276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F14FB-0464-E44E-80DD-71AA0A17FF71}"/>
              </a:ext>
            </a:extLst>
          </p:cNvPr>
          <p:cNvSpPr>
            <a:spLocks noGrp="1"/>
          </p:cNvSpPr>
          <p:nvPr>
            <p:ph type="title"/>
          </p:nvPr>
        </p:nvSpPr>
        <p:spPr/>
        <p:txBody>
          <a:bodyPr/>
          <a:lstStyle/>
          <a:p>
            <a:pPr algn="ctr"/>
            <a:r>
              <a:rPr lang="da-DK" sz="2400" dirty="0"/>
              <a:t>Til dig som leder:</a:t>
            </a:r>
            <a:br>
              <a:rPr lang="da-DK" dirty="0"/>
            </a:br>
            <a:r>
              <a:rPr lang="da-DK" dirty="0"/>
              <a:t>Læsevejledning</a:t>
            </a:r>
          </a:p>
        </p:txBody>
      </p:sp>
      <p:sp>
        <p:nvSpPr>
          <p:cNvPr id="3" name="Content Placeholder 2">
            <a:extLst>
              <a:ext uri="{FF2B5EF4-FFF2-40B4-BE49-F238E27FC236}">
                <a16:creationId xmlns:a16="http://schemas.microsoft.com/office/drawing/2014/main" id="{82D09B14-E60C-154A-8ADA-FC2D65B282AA}"/>
              </a:ext>
            </a:extLst>
          </p:cNvPr>
          <p:cNvSpPr>
            <a:spLocks noGrp="1"/>
          </p:cNvSpPr>
          <p:nvPr>
            <p:ph idx="1"/>
          </p:nvPr>
        </p:nvSpPr>
        <p:spPr/>
        <p:txBody>
          <a:bodyPr>
            <a:normAutofit/>
          </a:bodyPr>
          <a:lstStyle/>
          <a:p>
            <a:pPr>
              <a:buClr>
                <a:schemeClr val="accent1"/>
              </a:buClr>
            </a:pPr>
            <a:r>
              <a:rPr lang="da-DK" sz="2000" dirty="0">
                <a:latin typeface="+mn-lt"/>
              </a:rPr>
              <a:t>I de følgende slides præsenteres tre øvelser, som skal gøre det muligt for jer at tage en fælles snak om, hvad I gør, når I spotter symptomer på type 2-diabetes, hvem den enkelte medarbejder skal kontakte, samt hvad I gør for at sikre opfølgning. </a:t>
            </a:r>
          </a:p>
          <a:p>
            <a:pPr>
              <a:buClr>
                <a:schemeClr val="accent1"/>
              </a:buClr>
            </a:pPr>
            <a:r>
              <a:rPr lang="da-DK" sz="2000" dirty="0">
                <a:latin typeface="+mn-lt"/>
              </a:rPr>
              <a:t>Til at afvikle disse øvelser kan I downloade skabelonen ”</a:t>
            </a:r>
            <a:r>
              <a:rPr lang="da-DK" sz="2000" i="1" dirty="0">
                <a:latin typeface="+mn-lt"/>
              </a:rPr>
              <a:t>Sådan gør vi, når vi spotter symptomer på type 2-diabetes i vores afdeling” </a:t>
            </a:r>
            <a:r>
              <a:rPr lang="da-DK" sz="2000" dirty="0">
                <a:latin typeface="+mn-lt"/>
              </a:rPr>
              <a:t>på </a:t>
            </a:r>
            <a:r>
              <a:rPr lang="da-DK" sz="2000" b="1" dirty="0" err="1">
                <a:latin typeface="+mn-lt"/>
              </a:rPr>
              <a:t>sst.dk</a:t>
            </a:r>
            <a:r>
              <a:rPr lang="da-DK" sz="2000" b="1" dirty="0">
                <a:latin typeface="+mn-lt"/>
              </a:rPr>
              <a:t>/</a:t>
            </a:r>
            <a:r>
              <a:rPr lang="da-DK" sz="2000" b="1" dirty="0" err="1">
                <a:latin typeface="+mn-lt"/>
              </a:rPr>
              <a:t>godtspottet</a:t>
            </a:r>
            <a:endParaRPr lang="da-DK" sz="2000" b="1" dirty="0">
              <a:latin typeface="+mn-lt"/>
            </a:endParaRPr>
          </a:p>
          <a:p>
            <a:pPr>
              <a:buClr>
                <a:schemeClr val="accent1"/>
              </a:buClr>
            </a:pPr>
            <a:r>
              <a:rPr lang="da-DK" sz="2000" dirty="0">
                <a:latin typeface="+mn-lt"/>
              </a:rPr>
              <a:t>Den sidst øvelse giver jer mulighed for at kigge fremad og snakke om, hvordan I sammen bliver bedre til at opspore type 2-diabetes tidligt</a:t>
            </a:r>
          </a:p>
        </p:txBody>
      </p:sp>
    </p:spTree>
    <p:extLst>
      <p:ext uri="{BB962C8B-B14F-4D97-AF65-F5344CB8AC3E}">
        <p14:creationId xmlns:p14="http://schemas.microsoft.com/office/powerpoint/2010/main" val="2690357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F14FB-0464-E44E-80DD-71AA0A17FF71}"/>
              </a:ext>
            </a:extLst>
          </p:cNvPr>
          <p:cNvSpPr>
            <a:spLocks noGrp="1"/>
          </p:cNvSpPr>
          <p:nvPr>
            <p:ph type="title"/>
          </p:nvPr>
        </p:nvSpPr>
        <p:spPr/>
        <p:txBody>
          <a:bodyPr/>
          <a:lstStyle/>
          <a:p>
            <a:pPr algn="ctr"/>
            <a:r>
              <a:rPr lang="da-DK" sz="2400" dirty="0"/>
              <a:t>Til dig som leder:</a:t>
            </a:r>
            <a:br>
              <a:rPr lang="da-DK" dirty="0"/>
            </a:br>
            <a:r>
              <a:rPr lang="da-DK" dirty="0"/>
              <a:t>Læsevejledning</a:t>
            </a:r>
          </a:p>
        </p:txBody>
      </p:sp>
      <p:sp>
        <p:nvSpPr>
          <p:cNvPr id="3" name="Content Placeholder 2">
            <a:extLst>
              <a:ext uri="{FF2B5EF4-FFF2-40B4-BE49-F238E27FC236}">
                <a16:creationId xmlns:a16="http://schemas.microsoft.com/office/drawing/2014/main" id="{82D09B14-E60C-154A-8ADA-FC2D65B282AA}"/>
              </a:ext>
            </a:extLst>
          </p:cNvPr>
          <p:cNvSpPr>
            <a:spLocks noGrp="1"/>
          </p:cNvSpPr>
          <p:nvPr>
            <p:ph idx="1"/>
          </p:nvPr>
        </p:nvSpPr>
        <p:spPr>
          <a:xfrm>
            <a:off x="977900" y="1816100"/>
            <a:ext cx="10922552" cy="4849053"/>
          </a:xfrm>
        </p:spPr>
        <p:txBody>
          <a:bodyPr>
            <a:normAutofit/>
          </a:bodyPr>
          <a:lstStyle/>
          <a:p>
            <a:pPr marL="0" indent="0">
              <a:buClr>
                <a:schemeClr val="accent1"/>
              </a:buClr>
              <a:buNone/>
            </a:pPr>
            <a:r>
              <a:rPr lang="da-DK" sz="2000" b="1" dirty="0">
                <a:latin typeface="Raleway Black" panose="020B0503030101060003" pitchFamily="34" charset="77"/>
              </a:rPr>
              <a:t>Hvad er formålet med denne </a:t>
            </a:r>
            <a:r>
              <a:rPr lang="da-DK" sz="2000" b="1" dirty="0" err="1">
                <a:latin typeface="Raleway Black" panose="020B0503030101060003" pitchFamily="34" charset="77"/>
              </a:rPr>
              <a:t>powerpoint</a:t>
            </a:r>
            <a:r>
              <a:rPr lang="da-DK" sz="2000" b="1" dirty="0">
                <a:latin typeface="Raleway Black" panose="020B0503030101060003" pitchFamily="34" charset="77"/>
              </a:rPr>
              <a:t>?</a:t>
            </a:r>
          </a:p>
          <a:p>
            <a:pPr>
              <a:buClr>
                <a:schemeClr val="accent1"/>
              </a:buClr>
            </a:pPr>
            <a:r>
              <a:rPr lang="da-DK" sz="2000" dirty="0">
                <a:latin typeface="+mn-lt"/>
              </a:rPr>
              <a:t>Formålet med denne </a:t>
            </a:r>
            <a:r>
              <a:rPr lang="da-DK" sz="2000" dirty="0" err="1">
                <a:latin typeface="+mn-lt"/>
              </a:rPr>
              <a:t>powerpoint</a:t>
            </a:r>
            <a:r>
              <a:rPr lang="da-DK" sz="2000" dirty="0">
                <a:latin typeface="+mn-lt"/>
              </a:rPr>
              <a:t> er, at du som leder lettere kan afholde møder med fokus på tidlig opsporing af type 2-diabetes for dine medarbejdere - uanset om de er sundhedsfaglige eller ikke-sundhedsfaglige. </a:t>
            </a:r>
          </a:p>
          <a:p>
            <a:pPr>
              <a:buClr>
                <a:schemeClr val="accent1"/>
              </a:buClr>
            </a:pPr>
            <a:r>
              <a:rPr lang="da-DK" sz="2000" dirty="0">
                <a:latin typeface="+mn-lt"/>
              </a:rPr>
              <a:t>Det gode møde afvikles ved, at medarbejderne løbende inddrages, og at de kommer på banen med konkrete tanker, cases og overvejelser. Derfor indeholder præsentationen 10 gruppeøvelser, som kan inspirere til dialog, videndeling og refleksion over jeres arbejde med </a:t>
            </a:r>
            <a:r>
              <a:rPr lang="da-DK" sz="2000" dirty="0">
                <a:latin typeface="Arial" panose="020B0604020202020204" pitchFamily="34" charset="0"/>
                <a:cs typeface="Arial" panose="020B0604020202020204" pitchFamily="34" charset="0"/>
              </a:rPr>
              <a:t>tidlig opsporing af type 2-diabetes. </a:t>
            </a:r>
          </a:p>
          <a:p>
            <a:pPr>
              <a:buClr>
                <a:schemeClr val="accent1"/>
              </a:buClr>
            </a:pPr>
            <a:r>
              <a:rPr lang="da-DK" sz="2000" dirty="0" err="1">
                <a:latin typeface="Arial" panose="020B0604020202020204" pitchFamily="34" charset="0"/>
                <a:cs typeface="Arial" panose="020B0604020202020204" pitchFamily="34" charset="0"/>
              </a:rPr>
              <a:t>Powerpointen</a:t>
            </a:r>
            <a:r>
              <a:rPr lang="da-DK" sz="2000" dirty="0">
                <a:latin typeface="Arial" panose="020B0604020202020204" pitchFamily="34" charset="0"/>
                <a:cs typeface="Arial" panose="020B0604020202020204" pitchFamily="34" charset="0"/>
              </a:rPr>
              <a:t> skal hjælpe jer til sammen at få snakket om, hvordan I arbejder med tidlig opsporing af type 2-diabetes, hvem medarbejderne skal kontakte, når de spotter symptomer på type 2-diabetes, og hvad I sammen gør for at sikre opfølgning. </a:t>
            </a:r>
            <a:endParaRPr lang="da-DK" sz="2000" dirty="0">
              <a:latin typeface="+mn-lt"/>
            </a:endParaRPr>
          </a:p>
          <a:p>
            <a:pPr>
              <a:buClr>
                <a:schemeClr val="accent1"/>
              </a:buClr>
            </a:pPr>
            <a:endParaRPr lang="da-DK" sz="2000" dirty="0"/>
          </a:p>
        </p:txBody>
      </p:sp>
    </p:spTree>
    <p:extLst>
      <p:ext uri="{BB962C8B-B14F-4D97-AF65-F5344CB8AC3E}">
        <p14:creationId xmlns:p14="http://schemas.microsoft.com/office/powerpoint/2010/main" val="50488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7E2E20C-8B84-1241-9B9F-74F06B198EED}"/>
              </a:ext>
            </a:extLst>
          </p:cNvPr>
          <p:cNvSpPr>
            <a:spLocks noGrp="1"/>
          </p:cNvSpPr>
          <p:nvPr>
            <p:ph type="title"/>
          </p:nvPr>
        </p:nvSpPr>
        <p:spPr>
          <a:xfrm>
            <a:off x="6660864" y="2053374"/>
            <a:ext cx="5191126" cy="2506662"/>
          </a:xfrm>
        </p:spPr>
        <p:txBody>
          <a:bodyPr>
            <a:normAutofit/>
          </a:bodyPr>
          <a:lstStyle/>
          <a:p>
            <a:pPr algn="ctr"/>
            <a:r>
              <a:rPr lang="da-DK" sz="2200" b="0" dirty="0">
                <a:latin typeface="+mn-lt"/>
              </a:rPr>
              <a:t>Gruppeøvelse 6: </a:t>
            </a:r>
            <a:br>
              <a:rPr lang="da-DK" dirty="0"/>
            </a:br>
            <a:r>
              <a:rPr lang="da-DK" sz="3200" dirty="0"/>
              <a:t>HVAD GØR VI I VORES AFDELING, NÅR VI SPOTTER SYMPTOMER PÅ TYPE 2-DIABETES?</a:t>
            </a:r>
          </a:p>
        </p:txBody>
      </p:sp>
      <p:sp>
        <p:nvSpPr>
          <p:cNvPr id="16" name="Rektangel 15">
            <a:extLst>
              <a:ext uri="{FF2B5EF4-FFF2-40B4-BE49-F238E27FC236}">
                <a16:creationId xmlns:a16="http://schemas.microsoft.com/office/drawing/2014/main" id="{552C2C61-2D79-EC46-B403-8C4FA0C59225}"/>
              </a:ext>
            </a:extLst>
          </p:cNvPr>
          <p:cNvSpPr/>
          <p:nvPr/>
        </p:nvSpPr>
        <p:spPr>
          <a:xfrm>
            <a:off x="340008" y="1482270"/>
            <a:ext cx="5424487" cy="1015663"/>
          </a:xfrm>
          <a:prstGeom prst="rect">
            <a:avLst/>
          </a:prstGeom>
        </p:spPr>
        <p:txBody>
          <a:bodyPr wrap="square">
            <a:spAutoFit/>
          </a:bodyPr>
          <a:lstStyle/>
          <a:p>
            <a:pPr lvl="0" algn="ctr"/>
            <a:r>
              <a:rPr lang="da-DK" sz="2000" dirty="0">
                <a:solidFill>
                  <a:schemeClr val="tx2"/>
                </a:solidFill>
              </a:rPr>
              <a:t>Download og udfyld skabelonen </a:t>
            </a:r>
          </a:p>
          <a:p>
            <a:pPr lvl="0" algn="ctr"/>
            <a:r>
              <a:rPr lang="da-DK" sz="2000" i="1" dirty="0">
                <a:solidFill>
                  <a:schemeClr val="tx2"/>
                </a:solidFill>
              </a:rPr>
              <a:t>”Sådan gør vi, når vi spotter symptomer på type 2-diabetes i vores afdeling”</a:t>
            </a:r>
          </a:p>
        </p:txBody>
      </p:sp>
      <p:sp>
        <p:nvSpPr>
          <p:cNvPr id="7" name="Content Placeholder 5">
            <a:extLst>
              <a:ext uri="{FF2B5EF4-FFF2-40B4-BE49-F238E27FC236}">
                <a16:creationId xmlns:a16="http://schemas.microsoft.com/office/drawing/2014/main" id="{1741DA84-9DF9-474A-B324-869F6EC07FCF}"/>
              </a:ext>
            </a:extLst>
          </p:cNvPr>
          <p:cNvSpPr txBox="1">
            <a:spLocks/>
          </p:cNvSpPr>
          <p:nvPr/>
        </p:nvSpPr>
        <p:spPr>
          <a:xfrm>
            <a:off x="754655" y="0"/>
            <a:ext cx="4595191" cy="29980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Raleway Light" panose="020B04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da-DK" sz="2000" b="1" dirty="0">
              <a:latin typeface="+mn-lt"/>
            </a:endParaRPr>
          </a:p>
          <a:p>
            <a:pPr marL="0" indent="0" algn="ctr">
              <a:buFont typeface="Arial" panose="020B0604020202020204" pitchFamily="34" charset="0"/>
              <a:buNone/>
            </a:pPr>
            <a:r>
              <a:rPr lang="da-DK" sz="2000" b="1" dirty="0">
                <a:latin typeface="+mn-lt"/>
              </a:rPr>
              <a:t>Drøftelse i plenum</a:t>
            </a:r>
          </a:p>
          <a:p>
            <a:pPr marL="0" indent="0" algn="ctr">
              <a:buFont typeface="Arial" panose="020B0604020202020204" pitchFamily="34" charset="0"/>
              <a:buNone/>
            </a:pPr>
            <a:r>
              <a:rPr lang="da-DK" sz="2000" b="1" dirty="0">
                <a:latin typeface="+mn-lt"/>
              </a:rPr>
              <a:t>(10 minutter)</a:t>
            </a:r>
          </a:p>
        </p:txBody>
      </p:sp>
      <p:pic>
        <p:nvPicPr>
          <p:cNvPr id="8" name="Billede 16">
            <a:extLst>
              <a:ext uri="{FF2B5EF4-FFF2-40B4-BE49-F238E27FC236}">
                <a16:creationId xmlns:a16="http://schemas.microsoft.com/office/drawing/2014/main" id="{DE04F9E8-338C-B748-A674-334FD8DD2FB2}"/>
              </a:ext>
            </a:extLst>
          </p:cNvPr>
          <p:cNvPicPr>
            <a:picLocks noChangeAspect="1"/>
          </p:cNvPicPr>
          <p:nvPr/>
        </p:nvPicPr>
        <p:blipFill>
          <a:blip r:embed="rId3"/>
          <a:stretch>
            <a:fillRect/>
          </a:stretch>
        </p:blipFill>
        <p:spPr>
          <a:xfrm>
            <a:off x="963724" y="2730519"/>
            <a:ext cx="4177052" cy="5911055"/>
          </a:xfrm>
          <a:prstGeom prst="rect">
            <a:avLst/>
          </a:prstGeom>
          <a:solidFill>
            <a:schemeClr val="bg1"/>
          </a:solidFill>
        </p:spPr>
      </p:pic>
    </p:spTree>
    <p:extLst>
      <p:ext uri="{BB962C8B-B14F-4D97-AF65-F5344CB8AC3E}">
        <p14:creationId xmlns:p14="http://schemas.microsoft.com/office/powerpoint/2010/main" val="2064241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7E2E20C-8B84-1241-9B9F-74F06B198EED}"/>
              </a:ext>
            </a:extLst>
          </p:cNvPr>
          <p:cNvSpPr>
            <a:spLocks noGrp="1"/>
          </p:cNvSpPr>
          <p:nvPr>
            <p:ph type="title"/>
          </p:nvPr>
        </p:nvSpPr>
        <p:spPr>
          <a:xfrm>
            <a:off x="6660864" y="2053374"/>
            <a:ext cx="5191126" cy="2506662"/>
          </a:xfrm>
        </p:spPr>
        <p:txBody>
          <a:bodyPr>
            <a:normAutofit fontScale="90000"/>
          </a:bodyPr>
          <a:lstStyle/>
          <a:p>
            <a:pPr algn="ctr"/>
            <a:r>
              <a:rPr lang="da-DK" sz="2200" b="0" dirty="0">
                <a:latin typeface="+mn-lt"/>
              </a:rPr>
              <a:t>Gruppeøvelse 7: </a:t>
            </a:r>
            <a:br>
              <a:rPr lang="da-DK" dirty="0"/>
            </a:br>
            <a:r>
              <a:rPr lang="da-DK" sz="3200" dirty="0"/>
              <a:t>HVEM SKAL JEG KONTAKTE, NÅR JEG SOM MEDARBEJDER HAR MISTANKE OM, AT EN BORGER HAR TYPE 2-DIABETES?</a:t>
            </a:r>
          </a:p>
        </p:txBody>
      </p:sp>
      <p:sp>
        <p:nvSpPr>
          <p:cNvPr id="16" name="Rektangel 15">
            <a:extLst>
              <a:ext uri="{FF2B5EF4-FFF2-40B4-BE49-F238E27FC236}">
                <a16:creationId xmlns:a16="http://schemas.microsoft.com/office/drawing/2014/main" id="{552C2C61-2D79-EC46-B403-8C4FA0C59225}"/>
              </a:ext>
            </a:extLst>
          </p:cNvPr>
          <p:cNvSpPr/>
          <p:nvPr/>
        </p:nvSpPr>
        <p:spPr>
          <a:xfrm>
            <a:off x="340008" y="1482270"/>
            <a:ext cx="5424487" cy="1015663"/>
          </a:xfrm>
          <a:prstGeom prst="rect">
            <a:avLst/>
          </a:prstGeom>
        </p:spPr>
        <p:txBody>
          <a:bodyPr wrap="square">
            <a:spAutoFit/>
          </a:bodyPr>
          <a:lstStyle/>
          <a:p>
            <a:pPr lvl="0" algn="ctr"/>
            <a:r>
              <a:rPr lang="da-DK" sz="2000" dirty="0">
                <a:solidFill>
                  <a:schemeClr val="tx2"/>
                </a:solidFill>
              </a:rPr>
              <a:t>Download og udfyld skabelonen </a:t>
            </a:r>
          </a:p>
          <a:p>
            <a:pPr lvl="0" algn="ctr"/>
            <a:r>
              <a:rPr lang="da-DK" sz="2000" i="1" dirty="0">
                <a:solidFill>
                  <a:schemeClr val="tx2"/>
                </a:solidFill>
              </a:rPr>
              <a:t>”Sådan gør vi, når vi spotter symptomer på type 2-diabetes i vores afdeling”</a:t>
            </a:r>
          </a:p>
        </p:txBody>
      </p:sp>
      <p:sp>
        <p:nvSpPr>
          <p:cNvPr id="7" name="Content Placeholder 5">
            <a:extLst>
              <a:ext uri="{FF2B5EF4-FFF2-40B4-BE49-F238E27FC236}">
                <a16:creationId xmlns:a16="http://schemas.microsoft.com/office/drawing/2014/main" id="{1741DA84-9DF9-474A-B324-869F6EC07FCF}"/>
              </a:ext>
            </a:extLst>
          </p:cNvPr>
          <p:cNvSpPr txBox="1">
            <a:spLocks/>
          </p:cNvSpPr>
          <p:nvPr/>
        </p:nvSpPr>
        <p:spPr>
          <a:xfrm>
            <a:off x="754655" y="0"/>
            <a:ext cx="4595191" cy="29980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Raleway Light" panose="020B04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da-DK" sz="2000" b="1" dirty="0">
              <a:latin typeface="+mn-lt"/>
            </a:endParaRPr>
          </a:p>
          <a:p>
            <a:pPr marL="0" indent="0" algn="ctr">
              <a:buFont typeface="Arial" panose="020B0604020202020204" pitchFamily="34" charset="0"/>
              <a:buNone/>
            </a:pPr>
            <a:r>
              <a:rPr lang="da-DK" sz="2000" b="1" dirty="0">
                <a:latin typeface="+mn-lt"/>
              </a:rPr>
              <a:t>Drøftelse i plenum</a:t>
            </a:r>
          </a:p>
          <a:p>
            <a:pPr marL="0" indent="0" algn="ctr">
              <a:buFont typeface="Arial" panose="020B0604020202020204" pitchFamily="34" charset="0"/>
              <a:buNone/>
            </a:pPr>
            <a:r>
              <a:rPr lang="da-DK" sz="2000" b="1" dirty="0">
                <a:latin typeface="+mn-lt"/>
              </a:rPr>
              <a:t>(10 minutter)</a:t>
            </a:r>
          </a:p>
        </p:txBody>
      </p:sp>
      <p:pic>
        <p:nvPicPr>
          <p:cNvPr id="8" name="Billede 16">
            <a:extLst>
              <a:ext uri="{FF2B5EF4-FFF2-40B4-BE49-F238E27FC236}">
                <a16:creationId xmlns:a16="http://schemas.microsoft.com/office/drawing/2014/main" id="{DE04F9E8-338C-B748-A674-334FD8DD2FB2}"/>
              </a:ext>
            </a:extLst>
          </p:cNvPr>
          <p:cNvPicPr>
            <a:picLocks noChangeAspect="1"/>
          </p:cNvPicPr>
          <p:nvPr/>
        </p:nvPicPr>
        <p:blipFill>
          <a:blip r:embed="rId3"/>
          <a:stretch>
            <a:fillRect/>
          </a:stretch>
        </p:blipFill>
        <p:spPr>
          <a:xfrm>
            <a:off x="963724" y="2730519"/>
            <a:ext cx="4177052" cy="5911055"/>
          </a:xfrm>
          <a:prstGeom prst="rect">
            <a:avLst/>
          </a:prstGeom>
          <a:solidFill>
            <a:schemeClr val="bg1"/>
          </a:solidFill>
        </p:spPr>
      </p:pic>
    </p:spTree>
    <p:extLst>
      <p:ext uri="{BB962C8B-B14F-4D97-AF65-F5344CB8AC3E}">
        <p14:creationId xmlns:p14="http://schemas.microsoft.com/office/powerpoint/2010/main" val="4017390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7E2E20C-8B84-1241-9B9F-74F06B198EED}"/>
              </a:ext>
            </a:extLst>
          </p:cNvPr>
          <p:cNvSpPr>
            <a:spLocks noGrp="1"/>
          </p:cNvSpPr>
          <p:nvPr>
            <p:ph type="title"/>
          </p:nvPr>
        </p:nvSpPr>
        <p:spPr>
          <a:xfrm>
            <a:off x="6660864" y="2053374"/>
            <a:ext cx="5191126" cy="2506662"/>
          </a:xfrm>
        </p:spPr>
        <p:txBody>
          <a:bodyPr>
            <a:normAutofit/>
          </a:bodyPr>
          <a:lstStyle/>
          <a:p>
            <a:pPr algn="ctr"/>
            <a:r>
              <a:rPr lang="da-DK" sz="2200" b="0" dirty="0">
                <a:latin typeface="+mn-lt"/>
              </a:rPr>
              <a:t>Gruppeøvelse 8: </a:t>
            </a:r>
            <a:br>
              <a:rPr lang="da-DK" dirty="0"/>
            </a:br>
            <a:r>
              <a:rPr lang="da-DK" sz="3200" dirty="0"/>
              <a:t>SÅDAN FØLGER VI OP, NÅR VI FÅR MISTANKE OM, AT EN BORGER HAR TYPE 2-DIABETES</a:t>
            </a:r>
          </a:p>
        </p:txBody>
      </p:sp>
      <p:sp>
        <p:nvSpPr>
          <p:cNvPr id="16" name="Rektangel 15">
            <a:extLst>
              <a:ext uri="{FF2B5EF4-FFF2-40B4-BE49-F238E27FC236}">
                <a16:creationId xmlns:a16="http://schemas.microsoft.com/office/drawing/2014/main" id="{552C2C61-2D79-EC46-B403-8C4FA0C59225}"/>
              </a:ext>
            </a:extLst>
          </p:cNvPr>
          <p:cNvSpPr/>
          <p:nvPr/>
        </p:nvSpPr>
        <p:spPr>
          <a:xfrm>
            <a:off x="503371" y="1256983"/>
            <a:ext cx="5424487" cy="1015663"/>
          </a:xfrm>
          <a:prstGeom prst="rect">
            <a:avLst/>
          </a:prstGeom>
        </p:spPr>
        <p:txBody>
          <a:bodyPr wrap="square">
            <a:spAutoFit/>
          </a:bodyPr>
          <a:lstStyle/>
          <a:p>
            <a:pPr lvl="0" algn="ctr"/>
            <a:r>
              <a:rPr lang="da-DK" sz="2000" dirty="0">
                <a:solidFill>
                  <a:schemeClr val="tx2"/>
                </a:solidFill>
              </a:rPr>
              <a:t>Download og udfyld skabelonen </a:t>
            </a:r>
          </a:p>
          <a:p>
            <a:pPr lvl="0" algn="ctr"/>
            <a:r>
              <a:rPr lang="da-DK" sz="2000" i="1" dirty="0">
                <a:solidFill>
                  <a:schemeClr val="tx2"/>
                </a:solidFill>
              </a:rPr>
              <a:t>”Sådan gør vi, når vi spotter symptomer på type 2-diabetes i vores afdeling”</a:t>
            </a:r>
          </a:p>
        </p:txBody>
      </p:sp>
      <p:sp>
        <p:nvSpPr>
          <p:cNvPr id="7" name="Content Placeholder 5">
            <a:extLst>
              <a:ext uri="{FF2B5EF4-FFF2-40B4-BE49-F238E27FC236}">
                <a16:creationId xmlns:a16="http://schemas.microsoft.com/office/drawing/2014/main" id="{1741DA84-9DF9-474A-B324-869F6EC07FCF}"/>
              </a:ext>
            </a:extLst>
          </p:cNvPr>
          <p:cNvSpPr txBox="1">
            <a:spLocks/>
          </p:cNvSpPr>
          <p:nvPr/>
        </p:nvSpPr>
        <p:spPr>
          <a:xfrm>
            <a:off x="754655" y="0"/>
            <a:ext cx="4595191" cy="29980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Raleway Light" panose="020B04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da-DK" sz="2000" b="1" dirty="0">
              <a:latin typeface="+mn-lt"/>
            </a:endParaRPr>
          </a:p>
          <a:p>
            <a:pPr marL="0" indent="0" algn="ctr">
              <a:buFont typeface="Arial" panose="020B0604020202020204" pitchFamily="34" charset="0"/>
              <a:buNone/>
            </a:pPr>
            <a:r>
              <a:rPr lang="da-DK" sz="2000" b="1" dirty="0">
                <a:latin typeface="+mn-lt"/>
              </a:rPr>
              <a:t>Drøftelse i plenum</a:t>
            </a:r>
          </a:p>
          <a:p>
            <a:pPr marL="0" indent="0" algn="ctr">
              <a:buFont typeface="Arial" panose="020B0604020202020204" pitchFamily="34" charset="0"/>
              <a:buNone/>
            </a:pPr>
            <a:r>
              <a:rPr lang="da-DK" sz="2000" b="1" dirty="0">
                <a:latin typeface="+mn-lt"/>
              </a:rPr>
              <a:t>(10 minutter)</a:t>
            </a:r>
          </a:p>
        </p:txBody>
      </p:sp>
      <p:pic>
        <p:nvPicPr>
          <p:cNvPr id="8" name="Billede 16">
            <a:extLst>
              <a:ext uri="{FF2B5EF4-FFF2-40B4-BE49-F238E27FC236}">
                <a16:creationId xmlns:a16="http://schemas.microsoft.com/office/drawing/2014/main" id="{DE04F9E8-338C-B748-A674-334FD8DD2FB2}"/>
              </a:ext>
            </a:extLst>
          </p:cNvPr>
          <p:cNvPicPr>
            <a:picLocks noChangeAspect="1"/>
          </p:cNvPicPr>
          <p:nvPr/>
        </p:nvPicPr>
        <p:blipFill>
          <a:blip r:embed="rId3"/>
          <a:stretch>
            <a:fillRect/>
          </a:stretch>
        </p:blipFill>
        <p:spPr>
          <a:xfrm>
            <a:off x="1396812" y="2390090"/>
            <a:ext cx="3637603" cy="5147667"/>
          </a:xfrm>
          <a:prstGeom prst="rect">
            <a:avLst/>
          </a:prstGeom>
          <a:solidFill>
            <a:schemeClr val="bg1"/>
          </a:solidFill>
        </p:spPr>
      </p:pic>
    </p:spTree>
    <p:extLst>
      <p:ext uri="{BB962C8B-B14F-4D97-AF65-F5344CB8AC3E}">
        <p14:creationId xmlns:p14="http://schemas.microsoft.com/office/powerpoint/2010/main" val="357035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1CDE412-91AE-5641-88BC-9DB0937782AA}"/>
              </a:ext>
            </a:extLst>
          </p:cNvPr>
          <p:cNvSpPr txBox="1">
            <a:spLocks/>
          </p:cNvSpPr>
          <p:nvPr/>
        </p:nvSpPr>
        <p:spPr>
          <a:xfrm>
            <a:off x="142875" y="2282825"/>
            <a:ext cx="5657850" cy="22923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500" b="1" i="0" kern="1200">
                <a:solidFill>
                  <a:schemeClr val="tx2"/>
                </a:solidFill>
                <a:latin typeface="Raleway Black" panose="020B0503030101060003" pitchFamily="34" charset="77"/>
                <a:ea typeface="+mj-ea"/>
                <a:cs typeface="+mj-cs"/>
              </a:defRPr>
            </a:lvl1pPr>
          </a:lstStyle>
          <a:p>
            <a:pPr algn="ctr">
              <a:spcBef>
                <a:spcPts val="1000"/>
              </a:spcBef>
            </a:pPr>
            <a:r>
              <a:rPr lang="da-DK" sz="2200" b="0" dirty="0">
                <a:latin typeface="+mn-lt"/>
              </a:rPr>
              <a:t>Gruppeøvelse 9: </a:t>
            </a:r>
            <a:br>
              <a:rPr lang="da-DK" dirty="0"/>
            </a:br>
            <a:r>
              <a:rPr lang="da-DK" sz="3300" dirty="0"/>
              <a:t>HVORDAN KAN VI BLIVE BEDRE TIL AT SPOTTE TYPE 2-DIABETES TIDLIGT?</a:t>
            </a:r>
          </a:p>
        </p:txBody>
      </p:sp>
      <p:sp>
        <p:nvSpPr>
          <p:cNvPr id="4" name="Content Placeholder 5">
            <a:extLst>
              <a:ext uri="{FF2B5EF4-FFF2-40B4-BE49-F238E27FC236}">
                <a16:creationId xmlns:a16="http://schemas.microsoft.com/office/drawing/2014/main" id="{C822FAC1-581F-5648-BE9D-B7DC9E5528C3}"/>
              </a:ext>
            </a:extLst>
          </p:cNvPr>
          <p:cNvSpPr txBox="1">
            <a:spLocks/>
          </p:cNvSpPr>
          <p:nvPr/>
        </p:nvSpPr>
        <p:spPr>
          <a:xfrm>
            <a:off x="7015683" y="129458"/>
            <a:ext cx="4595191" cy="29980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Raleway Light" panose="020B04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2000" b="1" dirty="0">
              <a:latin typeface="+mn-lt"/>
            </a:endParaRPr>
          </a:p>
          <a:p>
            <a:pPr marL="0" indent="0" algn="ctr">
              <a:buFont typeface="Arial" panose="020B0604020202020204" pitchFamily="34" charset="0"/>
              <a:buNone/>
            </a:pPr>
            <a:r>
              <a:rPr lang="da-DK" sz="2000" b="1" dirty="0">
                <a:latin typeface="+mn-lt"/>
              </a:rPr>
              <a:t>Snak sammen to og to</a:t>
            </a:r>
          </a:p>
          <a:p>
            <a:pPr marL="0" indent="0" algn="ctr">
              <a:buFont typeface="Arial" panose="020B0604020202020204" pitchFamily="34" charset="0"/>
              <a:buNone/>
            </a:pPr>
            <a:r>
              <a:rPr lang="da-DK" sz="2000" b="1" dirty="0">
                <a:latin typeface="+mn-lt"/>
              </a:rPr>
              <a:t>(5-10 minutter)</a:t>
            </a:r>
          </a:p>
          <a:p>
            <a:pPr marL="0" indent="0" algn="ctr">
              <a:buFont typeface="Arial" panose="020B0604020202020204" pitchFamily="34" charset="0"/>
              <a:buNone/>
            </a:pPr>
            <a:endParaRPr lang="da-DK" sz="2000" b="1" dirty="0">
              <a:latin typeface="+mn-lt"/>
            </a:endParaRPr>
          </a:p>
          <a:p>
            <a:pPr marL="0" indent="0" algn="ctr">
              <a:buFont typeface="Arial" panose="020B0604020202020204" pitchFamily="34" charset="0"/>
              <a:buNone/>
            </a:pPr>
            <a:r>
              <a:rPr lang="da-DK" sz="2000" b="1" dirty="0">
                <a:latin typeface="+mn-lt"/>
              </a:rPr>
              <a:t>Opsamling i plenum</a:t>
            </a:r>
          </a:p>
          <a:p>
            <a:pPr marL="0" indent="0" algn="ctr">
              <a:buFont typeface="Arial" panose="020B0604020202020204" pitchFamily="34" charset="0"/>
              <a:buNone/>
            </a:pPr>
            <a:r>
              <a:rPr lang="da-DK" sz="2000" b="1" dirty="0">
                <a:latin typeface="+mn-lt"/>
              </a:rPr>
              <a:t>(10 minutter)</a:t>
            </a:r>
          </a:p>
        </p:txBody>
      </p:sp>
      <p:sp>
        <p:nvSpPr>
          <p:cNvPr id="6" name="Rektangel 3">
            <a:extLst>
              <a:ext uri="{FF2B5EF4-FFF2-40B4-BE49-F238E27FC236}">
                <a16:creationId xmlns:a16="http://schemas.microsoft.com/office/drawing/2014/main" id="{88F993F3-8A47-2243-8D57-AAAF86F8C8AC}"/>
              </a:ext>
            </a:extLst>
          </p:cNvPr>
          <p:cNvSpPr/>
          <p:nvPr/>
        </p:nvSpPr>
        <p:spPr>
          <a:xfrm>
            <a:off x="6717715" y="3429000"/>
            <a:ext cx="5191125" cy="2544286"/>
          </a:xfrm>
          <a:prstGeom prst="rect">
            <a:avLst/>
          </a:prstGeom>
        </p:spPr>
        <p:txBody>
          <a:bodyPr wrap="square">
            <a:spAutoFit/>
          </a:bodyPr>
          <a:lstStyle/>
          <a:p>
            <a:pPr lvl="0" algn="ctr">
              <a:lnSpc>
                <a:spcPct val="90000"/>
              </a:lnSpc>
              <a:spcBef>
                <a:spcPts val="1000"/>
              </a:spcBef>
            </a:pPr>
            <a:r>
              <a:rPr lang="da-DK" sz="2000" i="1" dirty="0">
                <a:solidFill>
                  <a:srgbClr val="001F34"/>
                </a:solidFill>
              </a:rPr>
              <a:t>Hvilke barrierer og muligheder er der for, at vi kan blive bedre til at spotte type 2-diabetes tidligt? </a:t>
            </a:r>
          </a:p>
          <a:p>
            <a:pPr lvl="0" algn="ctr">
              <a:lnSpc>
                <a:spcPct val="90000"/>
              </a:lnSpc>
              <a:spcBef>
                <a:spcPts val="1000"/>
              </a:spcBef>
            </a:pPr>
            <a:endParaRPr lang="da-DK" sz="2000" i="1" dirty="0">
              <a:solidFill>
                <a:srgbClr val="001F34"/>
              </a:solidFill>
            </a:endParaRPr>
          </a:p>
          <a:p>
            <a:pPr lvl="0" algn="ctr">
              <a:lnSpc>
                <a:spcPct val="90000"/>
              </a:lnSpc>
              <a:spcBef>
                <a:spcPts val="1000"/>
              </a:spcBef>
            </a:pPr>
            <a:r>
              <a:rPr lang="da-DK" sz="2000" i="1" dirty="0">
                <a:solidFill>
                  <a:srgbClr val="001F34"/>
                </a:solidFill>
              </a:rPr>
              <a:t>Hvad vil svært? Hvad vil være nemt?</a:t>
            </a:r>
          </a:p>
          <a:p>
            <a:pPr lvl="0" algn="ctr">
              <a:lnSpc>
                <a:spcPct val="90000"/>
              </a:lnSpc>
              <a:spcBef>
                <a:spcPts val="1000"/>
              </a:spcBef>
            </a:pPr>
            <a:endParaRPr lang="da-DK" sz="2000" i="1" dirty="0">
              <a:solidFill>
                <a:srgbClr val="001F34"/>
              </a:solidFill>
            </a:endParaRPr>
          </a:p>
          <a:p>
            <a:pPr lvl="0" algn="ctr">
              <a:lnSpc>
                <a:spcPct val="90000"/>
              </a:lnSpc>
              <a:spcBef>
                <a:spcPts val="1000"/>
              </a:spcBef>
            </a:pPr>
            <a:r>
              <a:rPr lang="da-DK" sz="2000" i="1" dirty="0">
                <a:solidFill>
                  <a:srgbClr val="001F34"/>
                </a:solidFill>
              </a:rPr>
              <a:t>Hvordan får vi faglig sparring i hverdagen?  </a:t>
            </a:r>
          </a:p>
        </p:txBody>
      </p:sp>
    </p:spTree>
    <p:extLst>
      <p:ext uri="{BB962C8B-B14F-4D97-AF65-F5344CB8AC3E}">
        <p14:creationId xmlns:p14="http://schemas.microsoft.com/office/powerpoint/2010/main" val="924649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5222D-F3D5-4374-871F-500F2B1CDB4D}"/>
              </a:ext>
            </a:extLst>
          </p:cNvPr>
          <p:cNvSpPr>
            <a:spLocks noGrp="1"/>
          </p:cNvSpPr>
          <p:nvPr>
            <p:ph type="ctrTitle"/>
          </p:nvPr>
        </p:nvSpPr>
        <p:spPr/>
        <p:txBody>
          <a:bodyPr/>
          <a:lstStyle/>
          <a:p>
            <a:r>
              <a:rPr lang="da-DK" dirty="0"/>
              <a:t>Afrunding </a:t>
            </a:r>
          </a:p>
        </p:txBody>
      </p:sp>
      <p:sp>
        <p:nvSpPr>
          <p:cNvPr id="3" name="Subtitle 2">
            <a:extLst>
              <a:ext uri="{FF2B5EF4-FFF2-40B4-BE49-F238E27FC236}">
                <a16:creationId xmlns:a16="http://schemas.microsoft.com/office/drawing/2014/main" id="{174454A0-23B3-9447-B3C2-A2DCB83052DD}"/>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4010885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6DAD6-4E7A-DD4F-9969-0D26580B96ED}"/>
              </a:ext>
            </a:extLst>
          </p:cNvPr>
          <p:cNvSpPr>
            <a:spLocks noGrp="1"/>
          </p:cNvSpPr>
          <p:nvPr>
            <p:ph type="title"/>
          </p:nvPr>
        </p:nvSpPr>
        <p:spPr>
          <a:xfrm>
            <a:off x="433386" y="1747043"/>
            <a:ext cx="5410201" cy="3363913"/>
          </a:xfrm>
        </p:spPr>
        <p:txBody>
          <a:bodyPr>
            <a:normAutofit/>
          </a:bodyPr>
          <a:lstStyle/>
          <a:p>
            <a:pPr algn="ctr">
              <a:spcBef>
                <a:spcPts val="1000"/>
              </a:spcBef>
            </a:pPr>
            <a:r>
              <a:rPr lang="da-DK" sz="2200" b="0" dirty="0">
                <a:latin typeface="+mn-lt"/>
              </a:rPr>
              <a:t>Gruppeøvelse 10: </a:t>
            </a:r>
            <a:br>
              <a:rPr lang="da-DK" dirty="0"/>
            </a:br>
            <a:r>
              <a:rPr lang="da-DK" sz="3200" dirty="0"/>
              <a:t>HVAD TAGER JEG MED FRA DAGENS MØDE? </a:t>
            </a:r>
          </a:p>
        </p:txBody>
      </p:sp>
      <p:sp>
        <p:nvSpPr>
          <p:cNvPr id="5" name="Rektangel 3">
            <a:extLst>
              <a:ext uri="{FF2B5EF4-FFF2-40B4-BE49-F238E27FC236}">
                <a16:creationId xmlns:a16="http://schemas.microsoft.com/office/drawing/2014/main" id="{E6D06DB4-7CC9-4140-B58A-50E5CCB7A47E}"/>
              </a:ext>
            </a:extLst>
          </p:cNvPr>
          <p:cNvSpPr/>
          <p:nvPr/>
        </p:nvSpPr>
        <p:spPr>
          <a:xfrm>
            <a:off x="6567489" y="3309730"/>
            <a:ext cx="5191125" cy="2544286"/>
          </a:xfrm>
          <a:prstGeom prst="rect">
            <a:avLst/>
          </a:prstGeom>
        </p:spPr>
        <p:txBody>
          <a:bodyPr wrap="square">
            <a:spAutoFit/>
          </a:bodyPr>
          <a:lstStyle/>
          <a:p>
            <a:pPr lvl="0" algn="ctr">
              <a:lnSpc>
                <a:spcPct val="90000"/>
              </a:lnSpc>
              <a:spcBef>
                <a:spcPts val="1000"/>
              </a:spcBef>
            </a:pPr>
            <a:r>
              <a:rPr lang="da-DK" sz="2000" i="1" dirty="0">
                <a:solidFill>
                  <a:srgbClr val="001F34"/>
                </a:solidFill>
              </a:rPr>
              <a:t>Hvad er jeg blevet klogere på?</a:t>
            </a:r>
          </a:p>
          <a:p>
            <a:pPr lvl="0" algn="ctr">
              <a:lnSpc>
                <a:spcPct val="90000"/>
              </a:lnSpc>
              <a:spcBef>
                <a:spcPts val="1000"/>
              </a:spcBef>
            </a:pPr>
            <a:r>
              <a:rPr lang="da-DK" sz="2000" i="1" dirty="0">
                <a:solidFill>
                  <a:srgbClr val="001F34"/>
                </a:solidFill>
              </a:rPr>
              <a:t> </a:t>
            </a:r>
          </a:p>
          <a:p>
            <a:pPr lvl="0" algn="ctr">
              <a:lnSpc>
                <a:spcPct val="90000"/>
              </a:lnSpc>
              <a:spcBef>
                <a:spcPts val="1000"/>
              </a:spcBef>
            </a:pPr>
            <a:r>
              <a:rPr lang="da-DK" sz="2000" i="1" dirty="0">
                <a:solidFill>
                  <a:srgbClr val="001F34"/>
                </a:solidFill>
              </a:rPr>
              <a:t>Hvad ville jeg gerne have haft mere viden om?  </a:t>
            </a:r>
          </a:p>
          <a:p>
            <a:pPr lvl="0" algn="ctr">
              <a:lnSpc>
                <a:spcPct val="90000"/>
              </a:lnSpc>
              <a:spcBef>
                <a:spcPts val="1000"/>
              </a:spcBef>
            </a:pPr>
            <a:endParaRPr lang="da-DK" sz="2000" i="1" dirty="0">
              <a:solidFill>
                <a:srgbClr val="001F34"/>
              </a:solidFill>
            </a:endParaRPr>
          </a:p>
          <a:p>
            <a:pPr lvl="0" algn="ctr">
              <a:lnSpc>
                <a:spcPct val="90000"/>
              </a:lnSpc>
              <a:spcBef>
                <a:spcPts val="1000"/>
              </a:spcBef>
            </a:pPr>
            <a:r>
              <a:rPr lang="da-DK" sz="2000" i="1" dirty="0">
                <a:solidFill>
                  <a:srgbClr val="001F34"/>
                </a:solidFill>
              </a:rPr>
              <a:t>Hvad vil jeg gerne have, at vi fokuserer mere på fremadrettet? </a:t>
            </a:r>
          </a:p>
        </p:txBody>
      </p:sp>
      <p:sp>
        <p:nvSpPr>
          <p:cNvPr id="6" name="Content Placeholder 5">
            <a:extLst>
              <a:ext uri="{FF2B5EF4-FFF2-40B4-BE49-F238E27FC236}">
                <a16:creationId xmlns:a16="http://schemas.microsoft.com/office/drawing/2014/main" id="{75611BA8-8005-A440-8E71-089542F705C2}"/>
              </a:ext>
            </a:extLst>
          </p:cNvPr>
          <p:cNvSpPr txBox="1">
            <a:spLocks/>
          </p:cNvSpPr>
          <p:nvPr/>
        </p:nvSpPr>
        <p:spPr>
          <a:xfrm>
            <a:off x="7015683" y="129458"/>
            <a:ext cx="4595191" cy="29980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Raleway Light" panose="020B04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2000" b="1" dirty="0">
              <a:latin typeface="+mn-lt"/>
            </a:endParaRPr>
          </a:p>
          <a:p>
            <a:pPr marL="0" indent="0" algn="ctr">
              <a:buFont typeface="Arial" panose="020B0604020202020204" pitchFamily="34" charset="0"/>
              <a:buNone/>
            </a:pPr>
            <a:r>
              <a:rPr lang="da-DK" sz="2000" b="1" dirty="0">
                <a:latin typeface="+mn-lt"/>
              </a:rPr>
              <a:t>Reflektér for dig selv</a:t>
            </a:r>
          </a:p>
          <a:p>
            <a:pPr marL="0" indent="0" algn="ctr">
              <a:buFont typeface="Arial" panose="020B0604020202020204" pitchFamily="34" charset="0"/>
              <a:buNone/>
            </a:pPr>
            <a:r>
              <a:rPr lang="da-DK" sz="2000" b="1" dirty="0">
                <a:latin typeface="+mn-lt"/>
              </a:rPr>
              <a:t>(3-5 minutter)</a:t>
            </a:r>
          </a:p>
          <a:p>
            <a:pPr marL="0" indent="0" algn="ctr">
              <a:buFont typeface="Arial" panose="020B0604020202020204" pitchFamily="34" charset="0"/>
              <a:buNone/>
            </a:pPr>
            <a:endParaRPr lang="da-DK" sz="2000" b="1" dirty="0">
              <a:latin typeface="+mn-lt"/>
            </a:endParaRPr>
          </a:p>
          <a:p>
            <a:pPr marL="0" indent="0" algn="ctr">
              <a:buFont typeface="Arial" panose="020B0604020202020204" pitchFamily="34" charset="0"/>
              <a:buNone/>
            </a:pPr>
            <a:r>
              <a:rPr lang="da-DK" sz="2000" b="1" dirty="0">
                <a:latin typeface="+mn-lt"/>
              </a:rPr>
              <a:t>Opsamling i plenum</a:t>
            </a:r>
          </a:p>
          <a:p>
            <a:pPr marL="0" indent="0" algn="ctr">
              <a:buFont typeface="Arial" panose="020B0604020202020204" pitchFamily="34" charset="0"/>
              <a:buNone/>
            </a:pPr>
            <a:r>
              <a:rPr lang="da-DK" sz="2000" b="1" dirty="0">
                <a:latin typeface="+mn-lt"/>
              </a:rPr>
              <a:t>(5 minutter)</a:t>
            </a:r>
          </a:p>
        </p:txBody>
      </p:sp>
    </p:spTree>
    <p:extLst>
      <p:ext uri="{BB962C8B-B14F-4D97-AF65-F5344CB8AC3E}">
        <p14:creationId xmlns:p14="http://schemas.microsoft.com/office/powerpoint/2010/main" val="4105910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F14FB-0464-E44E-80DD-71AA0A17FF71}"/>
              </a:ext>
            </a:extLst>
          </p:cNvPr>
          <p:cNvSpPr>
            <a:spLocks noGrp="1"/>
          </p:cNvSpPr>
          <p:nvPr>
            <p:ph type="title"/>
          </p:nvPr>
        </p:nvSpPr>
        <p:spPr/>
        <p:txBody>
          <a:bodyPr/>
          <a:lstStyle/>
          <a:p>
            <a:pPr algn="ctr"/>
            <a:r>
              <a:rPr lang="da-DK" sz="2400" dirty="0"/>
              <a:t>Til dig som leder:</a:t>
            </a:r>
            <a:br>
              <a:rPr lang="da-DK" dirty="0"/>
            </a:br>
            <a:r>
              <a:rPr lang="da-DK" dirty="0"/>
              <a:t>Læsevejledning</a:t>
            </a:r>
          </a:p>
        </p:txBody>
      </p:sp>
      <p:sp>
        <p:nvSpPr>
          <p:cNvPr id="3" name="Content Placeholder 2">
            <a:extLst>
              <a:ext uri="{FF2B5EF4-FFF2-40B4-BE49-F238E27FC236}">
                <a16:creationId xmlns:a16="http://schemas.microsoft.com/office/drawing/2014/main" id="{82D09B14-E60C-154A-8ADA-FC2D65B282AA}"/>
              </a:ext>
            </a:extLst>
          </p:cNvPr>
          <p:cNvSpPr>
            <a:spLocks noGrp="1"/>
          </p:cNvSpPr>
          <p:nvPr>
            <p:ph idx="1"/>
          </p:nvPr>
        </p:nvSpPr>
        <p:spPr>
          <a:xfrm>
            <a:off x="944217" y="1862966"/>
            <a:ext cx="10956235" cy="4802187"/>
          </a:xfrm>
        </p:spPr>
        <p:txBody>
          <a:bodyPr>
            <a:normAutofit/>
          </a:bodyPr>
          <a:lstStyle/>
          <a:p>
            <a:pPr marL="0" indent="0">
              <a:buClr>
                <a:schemeClr val="accent1"/>
              </a:buClr>
              <a:buNone/>
            </a:pPr>
            <a:r>
              <a:rPr lang="da-DK" sz="2000" b="1" dirty="0">
                <a:latin typeface="Raleway Black" panose="020B0503030101060003" pitchFamily="34" charset="77"/>
              </a:rPr>
              <a:t>Hvordan anvender du </a:t>
            </a:r>
            <a:r>
              <a:rPr lang="da-DK" sz="2000" b="1" dirty="0" err="1">
                <a:latin typeface="Raleway Black" panose="020B0503030101060003" pitchFamily="34" charset="77"/>
              </a:rPr>
              <a:t>powerpointen</a:t>
            </a:r>
            <a:r>
              <a:rPr lang="da-DK" sz="2000" b="1" dirty="0">
                <a:latin typeface="Raleway Black" panose="020B0503030101060003" pitchFamily="34" charset="77"/>
              </a:rPr>
              <a:t> til afvikling af møder? </a:t>
            </a:r>
          </a:p>
          <a:p>
            <a:pPr>
              <a:buClr>
                <a:schemeClr val="accent1"/>
              </a:buClr>
            </a:pPr>
            <a:r>
              <a:rPr lang="da-DK" sz="2000" dirty="0">
                <a:latin typeface="+mn-lt"/>
              </a:rPr>
              <a:t>Undervejs i præsentationen finder du en række ”til dig som leder”-slides, der giver dig et nærmere indblik i formålet med præsentationen, med gruppeøvelserne og hvordan du afvikler mødet på en inddragende måde. </a:t>
            </a:r>
            <a:endParaRPr lang="da-DK" sz="2000" dirty="0">
              <a:latin typeface="+mn-lt"/>
              <a:cs typeface="Arial" panose="020B0604020202020204" pitchFamily="34" charset="0"/>
            </a:endParaRPr>
          </a:p>
          <a:p>
            <a:pPr>
              <a:buClr>
                <a:schemeClr val="accent1"/>
              </a:buClr>
            </a:pPr>
            <a:r>
              <a:rPr lang="da-DK" sz="2000" dirty="0">
                <a:latin typeface="+mn-lt"/>
                <a:cs typeface="Arial" panose="020B0604020202020204" pitchFamily="34" charset="0"/>
              </a:rPr>
              <a:t>I notefeltet under hver gruppeøvelse finder du en beskrivelse af øvelsens formål samt tips til afvikling. Du er velkommen til at skrive dine egne noter til slidesne eller skrive konkrete eksempler ind fra jeres egne borgergrupper. </a:t>
            </a:r>
          </a:p>
          <a:p>
            <a:pPr>
              <a:buClr>
                <a:schemeClr val="accent1"/>
              </a:buClr>
            </a:pPr>
            <a:r>
              <a:rPr lang="da-DK" sz="2000" dirty="0">
                <a:latin typeface="Arial" panose="020B0604020202020204" pitchFamily="34" charset="0"/>
                <a:cs typeface="Arial" panose="020B0604020202020204" pitchFamily="34" charset="0"/>
              </a:rPr>
              <a:t>Som leder sikrer du (eller en koordinator), at inputs indsamles og nedskrives i et skriftligt </a:t>
            </a:r>
            <a:r>
              <a:rPr lang="da-DK" sz="2000" dirty="0" err="1">
                <a:latin typeface="Arial" panose="020B0604020202020204" pitchFamily="34" charset="0"/>
                <a:cs typeface="Arial" panose="020B0604020202020204" pitchFamily="34" charset="0"/>
              </a:rPr>
              <a:t>vidensgrundlag</a:t>
            </a:r>
            <a:r>
              <a:rPr lang="da-DK" sz="2000" dirty="0">
                <a:latin typeface="Arial" panose="020B0604020202020204" pitchFamily="34" charset="0"/>
                <a:cs typeface="Arial" panose="020B0604020202020204" pitchFamily="34" charset="0"/>
              </a:rPr>
              <a:t>, som justeres på et kommende personalemøde. </a:t>
            </a:r>
          </a:p>
          <a:p>
            <a:pPr>
              <a:buClr>
                <a:schemeClr val="accent1"/>
              </a:buClr>
            </a:pPr>
            <a:r>
              <a:rPr lang="da-DK" sz="2000" dirty="0">
                <a:latin typeface="Arial" panose="020B0604020202020204" pitchFamily="34" charset="0"/>
                <a:cs typeface="Arial" panose="020B0604020202020204" pitchFamily="34" charset="0"/>
              </a:rPr>
              <a:t>Det anbefales derfor, at gennemgangen af </a:t>
            </a:r>
            <a:r>
              <a:rPr lang="da-DK" sz="2000" dirty="0" err="1">
                <a:latin typeface="Arial" panose="020B0604020202020204" pitchFamily="34" charset="0"/>
                <a:cs typeface="Arial" panose="020B0604020202020204" pitchFamily="34" charset="0"/>
              </a:rPr>
              <a:t>powerpointen</a:t>
            </a:r>
            <a:r>
              <a:rPr lang="da-DK" sz="2000" dirty="0">
                <a:latin typeface="Arial" panose="020B0604020202020204" pitchFamily="34" charset="0"/>
                <a:cs typeface="Arial" panose="020B0604020202020204" pitchFamily="34" charset="0"/>
              </a:rPr>
              <a:t> og gruppeøvelserne sker ved at lade medarbejderne notere deres tanker og eksempler på post-</a:t>
            </a:r>
            <a:r>
              <a:rPr lang="da-DK" sz="2000" dirty="0" err="1">
                <a:latin typeface="Arial" panose="020B0604020202020204" pitchFamily="34" charset="0"/>
                <a:cs typeface="Arial" panose="020B0604020202020204" pitchFamily="34" charset="0"/>
              </a:rPr>
              <a:t>its</a:t>
            </a:r>
            <a:r>
              <a:rPr lang="da-DK" sz="2000" dirty="0">
                <a:latin typeface="Arial" panose="020B0604020202020204" pitchFamily="34" charset="0"/>
                <a:cs typeface="Arial" panose="020B0604020202020204" pitchFamily="34" charset="0"/>
              </a:rPr>
              <a:t>, som ved opsamling noteres på et </a:t>
            </a:r>
            <a:r>
              <a:rPr lang="da-DK" sz="2000" dirty="0" err="1">
                <a:latin typeface="Arial" panose="020B0604020202020204" pitchFamily="34" charset="0"/>
                <a:cs typeface="Arial" panose="020B0604020202020204" pitchFamily="34" charset="0"/>
              </a:rPr>
              <a:t>whiteboard</a:t>
            </a:r>
            <a:r>
              <a:rPr lang="da-DK" sz="2000" dirty="0">
                <a:latin typeface="Arial" panose="020B0604020202020204" pitchFamily="34" charset="0"/>
                <a:cs typeface="Arial" panose="020B0604020202020204" pitchFamily="34" charset="0"/>
              </a:rPr>
              <a:t> eller hænges på en tavle. På den måde kan konklusioner og evaluering løbende noteres og gemmes til eventuel senere opfølgning. </a:t>
            </a:r>
          </a:p>
        </p:txBody>
      </p:sp>
    </p:spTree>
    <p:extLst>
      <p:ext uri="{BB962C8B-B14F-4D97-AF65-F5344CB8AC3E}">
        <p14:creationId xmlns:p14="http://schemas.microsoft.com/office/powerpoint/2010/main" val="4231247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183D3C-911D-114E-BCCA-AA4F2F6A94B7}"/>
              </a:ext>
            </a:extLst>
          </p:cNvPr>
          <p:cNvSpPr txBox="1">
            <a:spLocks/>
          </p:cNvSpPr>
          <p:nvPr/>
        </p:nvSpPr>
        <p:spPr>
          <a:xfrm>
            <a:off x="1112043" y="107846"/>
            <a:ext cx="10515599" cy="13726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500" b="1" i="0" kern="1200">
                <a:solidFill>
                  <a:schemeClr val="tx2"/>
                </a:solidFill>
                <a:latin typeface="Raleway Black" panose="020B0503030101060003" pitchFamily="34" charset="77"/>
                <a:ea typeface="+mj-ea"/>
                <a:cs typeface="+mj-cs"/>
              </a:defRPr>
            </a:lvl1pPr>
          </a:lstStyle>
          <a:p>
            <a:pPr algn="ctr"/>
            <a:r>
              <a:rPr lang="da-DK" sz="2400"/>
              <a:t>Til dig som leder:</a:t>
            </a:r>
            <a:br>
              <a:rPr lang="da-DK" sz="3600"/>
            </a:br>
            <a:r>
              <a:rPr lang="da-DK" sz="3600"/>
              <a:t>Overblik over indhold i denne skabelon</a:t>
            </a:r>
            <a:endParaRPr lang="da-DK" sz="3600" dirty="0"/>
          </a:p>
        </p:txBody>
      </p:sp>
      <p:sp>
        <p:nvSpPr>
          <p:cNvPr id="6" name="Oval 5">
            <a:extLst>
              <a:ext uri="{FF2B5EF4-FFF2-40B4-BE49-F238E27FC236}">
                <a16:creationId xmlns:a16="http://schemas.microsoft.com/office/drawing/2014/main" id="{0CAADECD-411C-844D-BC71-70D3A21EDAC5}"/>
              </a:ext>
            </a:extLst>
          </p:cNvPr>
          <p:cNvSpPr/>
          <p:nvPr/>
        </p:nvSpPr>
        <p:spPr>
          <a:xfrm>
            <a:off x="3073280" y="1863631"/>
            <a:ext cx="1800000" cy="180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2"/>
                </a:solidFill>
              </a:rPr>
              <a:t>Fakta om type 2-diabetes</a:t>
            </a:r>
          </a:p>
        </p:txBody>
      </p:sp>
      <p:sp>
        <p:nvSpPr>
          <p:cNvPr id="10" name="Oval 9">
            <a:extLst>
              <a:ext uri="{FF2B5EF4-FFF2-40B4-BE49-F238E27FC236}">
                <a16:creationId xmlns:a16="http://schemas.microsoft.com/office/drawing/2014/main" id="{ACBE18EE-B577-0347-8656-B9DC048CDDAA}"/>
              </a:ext>
            </a:extLst>
          </p:cNvPr>
          <p:cNvSpPr/>
          <p:nvPr/>
        </p:nvSpPr>
        <p:spPr>
          <a:xfrm>
            <a:off x="4462346" y="3146780"/>
            <a:ext cx="720000" cy="720000"/>
          </a:xfrm>
          <a:prstGeom prst="ellipse">
            <a:avLst/>
          </a:prstGeom>
          <a:solidFill>
            <a:srgbClr val="001F34"/>
          </a:solidFill>
          <a:ln>
            <a:solidFill>
              <a:srgbClr val="001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dirty="0">
                <a:solidFill>
                  <a:schemeClr val="bg1"/>
                </a:solidFill>
              </a:rPr>
              <a:t>Slides </a:t>
            </a:r>
          </a:p>
          <a:p>
            <a:pPr algn="ctr"/>
            <a:r>
              <a:rPr lang="da-DK" sz="900" dirty="0">
                <a:solidFill>
                  <a:schemeClr val="bg1"/>
                </a:solidFill>
              </a:rPr>
              <a:t>6-9</a:t>
            </a:r>
            <a:endParaRPr lang="da-DK" sz="1200" dirty="0">
              <a:solidFill>
                <a:schemeClr val="bg1"/>
              </a:solidFill>
            </a:endParaRPr>
          </a:p>
        </p:txBody>
      </p:sp>
      <p:sp>
        <p:nvSpPr>
          <p:cNvPr id="11" name="Oval 10">
            <a:extLst>
              <a:ext uri="{FF2B5EF4-FFF2-40B4-BE49-F238E27FC236}">
                <a16:creationId xmlns:a16="http://schemas.microsoft.com/office/drawing/2014/main" id="{3B00540C-5788-8346-839D-31074FDF2171}"/>
              </a:ext>
            </a:extLst>
          </p:cNvPr>
          <p:cNvSpPr/>
          <p:nvPr/>
        </p:nvSpPr>
        <p:spPr>
          <a:xfrm>
            <a:off x="5152710" y="1863631"/>
            <a:ext cx="1800000" cy="180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1200" dirty="0">
                <a:solidFill>
                  <a:schemeClr val="tx2"/>
                </a:solidFill>
              </a:rPr>
              <a:t>Psykiske lidelser og type 2-diabetes </a:t>
            </a:r>
          </a:p>
        </p:txBody>
      </p:sp>
      <p:sp>
        <p:nvSpPr>
          <p:cNvPr id="12" name="Oval 11">
            <a:extLst>
              <a:ext uri="{FF2B5EF4-FFF2-40B4-BE49-F238E27FC236}">
                <a16:creationId xmlns:a16="http://schemas.microsoft.com/office/drawing/2014/main" id="{0E19AD0B-0159-9E45-9795-BF3A40F5F634}"/>
              </a:ext>
            </a:extLst>
          </p:cNvPr>
          <p:cNvSpPr/>
          <p:nvPr/>
        </p:nvSpPr>
        <p:spPr>
          <a:xfrm>
            <a:off x="6541776" y="3146780"/>
            <a:ext cx="720000" cy="720000"/>
          </a:xfrm>
          <a:prstGeom prst="ellipse">
            <a:avLst/>
          </a:prstGeom>
          <a:solidFill>
            <a:srgbClr val="001F34"/>
          </a:solidFill>
          <a:ln>
            <a:solidFill>
              <a:srgbClr val="001F3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900" dirty="0">
                <a:solidFill>
                  <a:schemeClr val="bg1"/>
                </a:solidFill>
              </a:rPr>
              <a:t>Slides </a:t>
            </a:r>
          </a:p>
          <a:p>
            <a:pPr algn="ctr"/>
            <a:r>
              <a:rPr lang="da-DK" sz="900" dirty="0">
                <a:solidFill>
                  <a:schemeClr val="bg1"/>
                </a:solidFill>
              </a:rPr>
              <a:t>10-11</a:t>
            </a:r>
          </a:p>
        </p:txBody>
      </p:sp>
      <p:sp>
        <p:nvSpPr>
          <p:cNvPr id="14" name="Oval 13">
            <a:extLst>
              <a:ext uri="{FF2B5EF4-FFF2-40B4-BE49-F238E27FC236}">
                <a16:creationId xmlns:a16="http://schemas.microsoft.com/office/drawing/2014/main" id="{3082F2E8-ECC1-6844-8926-FD9B01C86111}"/>
              </a:ext>
            </a:extLst>
          </p:cNvPr>
          <p:cNvSpPr/>
          <p:nvPr/>
        </p:nvSpPr>
        <p:spPr>
          <a:xfrm>
            <a:off x="7261776" y="1884876"/>
            <a:ext cx="1800000" cy="180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1200" dirty="0">
                <a:solidFill>
                  <a:schemeClr val="tx2"/>
                </a:solidFill>
              </a:rPr>
              <a:t>Symptomer på type 2-diabetes</a:t>
            </a:r>
          </a:p>
        </p:txBody>
      </p:sp>
      <p:sp>
        <p:nvSpPr>
          <p:cNvPr id="15" name="Oval 14">
            <a:extLst>
              <a:ext uri="{FF2B5EF4-FFF2-40B4-BE49-F238E27FC236}">
                <a16:creationId xmlns:a16="http://schemas.microsoft.com/office/drawing/2014/main" id="{89F331D0-CC67-9249-9699-529F74DFC05D}"/>
              </a:ext>
            </a:extLst>
          </p:cNvPr>
          <p:cNvSpPr/>
          <p:nvPr/>
        </p:nvSpPr>
        <p:spPr>
          <a:xfrm>
            <a:off x="8650842" y="3168025"/>
            <a:ext cx="720000" cy="720000"/>
          </a:xfrm>
          <a:prstGeom prst="ellipse">
            <a:avLst/>
          </a:prstGeom>
          <a:solidFill>
            <a:srgbClr val="001F34"/>
          </a:solidFill>
          <a:ln>
            <a:solidFill>
              <a:srgbClr val="001F3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900" dirty="0">
                <a:solidFill>
                  <a:schemeClr val="bg1"/>
                </a:solidFill>
              </a:rPr>
              <a:t>Slides </a:t>
            </a:r>
          </a:p>
          <a:p>
            <a:pPr algn="ctr"/>
            <a:r>
              <a:rPr lang="da-DK" sz="900" dirty="0">
                <a:solidFill>
                  <a:schemeClr val="bg1"/>
                </a:solidFill>
              </a:rPr>
              <a:t>12-24</a:t>
            </a:r>
          </a:p>
        </p:txBody>
      </p:sp>
      <p:sp>
        <p:nvSpPr>
          <p:cNvPr id="17" name="Oval 16">
            <a:extLst>
              <a:ext uri="{FF2B5EF4-FFF2-40B4-BE49-F238E27FC236}">
                <a16:creationId xmlns:a16="http://schemas.microsoft.com/office/drawing/2014/main" id="{FEB63606-2240-E44E-BA7E-FAC2E3C95E84}"/>
              </a:ext>
            </a:extLst>
          </p:cNvPr>
          <p:cNvSpPr/>
          <p:nvPr/>
        </p:nvSpPr>
        <p:spPr>
          <a:xfrm>
            <a:off x="3117434" y="4064084"/>
            <a:ext cx="1800000" cy="180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1200" dirty="0">
                <a:solidFill>
                  <a:schemeClr val="tx2"/>
                </a:solidFill>
              </a:rPr>
              <a:t>Risikofaktorer for udvikling af type 2-diabetes</a:t>
            </a:r>
          </a:p>
        </p:txBody>
      </p:sp>
      <p:sp>
        <p:nvSpPr>
          <p:cNvPr id="18" name="Oval 17">
            <a:extLst>
              <a:ext uri="{FF2B5EF4-FFF2-40B4-BE49-F238E27FC236}">
                <a16:creationId xmlns:a16="http://schemas.microsoft.com/office/drawing/2014/main" id="{F83E34F4-404A-714B-BE3B-82F5F91B13BE}"/>
              </a:ext>
            </a:extLst>
          </p:cNvPr>
          <p:cNvSpPr/>
          <p:nvPr/>
        </p:nvSpPr>
        <p:spPr>
          <a:xfrm>
            <a:off x="4506500" y="5347233"/>
            <a:ext cx="720000" cy="720000"/>
          </a:xfrm>
          <a:prstGeom prst="ellipse">
            <a:avLst/>
          </a:prstGeom>
          <a:solidFill>
            <a:srgbClr val="001F34"/>
          </a:solidFill>
          <a:ln>
            <a:solidFill>
              <a:srgbClr val="001F3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900" dirty="0">
                <a:solidFill>
                  <a:schemeClr val="bg1"/>
                </a:solidFill>
              </a:rPr>
              <a:t>Slides </a:t>
            </a:r>
          </a:p>
          <a:p>
            <a:pPr algn="ctr"/>
            <a:r>
              <a:rPr lang="da-DK" sz="900" dirty="0">
                <a:solidFill>
                  <a:schemeClr val="bg1"/>
                </a:solidFill>
              </a:rPr>
              <a:t>25-27</a:t>
            </a:r>
          </a:p>
        </p:txBody>
      </p:sp>
      <p:sp>
        <p:nvSpPr>
          <p:cNvPr id="20" name="Oval 19">
            <a:extLst>
              <a:ext uri="{FF2B5EF4-FFF2-40B4-BE49-F238E27FC236}">
                <a16:creationId xmlns:a16="http://schemas.microsoft.com/office/drawing/2014/main" id="{9D338351-6D52-C84D-9458-03C92BD26D37}"/>
              </a:ext>
            </a:extLst>
          </p:cNvPr>
          <p:cNvSpPr/>
          <p:nvPr/>
        </p:nvSpPr>
        <p:spPr>
          <a:xfrm>
            <a:off x="5196000" y="4064084"/>
            <a:ext cx="1800000" cy="180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1200" dirty="0">
                <a:solidFill>
                  <a:schemeClr val="tx2"/>
                </a:solidFill>
              </a:rPr>
              <a:t>Hvad gør vi på min arbejdsplads?</a:t>
            </a:r>
          </a:p>
        </p:txBody>
      </p:sp>
      <p:sp>
        <p:nvSpPr>
          <p:cNvPr id="22" name="Oval 21">
            <a:extLst>
              <a:ext uri="{FF2B5EF4-FFF2-40B4-BE49-F238E27FC236}">
                <a16:creationId xmlns:a16="http://schemas.microsoft.com/office/drawing/2014/main" id="{0BEF807B-AFE5-9744-81F8-FBA973482B80}"/>
              </a:ext>
            </a:extLst>
          </p:cNvPr>
          <p:cNvSpPr/>
          <p:nvPr/>
        </p:nvSpPr>
        <p:spPr>
          <a:xfrm>
            <a:off x="6585066" y="5347233"/>
            <a:ext cx="720000" cy="720000"/>
          </a:xfrm>
          <a:prstGeom prst="ellipse">
            <a:avLst/>
          </a:prstGeom>
          <a:solidFill>
            <a:srgbClr val="001F34"/>
          </a:solidFill>
          <a:ln>
            <a:solidFill>
              <a:srgbClr val="001F3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900" dirty="0">
                <a:solidFill>
                  <a:schemeClr val="bg1"/>
                </a:solidFill>
              </a:rPr>
              <a:t>Slides </a:t>
            </a:r>
          </a:p>
          <a:p>
            <a:pPr algn="ctr"/>
            <a:r>
              <a:rPr lang="da-DK" sz="900" dirty="0">
                <a:solidFill>
                  <a:schemeClr val="bg1"/>
                </a:solidFill>
              </a:rPr>
              <a:t>28-33</a:t>
            </a:r>
          </a:p>
        </p:txBody>
      </p:sp>
      <p:sp>
        <p:nvSpPr>
          <p:cNvPr id="23" name="Oval 22">
            <a:extLst>
              <a:ext uri="{FF2B5EF4-FFF2-40B4-BE49-F238E27FC236}">
                <a16:creationId xmlns:a16="http://schemas.microsoft.com/office/drawing/2014/main" id="{61817EE2-796C-9848-A0D4-DF495C8371FB}"/>
              </a:ext>
            </a:extLst>
          </p:cNvPr>
          <p:cNvSpPr/>
          <p:nvPr/>
        </p:nvSpPr>
        <p:spPr>
          <a:xfrm>
            <a:off x="7305066" y="4076571"/>
            <a:ext cx="1800000" cy="180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1200" dirty="0">
                <a:solidFill>
                  <a:schemeClr val="tx2"/>
                </a:solidFill>
              </a:rPr>
              <a:t>Afrunding</a:t>
            </a:r>
          </a:p>
        </p:txBody>
      </p:sp>
      <p:sp>
        <p:nvSpPr>
          <p:cNvPr id="25" name="Oval 24">
            <a:extLst>
              <a:ext uri="{FF2B5EF4-FFF2-40B4-BE49-F238E27FC236}">
                <a16:creationId xmlns:a16="http://schemas.microsoft.com/office/drawing/2014/main" id="{67AC06DF-C4C8-4441-A1D8-005422CE6C03}"/>
              </a:ext>
            </a:extLst>
          </p:cNvPr>
          <p:cNvSpPr/>
          <p:nvPr/>
        </p:nvSpPr>
        <p:spPr>
          <a:xfrm>
            <a:off x="8694132" y="5359720"/>
            <a:ext cx="720000" cy="720000"/>
          </a:xfrm>
          <a:prstGeom prst="ellipse">
            <a:avLst/>
          </a:prstGeom>
          <a:solidFill>
            <a:srgbClr val="001F34"/>
          </a:solidFill>
          <a:ln>
            <a:solidFill>
              <a:srgbClr val="001F3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900" dirty="0">
                <a:solidFill>
                  <a:schemeClr val="bg1"/>
                </a:solidFill>
              </a:rPr>
              <a:t>Slides </a:t>
            </a:r>
          </a:p>
          <a:p>
            <a:pPr algn="ctr"/>
            <a:r>
              <a:rPr lang="da-DK" sz="900" dirty="0">
                <a:solidFill>
                  <a:schemeClr val="bg1"/>
                </a:solidFill>
              </a:rPr>
              <a:t>34-35</a:t>
            </a:r>
          </a:p>
        </p:txBody>
      </p:sp>
    </p:spTree>
    <p:extLst>
      <p:ext uri="{BB962C8B-B14F-4D97-AF65-F5344CB8AC3E}">
        <p14:creationId xmlns:p14="http://schemas.microsoft.com/office/powerpoint/2010/main" val="1882013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09B65754-060E-084F-B253-D3CE2FBCCA07}"/>
              </a:ext>
            </a:extLst>
          </p:cNvPr>
          <p:cNvSpPr>
            <a:spLocks noGrp="1"/>
          </p:cNvSpPr>
          <p:nvPr>
            <p:ph idx="1"/>
          </p:nvPr>
        </p:nvSpPr>
        <p:spPr>
          <a:xfrm>
            <a:off x="6816870" y="2955235"/>
            <a:ext cx="4536929" cy="3221728"/>
          </a:xfrm>
        </p:spPr>
        <p:txBody>
          <a:bodyPr>
            <a:noAutofit/>
          </a:bodyPr>
          <a:lstStyle/>
          <a:p>
            <a:r>
              <a:rPr lang="da-DK" sz="2400" b="1" dirty="0">
                <a:latin typeface="Raleway Black" panose="020B0503030101060003" pitchFamily="34" charset="77"/>
              </a:rPr>
              <a:t>Hvordan vi spotter type 2-diabetes</a:t>
            </a:r>
          </a:p>
          <a:p>
            <a:endParaRPr lang="da-DK" sz="2400" b="1" dirty="0">
              <a:latin typeface="Raleway Black" panose="020B0503030101060003" pitchFamily="34" charset="77"/>
            </a:endParaRPr>
          </a:p>
          <a:p>
            <a:r>
              <a:rPr lang="da-DK" sz="2400" b="1" dirty="0">
                <a:latin typeface="Raleway Black" panose="020B0503030101060003" pitchFamily="34" charset="77"/>
              </a:rPr>
              <a:t>Hvad vi gør i vores afdeling for at handle på en mistanke</a:t>
            </a:r>
          </a:p>
          <a:p>
            <a:endParaRPr lang="da-DK" sz="2400" b="1" dirty="0">
              <a:latin typeface="Raleway Black" panose="020B0503030101060003" pitchFamily="34" charset="77"/>
            </a:endParaRPr>
          </a:p>
          <a:p>
            <a:r>
              <a:rPr lang="da-DK" sz="2400" b="1" dirty="0">
                <a:latin typeface="Raleway Black" panose="020B0503030101060003" pitchFamily="34" charset="77"/>
              </a:rPr>
              <a:t>Hvordan vi sikrer opfølgning</a:t>
            </a:r>
          </a:p>
          <a:p>
            <a:pPr marL="0" indent="0">
              <a:buNone/>
            </a:pPr>
            <a:endParaRPr lang="da-DK" sz="2400" dirty="0">
              <a:latin typeface="Raleway Medium" panose="020B0503030101060003" pitchFamily="34" charset="77"/>
            </a:endParaRPr>
          </a:p>
        </p:txBody>
      </p:sp>
      <p:sp>
        <p:nvSpPr>
          <p:cNvPr id="4" name="Rektangel 3">
            <a:extLst>
              <a:ext uri="{FF2B5EF4-FFF2-40B4-BE49-F238E27FC236}">
                <a16:creationId xmlns:a16="http://schemas.microsoft.com/office/drawing/2014/main" id="{CABF698E-D03F-C64A-9069-0A3ECADEC770}"/>
              </a:ext>
            </a:extLst>
          </p:cNvPr>
          <p:cNvSpPr/>
          <p:nvPr/>
        </p:nvSpPr>
        <p:spPr>
          <a:xfrm>
            <a:off x="665019" y="1592600"/>
            <a:ext cx="4710112" cy="3672800"/>
          </a:xfrm>
          <a:prstGeom prst="rect">
            <a:avLst/>
          </a:prstGeom>
        </p:spPr>
        <p:txBody>
          <a:bodyPr wrap="square">
            <a:spAutoFit/>
          </a:bodyPr>
          <a:lstStyle/>
          <a:p>
            <a:pPr lvl="0">
              <a:lnSpc>
                <a:spcPct val="90000"/>
              </a:lnSpc>
              <a:spcBef>
                <a:spcPts val="1000"/>
              </a:spcBef>
            </a:pPr>
            <a:r>
              <a:rPr lang="da-DK" sz="2000" dirty="0">
                <a:solidFill>
                  <a:schemeClr val="tx2"/>
                </a:solidFill>
              </a:rPr>
              <a:t>I dag går ca.</a:t>
            </a:r>
            <a:r>
              <a:rPr lang="da-DK" sz="2000" b="1" dirty="0">
                <a:solidFill>
                  <a:schemeClr val="tx2"/>
                </a:solidFill>
                <a:latin typeface="Raleway Black" panose="020B0503030101060003" pitchFamily="34" charset="77"/>
              </a:rPr>
              <a:t> </a:t>
            </a:r>
            <a:r>
              <a:rPr lang="da-DK" sz="3000" b="1" dirty="0">
                <a:solidFill>
                  <a:schemeClr val="tx2"/>
                </a:solidFill>
                <a:latin typeface="Raleway Black" panose="020B0503030101060003" pitchFamily="34" charset="77"/>
              </a:rPr>
              <a:t>60.000</a:t>
            </a:r>
            <a:r>
              <a:rPr lang="da-DK" sz="2000" b="1" dirty="0">
                <a:solidFill>
                  <a:schemeClr val="tx2"/>
                </a:solidFill>
                <a:latin typeface="Raleway Black" panose="020B0503030101060003" pitchFamily="34" charset="77"/>
              </a:rPr>
              <a:t> </a:t>
            </a:r>
            <a:r>
              <a:rPr lang="da-DK" sz="2000" dirty="0">
                <a:solidFill>
                  <a:schemeClr val="tx2"/>
                </a:solidFill>
              </a:rPr>
              <a:t>danskere rundt med type 2-diabetes uden at vide det. Disse mennesker har risiko for at udvikle alvorlige komplikationer ligesom de har øget risiko for at dø tidligere end andre. </a:t>
            </a:r>
          </a:p>
          <a:p>
            <a:pPr lvl="0">
              <a:lnSpc>
                <a:spcPct val="90000"/>
              </a:lnSpc>
              <a:spcBef>
                <a:spcPts val="1000"/>
              </a:spcBef>
            </a:pPr>
            <a:endParaRPr lang="da-DK" sz="2000" dirty="0">
              <a:solidFill>
                <a:schemeClr val="tx2"/>
              </a:solidFill>
              <a:latin typeface="Raleway Light" panose="020B0403030101060003" pitchFamily="34" charset="77"/>
            </a:endParaRPr>
          </a:p>
          <a:p>
            <a:pPr lvl="0">
              <a:lnSpc>
                <a:spcPct val="90000"/>
              </a:lnSpc>
              <a:spcBef>
                <a:spcPts val="1000"/>
              </a:spcBef>
            </a:pPr>
            <a:r>
              <a:rPr lang="da-DK" sz="2000" dirty="0">
                <a:solidFill>
                  <a:schemeClr val="tx2"/>
                </a:solidFill>
              </a:rPr>
              <a:t>I dag har ca. </a:t>
            </a:r>
            <a:r>
              <a:rPr lang="da-DK" sz="3000" b="1" dirty="0">
                <a:solidFill>
                  <a:schemeClr val="tx2"/>
                </a:solidFill>
                <a:latin typeface="Raleway Black" panose="020B0503030101060003" pitchFamily="34" charset="77"/>
              </a:rPr>
              <a:t>35-50 % </a:t>
            </a:r>
            <a:r>
              <a:rPr lang="da-DK" sz="2000" dirty="0">
                <a:solidFill>
                  <a:schemeClr val="tx2"/>
                </a:solidFill>
              </a:rPr>
              <a:t>af dem, der diagnosticeres med type 2-diabetes, allerede udviklet komplikationer på diagnosetidspunktet. </a:t>
            </a:r>
          </a:p>
        </p:txBody>
      </p:sp>
      <p:sp>
        <p:nvSpPr>
          <p:cNvPr id="5" name="Title 1">
            <a:extLst>
              <a:ext uri="{FF2B5EF4-FFF2-40B4-BE49-F238E27FC236}">
                <a16:creationId xmlns:a16="http://schemas.microsoft.com/office/drawing/2014/main" id="{7C53BE07-A911-1440-B982-AFC58670E17D}"/>
              </a:ext>
            </a:extLst>
          </p:cNvPr>
          <p:cNvSpPr>
            <a:spLocks noGrp="1"/>
          </p:cNvSpPr>
          <p:nvPr>
            <p:ph type="title"/>
          </p:nvPr>
        </p:nvSpPr>
        <p:spPr>
          <a:xfrm>
            <a:off x="6643688" y="929818"/>
            <a:ext cx="4710112" cy="1325563"/>
          </a:xfrm>
        </p:spPr>
        <p:txBody>
          <a:bodyPr>
            <a:normAutofit/>
          </a:bodyPr>
          <a:lstStyle/>
          <a:p>
            <a:pPr algn="ctr">
              <a:spcBef>
                <a:spcPts val="1000"/>
              </a:spcBef>
            </a:pPr>
            <a:r>
              <a:rPr lang="da-DK" sz="3600" dirty="0">
                <a:latin typeface="Raleway Light" panose="020B0403030101060003" pitchFamily="34" charset="77"/>
              </a:rPr>
              <a:t>I dag skal vi tale om…</a:t>
            </a:r>
            <a:endParaRPr lang="da-DK" sz="4800" dirty="0"/>
          </a:p>
        </p:txBody>
      </p:sp>
      <p:sp>
        <p:nvSpPr>
          <p:cNvPr id="6" name="TextBox 5">
            <a:extLst>
              <a:ext uri="{FF2B5EF4-FFF2-40B4-BE49-F238E27FC236}">
                <a16:creationId xmlns:a16="http://schemas.microsoft.com/office/drawing/2014/main" id="{05CEC3A8-3A49-144E-B7F0-A0767CD29E21}"/>
              </a:ext>
            </a:extLst>
          </p:cNvPr>
          <p:cNvSpPr txBox="1"/>
          <p:nvPr/>
        </p:nvSpPr>
        <p:spPr>
          <a:xfrm>
            <a:off x="117848" y="6211669"/>
            <a:ext cx="5804453" cy="646331"/>
          </a:xfrm>
          <a:prstGeom prst="rect">
            <a:avLst/>
          </a:prstGeom>
          <a:noFill/>
        </p:spPr>
        <p:txBody>
          <a:bodyPr wrap="square" rtlCol="0">
            <a:spAutoFit/>
          </a:bodyPr>
          <a:lstStyle/>
          <a:p>
            <a:r>
              <a:rPr lang="da-DK" sz="900" dirty="0"/>
              <a:t>Kilder: Steno Diabetes Center og Gedebjerg et al 2017. </a:t>
            </a:r>
            <a:r>
              <a:rPr lang="en-US" sz="900" dirty="0"/>
              <a:t>Prevalence of micro- and macrovascular diabetes complications at time of type 2 diabetes diagnosis and associated clinical characteristics: A cross-sectional baseline study of 6958 patients in the Danish DD2 cohort</a:t>
            </a:r>
          </a:p>
          <a:p>
            <a:r>
              <a:rPr lang="da-DK" sz="900" dirty="0"/>
              <a:t> </a:t>
            </a:r>
          </a:p>
        </p:txBody>
      </p:sp>
    </p:spTree>
    <p:extLst>
      <p:ext uri="{BB962C8B-B14F-4D97-AF65-F5344CB8AC3E}">
        <p14:creationId xmlns:p14="http://schemas.microsoft.com/office/powerpoint/2010/main" val="1513103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F8EF8AE-001D-C741-BD14-98561F6F5553}"/>
              </a:ext>
            </a:extLst>
          </p:cNvPr>
          <p:cNvSpPr>
            <a:spLocks noGrp="1"/>
          </p:cNvSpPr>
          <p:nvPr>
            <p:ph idx="10"/>
          </p:nvPr>
        </p:nvSpPr>
        <p:spPr>
          <a:xfrm>
            <a:off x="7015683" y="129458"/>
            <a:ext cx="4595191" cy="2998055"/>
          </a:xfrm>
        </p:spPr>
        <p:txBody>
          <a:bodyPr>
            <a:normAutofit/>
          </a:bodyPr>
          <a:lstStyle/>
          <a:p>
            <a:pPr marL="0" indent="0">
              <a:buNone/>
            </a:pPr>
            <a:endParaRPr lang="da-DK" sz="2000" b="1" dirty="0">
              <a:latin typeface="+mn-lt"/>
            </a:endParaRPr>
          </a:p>
          <a:p>
            <a:pPr marL="0" indent="0" algn="ctr">
              <a:buNone/>
            </a:pPr>
            <a:r>
              <a:rPr lang="da-DK" sz="2000" b="1" dirty="0">
                <a:latin typeface="+mn-lt"/>
              </a:rPr>
              <a:t>Snak sammen to og to</a:t>
            </a:r>
          </a:p>
          <a:p>
            <a:pPr marL="0" indent="0" algn="ctr">
              <a:buNone/>
            </a:pPr>
            <a:r>
              <a:rPr lang="da-DK" sz="2000" b="1" dirty="0">
                <a:latin typeface="+mn-lt"/>
              </a:rPr>
              <a:t>(5 minutter)</a:t>
            </a:r>
          </a:p>
          <a:p>
            <a:pPr marL="0" indent="0" algn="ctr">
              <a:buNone/>
            </a:pPr>
            <a:endParaRPr lang="da-DK" sz="2000" b="1" dirty="0">
              <a:latin typeface="+mn-lt"/>
            </a:endParaRPr>
          </a:p>
          <a:p>
            <a:pPr marL="0" indent="0" algn="ctr">
              <a:buNone/>
            </a:pPr>
            <a:r>
              <a:rPr lang="da-DK" sz="2000" b="1" dirty="0">
                <a:latin typeface="+mn-lt"/>
              </a:rPr>
              <a:t>Opsamling i plenum</a:t>
            </a:r>
          </a:p>
          <a:p>
            <a:pPr marL="0" indent="0" algn="ctr">
              <a:buNone/>
            </a:pPr>
            <a:r>
              <a:rPr lang="da-DK" sz="2000" b="1" dirty="0">
                <a:latin typeface="+mn-lt"/>
              </a:rPr>
              <a:t>(5 minutter)</a:t>
            </a:r>
          </a:p>
        </p:txBody>
      </p:sp>
      <p:sp>
        <p:nvSpPr>
          <p:cNvPr id="7" name="Title 1">
            <a:extLst>
              <a:ext uri="{FF2B5EF4-FFF2-40B4-BE49-F238E27FC236}">
                <a16:creationId xmlns:a16="http://schemas.microsoft.com/office/drawing/2014/main" id="{EF010437-1954-1641-944E-9B5110759DB5}"/>
              </a:ext>
            </a:extLst>
          </p:cNvPr>
          <p:cNvSpPr txBox="1">
            <a:spLocks/>
          </p:cNvSpPr>
          <p:nvPr/>
        </p:nvSpPr>
        <p:spPr>
          <a:xfrm>
            <a:off x="705678" y="2626097"/>
            <a:ext cx="4710112"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500" b="1" i="0" kern="1200">
                <a:solidFill>
                  <a:schemeClr val="tx2"/>
                </a:solidFill>
                <a:latin typeface="Raleway Black" panose="020B0503030101060003" pitchFamily="34" charset="77"/>
                <a:ea typeface="+mj-ea"/>
                <a:cs typeface="+mj-cs"/>
              </a:defRPr>
            </a:lvl1pPr>
          </a:lstStyle>
          <a:p>
            <a:pPr algn="ctr">
              <a:spcBef>
                <a:spcPts val="1000"/>
              </a:spcBef>
            </a:pPr>
            <a:r>
              <a:rPr lang="da-DK" sz="2200" b="0" dirty="0">
                <a:latin typeface="+mn-lt"/>
              </a:rPr>
              <a:t>Gruppeøvelse 1: </a:t>
            </a:r>
            <a:br>
              <a:rPr lang="da-DK" dirty="0"/>
            </a:br>
            <a:r>
              <a:rPr lang="da-DK" dirty="0"/>
              <a:t>Forventninger til dagens møde</a:t>
            </a:r>
          </a:p>
        </p:txBody>
      </p:sp>
      <p:sp>
        <p:nvSpPr>
          <p:cNvPr id="12" name="Rektangel 3">
            <a:extLst>
              <a:ext uri="{FF2B5EF4-FFF2-40B4-BE49-F238E27FC236}">
                <a16:creationId xmlns:a16="http://schemas.microsoft.com/office/drawing/2014/main" id="{97889593-B310-3643-8890-D1D3E2660423}"/>
              </a:ext>
            </a:extLst>
          </p:cNvPr>
          <p:cNvSpPr/>
          <p:nvPr/>
        </p:nvSpPr>
        <p:spPr>
          <a:xfrm>
            <a:off x="6934720" y="3429000"/>
            <a:ext cx="4872038" cy="2246769"/>
          </a:xfrm>
          <a:prstGeom prst="rect">
            <a:avLst/>
          </a:prstGeom>
        </p:spPr>
        <p:txBody>
          <a:bodyPr wrap="square">
            <a:spAutoFit/>
          </a:bodyPr>
          <a:lstStyle/>
          <a:p>
            <a:pPr algn="ctr">
              <a:buClr>
                <a:schemeClr val="accent1"/>
              </a:buClr>
            </a:pPr>
            <a:r>
              <a:rPr lang="da-DK" sz="2000" i="1" dirty="0">
                <a:solidFill>
                  <a:schemeClr val="tx2"/>
                </a:solidFill>
              </a:rPr>
              <a:t>Hvilke tanker har I gjort jer forud for dagens møde? </a:t>
            </a:r>
          </a:p>
          <a:p>
            <a:pPr algn="ctr">
              <a:buClr>
                <a:schemeClr val="accent1"/>
              </a:buClr>
            </a:pPr>
            <a:endParaRPr lang="da-DK" sz="2000" i="1" dirty="0">
              <a:solidFill>
                <a:schemeClr val="tx2"/>
              </a:solidFill>
            </a:endParaRPr>
          </a:p>
          <a:p>
            <a:pPr algn="ctr">
              <a:buClr>
                <a:schemeClr val="accent1"/>
              </a:buClr>
            </a:pPr>
            <a:endParaRPr lang="da-DK" sz="2000" i="1" dirty="0">
              <a:solidFill>
                <a:schemeClr val="tx2"/>
              </a:solidFill>
            </a:endParaRPr>
          </a:p>
          <a:p>
            <a:pPr algn="ctr">
              <a:buClr>
                <a:schemeClr val="accent1"/>
              </a:buClr>
            </a:pPr>
            <a:r>
              <a:rPr lang="da-DK" sz="2000" i="1" dirty="0">
                <a:solidFill>
                  <a:schemeClr val="tx2"/>
                </a:solidFill>
              </a:rPr>
              <a:t>Hvilke overvejelser har I, når I hører, at dagens møde handler om tidlig opsporing af type 2-diabetes?</a:t>
            </a:r>
          </a:p>
        </p:txBody>
      </p:sp>
      <p:sp>
        <p:nvSpPr>
          <p:cNvPr id="13" name="Title 1">
            <a:extLst>
              <a:ext uri="{FF2B5EF4-FFF2-40B4-BE49-F238E27FC236}">
                <a16:creationId xmlns:a16="http://schemas.microsoft.com/office/drawing/2014/main" id="{9203CC4B-4CE2-A34A-A127-4E2D8B5A93C5}"/>
              </a:ext>
            </a:extLst>
          </p:cNvPr>
          <p:cNvSpPr txBox="1">
            <a:spLocks/>
          </p:cNvSpPr>
          <p:nvPr/>
        </p:nvSpPr>
        <p:spPr>
          <a:xfrm>
            <a:off x="6931821" y="267210"/>
            <a:ext cx="4710112"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500" b="1" i="0" kern="1200">
                <a:solidFill>
                  <a:schemeClr val="tx2"/>
                </a:solidFill>
                <a:latin typeface="Raleway Black" panose="020B0503030101060003" pitchFamily="34" charset="77"/>
                <a:ea typeface="+mj-ea"/>
                <a:cs typeface="+mj-cs"/>
              </a:defRPr>
            </a:lvl1pPr>
          </a:lstStyle>
          <a:p>
            <a:pPr algn="ctr">
              <a:spcBef>
                <a:spcPts val="1000"/>
              </a:spcBef>
            </a:pPr>
            <a:endParaRPr lang="da-DK" sz="1800" dirty="0"/>
          </a:p>
        </p:txBody>
      </p:sp>
    </p:spTree>
    <p:extLst>
      <p:ext uri="{BB962C8B-B14F-4D97-AF65-F5344CB8AC3E}">
        <p14:creationId xmlns:p14="http://schemas.microsoft.com/office/powerpoint/2010/main" val="3537873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731C8-2F3F-9041-ACEC-51EC8603F58B}"/>
              </a:ext>
            </a:extLst>
          </p:cNvPr>
          <p:cNvSpPr>
            <a:spLocks noGrp="1"/>
          </p:cNvSpPr>
          <p:nvPr>
            <p:ph type="title"/>
          </p:nvPr>
        </p:nvSpPr>
        <p:spPr/>
        <p:txBody>
          <a:bodyPr/>
          <a:lstStyle/>
          <a:p>
            <a:r>
              <a:rPr lang="da-DK" dirty="0"/>
              <a:t>Fakta om type 2-diabetes</a:t>
            </a:r>
          </a:p>
        </p:txBody>
      </p:sp>
      <p:sp>
        <p:nvSpPr>
          <p:cNvPr id="4" name="Rektangel 3">
            <a:extLst>
              <a:ext uri="{FF2B5EF4-FFF2-40B4-BE49-F238E27FC236}">
                <a16:creationId xmlns:a16="http://schemas.microsoft.com/office/drawing/2014/main" id="{CABF698E-D03F-C64A-9069-0A3ECADEC770}"/>
              </a:ext>
            </a:extLst>
          </p:cNvPr>
          <p:cNvSpPr/>
          <p:nvPr/>
        </p:nvSpPr>
        <p:spPr>
          <a:xfrm>
            <a:off x="817421" y="2376494"/>
            <a:ext cx="4710112" cy="1117229"/>
          </a:xfrm>
          <a:prstGeom prst="rect">
            <a:avLst/>
          </a:prstGeom>
        </p:spPr>
        <p:txBody>
          <a:bodyPr wrap="square">
            <a:spAutoFit/>
          </a:bodyPr>
          <a:lstStyle/>
          <a:p>
            <a:pPr marL="285750" lvl="0" indent="-285750">
              <a:lnSpc>
                <a:spcPct val="90000"/>
              </a:lnSpc>
              <a:spcBef>
                <a:spcPts val="1000"/>
              </a:spcBef>
              <a:buFont typeface="Arial" panose="020B0604020202020204" pitchFamily="34" charset="0"/>
              <a:buChar char="•"/>
            </a:pPr>
            <a:r>
              <a:rPr lang="da-DK" dirty="0">
                <a:solidFill>
                  <a:srgbClr val="001F34"/>
                </a:solidFill>
              </a:rPr>
              <a:t>Ca. </a:t>
            </a:r>
            <a:r>
              <a:rPr lang="da-DK" dirty="0">
                <a:solidFill>
                  <a:srgbClr val="001F34"/>
                </a:solidFill>
                <a:latin typeface="Raleway Black" panose="020B0503030101060003" pitchFamily="34" charset="77"/>
              </a:rPr>
              <a:t>235.000</a:t>
            </a:r>
            <a:r>
              <a:rPr lang="da-DK" dirty="0">
                <a:solidFill>
                  <a:srgbClr val="001F34"/>
                </a:solidFill>
              </a:rPr>
              <a:t> danskere lever i dag med diagnosen type 2-diabetes. Type 2-diabetes udgør således ca. 90 % af alle diabetestilfælde i Danmark</a:t>
            </a:r>
          </a:p>
        </p:txBody>
      </p:sp>
      <p:sp>
        <p:nvSpPr>
          <p:cNvPr id="7" name="Rektangel 6">
            <a:extLst>
              <a:ext uri="{FF2B5EF4-FFF2-40B4-BE49-F238E27FC236}">
                <a16:creationId xmlns:a16="http://schemas.microsoft.com/office/drawing/2014/main" id="{1EA8A1FA-DBEF-B245-9835-6991E455BCBC}"/>
              </a:ext>
            </a:extLst>
          </p:cNvPr>
          <p:cNvSpPr/>
          <p:nvPr/>
        </p:nvSpPr>
        <p:spPr>
          <a:xfrm>
            <a:off x="838200" y="3925613"/>
            <a:ext cx="4710112" cy="590931"/>
          </a:xfrm>
          <a:prstGeom prst="rect">
            <a:avLst/>
          </a:prstGeom>
        </p:spPr>
        <p:txBody>
          <a:bodyPr wrap="square">
            <a:spAutoFit/>
          </a:bodyPr>
          <a:lstStyle/>
          <a:p>
            <a:pPr marL="285750" lvl="0" indent="-285750">
              <a:lnSpc>
                <a:spcPct val="90000"/>
              </a:lnSpc>
              <a:spcBef>
                <a:spcPts val="1000"/>
              </a:spcBef>
              <a:buFont typeface="Arial" panose="020B0604020202020204" pitchFamily="34" charset="0"/>
              <a:buChar char="•"/>
            </a:pPr>
            <a:r>
              <a:rPr lang="da-DK" dirty="0">
                <a:solidFill>
                  <a:srgbClr val="001F34"/>
                </a:solidFill>
              </a:rPr>
              <a:t>Ca. 15.000 danskere diagnosticeres med type 2-diabetes hvert år</a:t>
            </a:r>
          </a:p>
        </p:txBody>
      </p:sp>
      <p:sp>
        <p:nvSpPr>
          <p:cNvPr id="8" name="Rektangel 7">
            <a:extLst>
              <a:ext uri="{FF2B5EF4-FFF2-40B4-BE49-F238E27FC236}">
                <a16:creationId xmlns:a16="http://schemas.microsoft.com/office/drawing/2014/main" id="{CE419A12-CF1E-0342-928F-7C5904B88CDF}"/>
              </a:ext>
            </a:extLst>
          </p:cNvPr>
          <p:cNvSpPr/>
          <p:nvPr/>
        </p:nvSpPr>
        <p:spPr>
          <a:xfrm>
            <a:off x="6418120" y="3744024"/>
            <a:ext cx="5234853" cy="954107"/>
          </a:xfrm>
          <a:prstGeom prst="rect">
            <a:avLst/>
          </a:prstGeom>
        </p:spPr>
        <p:txBody>
          <a:bodyPr wrap="square">
            <a:spAutoFit/>
          </a:bodyPr>
          <a:lstStyle/>
          <a:p>
            <a:pPr marL="285750" indent="-285750">
              <a:buFont typeface="Arial" panose="020B0604020202020204" pitchFamily="34" charset="0"/>
              <a:buChar char="•"/>
            </a:pPr>
            <a:r>
              <a:rPr lang="da-DK" dirty="0">
                <a:solidFill>
                  <a:srgbClr val="001F34"/>
                </a:solidFill>
              </a:rPr>
              <a:t>Borgere med psykiske lidelser eller andre sårbare borgergrupper har højere risiko for type 2-diabetes end andre borgergrupper.</a:t>
            </a:r>
            <a:endParaRPr lang="da-DK" sz="1600" dirty="0"/>
          </a:p>
        </p:txBody>
      </p:sp>
      <p:sp>
        <p:nvSpPr>
          <p:cNvPr id="6" name="Rectangle 5">
            <a:extLst>
              <a:ext uri="{FF2B5EF4-FFF2-40B4-BE49-F238E27FC236}">
                <a16:creationId xmlns:a16="http://schemas.microsoft.com/office/drawing/2014/main" id="{4D55039F-6216-AF43-BF40-61CFEF21EF8C}"/>
              </a:ext>
            </a:extLst>
          </p:cNvPr>
          <p:cNvSpPr/>
          <p:nvPr/>
        </p:nvSpPr>
        <p:spPr>
          <a:xfrm>
            <a:off x="6418120" y="2389629"/>
            <a:ext cx="5148263" cy="840230"/>
          </a:xfrm>
          <a:prstGeom prst="rect">
            <a:avLst/>
          </a:prstGeom>
        </p:spPr>
        <p:txBody>
          <a:bodyPr wrap="square">
            <a:spAutoFit/>
          </a:bodyPr>
          <a:lstStyle/>
          <a:p>
            <a:pPr marL="285750" indent="-285750">
              <a:lnSpc>
                <a:spcPct val="90000"/>
              </a:lnSpc>
              <a:spcBef>
                <a:spcPts val="1000"/>
              </a:spcBef>
              <a:buFont typeface="Arial" panose="020B0604020202020204" pitchFamily="34" charset="0"/>
              <a:buChar char="•"/>
            </a:pPr>
            <a:r>
              <a:rPr lang="da-DK" dirty="0">
                <a:solidFill>
                  <a:srgbClr val="001F34"/>
                </a:solidFill>
                <a:latin typeface="Arial" panose="020B0604020202020204" pitchFamily="34" charset="0"/>
                <a:cs typeface="Arial" panose="020B0604020202020204" pitchFamily="34" charset="0"/>
              </a:rPr>
              <a:t>Statistikker viser, at risikoen for type 2-diabetes er højere blandt borgere, som kommer fra fx Pakistan, Tyrkiet og Somalia</a:t>
            </a:r>
          </a:p>
        </p:txBody>
      </p:sp>
      <p:sp>
        <p:nvSpPr>
          <p:cNvPr id="10" name="TextBox 9">
            <a:extLst>
              <a:ext uri="{FF2B5EF4-FFF2-40B4-BE49-F238E27FC236}">
                <a16:creationId xmlns:a16="http://schemas.microsoft.com/office/drawing/2014/main" id="{46DFCC1A-36F3-BA49-A21A-06E3ADEB56A1}"/>
              </a:ext>
            </a:extLst>
          </p:cNvPr>
          <p:cNvSpPr txBox="1"/>
          <p:nvPr/>
        </p:nvSpPr>
        <p:spPr>
          <a:xfrm>
            <a:off x="104596" y="6350169"/>
            <a:ext cx="5804453" cy="507831"/>
          </a:xfrm>
          <a:prstGeom prst="rect">
            <a:avLst/>
          </a:prstGeom>
          <a:noFill/>
        </p:spPr>
        <p:txBody>
          <a:bodyPr wrap="square" rtlCol="0">
            <a:spAutoFit/>
          </a:bodyPr>
          <a:lstStyle/>
          <a:p>
            <a:r>
              <a:rPr lang="da-DK" sz="900" dirty="0"/>
              <a:t>Kilder: RUKS 2018 (2017 tal) Register for udvalgte kroniske sygdomme, Sundhedsdatastyrelsen og Sundhedsstyrelsen 2017. Anbefalinger for tværsektorielle forløb for mennesker med type 2-diabetes</a:t>
            </a:r>
          </a:p>
          <a:p>
            <a:endParaRPr lang="da-DK" sz="900" dirty="0"/>
          </a:p>
        </p:txBody>
      </p:sp>
    </p:spTree>
    <p:extLst>
      <p:ext uri="{BB962C8B-B14F-4D97-AF65-F5344CB8AC3E}">
        <p14:creationId xmlns:p14="http://schemas.microsoft.com/office/powerpoint/2010/main" val="2986624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731C8-2F3F-9041-ACEC-51EC8603F58B}"/>
              </a:ext>
            </a:extLst>
          </p:cNvPr>
          <p:cNvSpPr>
            <a:spLocks noGrp="1"/>
          </p:cNvSpPr>
          <p:nvPr>
            <p:ph type="title"/>
          </p:nvPr>
        </p:nvSpPr>
        <p:spPr/>
        <p:txBody>
          <a:bodyPr/>
          <a:lstStyle/>
          <a:p>
            <a:r>
              <a:rPr lang="da-DK" dirty="0"/>
              <a:t>Fakta om type 2-diabetes</a:t>
            </a:r>
          </a:p>
        </p:txBody>
      </p:sp>
      <p:sp>
        <p:nvSpPr>
          <p:cNvPr id="10" name="Rektangel 8">
            <a:extLst>
              <a:ext uri="{FF2B5EF4-FFF2-40B4-BE49-F238E27FC236}">
                <a16:creationId xmlns:a16="http://schemas.microsoft.com/office/drawing/2014/main" id="{2582EA0E-2DA2-234D-A975-99BFD9C39CD1}"/>
              </a:ext>
            </a:extLst>
          </p:cNvPr>
          <p:cNvSpPr/>
          <p:nvPr/>
        </p:nvSpPr>
        <p:spPr>
          <a:xfrm>
            <a:off x="838200" y="1857375"/>
            <a:ext cx="10634663" cy="3520964"/>
          </a:xfrm>
          <a:prstGeom prst="rect">
            <a:avLst/>
          </a:prstGeom>
        </p:spPr>
        <p:txBody>
          <a:bodyPr wrap="square">
            <a:spAutoFit/>
          </a:bodyPr>
          <a:lstStyle/>
          <a:p>
            <a:pPr lvl="0" algn="ctr">
              <a:lnSpc>
                <a:spcPct val="90000"/>
              </a:lnSpc>
              <a:spcBef>
                <a:spcPts val="1000"/>
              </a:spcBef>
            </a:pPr>
            <a:r>
              <a:rPr lang="da-DK" sz="2400" b="1" dirty="0">
                <a:solidFill>
                  <a:srgbClr val="001F34"/>
                </a:solidFill>
              </a:rPr>
              <a:t>Type 2-diabetes kan være forbundet med en række alvorlige komplikationer og tidlig død, fx :</a:t>
            </a:r>
          </a:p>
          <a:p>
            <a:pPr lvl="0" algn="ctr">
              <a:lnSpc>
                <a:spcPct val="90000"/>
              </a:lnSpc>
              <a:spcBef>
                <a:spcPts val="1000"/>
              </a:spcBef>
            </a:pPr>
            <a:endParaRPr lang="da-DK" sz="2400" dirty="0">
              <a:solidFill>
                <a:srgbClr val="001F34"/>
              </a:solidFill>
            </a:endParaRPr>
          </a:p>
          <a:p>
            <a:pPr lvl="0" algn="ctr">
              <a:lnSpc>
                <a:spcPct val="90000"/>
              </a:lnSpc>
              <a:spcBef>
                <a:spcPts val="1000"/>
              </a:spcBef>
            </a:pPr>
            <a:r>
              <a:rPr lang="da-DK" sz="2400" dirty="0">
                <a:solidFill>
                  <a:srgbClr val="001F34"/>
                </a:solidFill>
              </a:rPr>
              <a:t>Hjerte-kar-sygdomme</a:t>
            </a:r>
          </a:p>
          <a:p>
            <a:pPr lvl="0" algn="ctr">
              <a:lnSpc>
                <a:spcPct val="90000"/>
              </a:lnSpc>
              <a:spcBef>
                <a:spcPts val="1000"/>
              </a:spcBef>
            </a:pPr>
            <a:r>
              <a:rPr lang="da-DK" sz="2400" dirty="0">
                <a:solidFill>
                  <a:srgbClr val="001F34"/>
                </a:solidFill>
              </a:rPr>
              <a:t>Øjensygdomme</a:t>
            </a:r>
          </a:p>
          <a:p>
            <a:pPr lvl="0" algn="ctr">
              <a:lnSpc>
                <a:spcPct val="90000"/>
              </a:lnSpc>
              <a:spcBef>
                <a:spcPts val="1000"/>
              </a:spcBef>
            </a:pPr>
            <a:r>
              <a:rPr lang="da-DK" sz="2400" dirty="0">
                <a:solidFill>
                  <a:srgbClr val="001F34"/>
                </a:solidFill>
              </a:rPr>
              <a:t>Nyresygdom</a:t>
            </a:r>
          </a:p>
          <a:p>
            <a:pPr algn="ctr">
              <a:lnSpc>
                <a:spcPct val="90000"/>
              </a:lnSpc>
              <a:spcBef>
                <a:spcPts val="1000"/>
              </a:spcBef>
            </a:pPr>
            <a:r>
              <a:rPr lang="da-DK" sz="2400" dirty="0">
                <a:solidFill>
                  <a:srgbClr val="001F34"/>
                </a:solidFill>
              </a:rPr>
              <a:t>Skader på nervesystemet</a:t>
            </a:r>
          </a:p>
          <a:p>
            <a:pPr lvl="0" algn="ctr">
              <a:lnSpc>
                <a:spcPct val="90000"/>
              </a:lnSpc>
              <a:spcBef>
                <a:spcPts val="1000"/>
              </a:spcBef>
            </a:pPr>
            <a:r>
              <a:rPr lang="da-DK" sz="2400" dirty="0" err="1">
                <a:solidFill>
                  <a:srgbClr val="001F34"/>
                </a:solidFill>
              </a:rPr>
              <a:t>Fodsår</a:t>
            </a:r>
            <a:r>
              <a:rPr lang="da-DK" sz="2400" dirty="0">
                <a:solidFill>
                  <a:srgbClr val="001F34"/>
                </a:solidFill>
              </a:rPr>
              <a:t> </a:t>
            </a:r>
          </a:p>
        </p:txBody>
      </p:sp>
    </p:spTree>
    <p:extLst>
      <p:ext uri="{BB962C8B-B14F-4D97-AF65-F5344CB8AC3E}">
        <p14:creationId xmlns:p14="http://schemas.microsoft.com/office/powerpoint/2010/main" val="3143237980"/>
      </p:ext>
    </p:extLst>
  </p:cSld>
  <p:clrMapOvr>
    <a:masterClrMapping/>
  </p:clrMapOvr>
</p:sld>
</file>

<file path=ppt/theme/theme1.xml><?xml version="1.0" encoding="utf-8"?>
<a:theme xmlns:a="http://schemas.openxmlformats.org/drawingml/2006/main" name="Diabetes">
  <a:themeElements>
    <a:clrScheme name="Diabetes">
      <a:dk1>
        <a:srgbClr val="000000"/>
      </a:dk1>
      <a:lt1>
        <a:srgbClr val="FFFFFF"/>
      </a:lt1>
      <a:dk2>
        <a:srgbClr val="001F34"/>
      </a:dk2>
      <a:lt2>
        <a:srgbClr val="E7E6E6"/>
      </a:lt2>
      <a:accent1>
        <a:srgbClr val="FFDC3C"/>
      </a:accent1>
      <a:accent2>
        <a:srgbClr val="226CE0"/>
      </a:accent2>
      <a:accent3>
        <a:srgbClr val="00D79B"/>
      </a:accent3>
      <a:accent4>
        <a:srgbClr val="BEE3FF"/>
      </a:accent4>
      <a:accent5>
        <a:srgbClr val="003F36"/>
      </a:accent5>
      <a:accent6>
        <a:srgbClr val="FF8C1E"/>
      </a:accent6>
      <a:hlink>
        <a:srgbClr val="FFDB3B"/>
      </a:hlink>
      <a:folHlink>
        <a:srgbClr val="001F3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abetes" id="{4113019E-00E3-034D-837B-585376045B78}" vid="{E44018FD-2D19-3549-90E9-CF0BCC74FC3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AE3FC71795AE74CB0F7229750D5AA8D" ma:contentTypeVersion="6" ma:contentTypeDescription="Opret et nyt dokument." ma:contentTypeScope="" ma:versionID="697f9b7155c9b0cd6753b3229157ccc9">
  <xsd:schema xmlns:xsd="http://www.w3.org/2001/XMLSchema" xmlns:xs="http://www.w3.org/2001/XMLSchema" xmlns:p="http://schemas.microsoft.com/office/2006/metadata/properties" xmlns:ns2="340f4f08-3d8c-4a66-a2fc-90e3800786c8" targetNamespace="http://schemas.microsoft.com/office/2006/metadata/properties" ma:root="true" ma:fieldsID="34585761981a29bb890ccae5c49bb8f2" ns2:_="">
    <xsd:import namespace="340f4f08-3d8c-4a66-a2fc-90e3800786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0f4f08-3d8c-4a66-a2fc-90e3800786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0DDC27-E077-4C88-A347-249EA38C6054}">
  <ds:schemaRefs>
    <ds:schemaRef ds:uri="340f4f08-3d8c-4a66-a2fc-90e3800786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B10DE01-B71E-44A2-AD42-0582FD303B68}">
  <ds:schemaRefs>
    <ds:schemaRef ds:uri="http://schemas.microsoft.com/sharepoint/v3/contenttype/forms"/>
  </ds:schemaRefs>
</ds:datastoreItem>
</file>

<file path=customXml/itemProps3.xml><?xml version="1.0" encoding="utf-8"?>
<ds:datastoreItem xmlns:ds="http://schemas.openxmlformats.org/officeDocument/2006/customXml" ds:itemID="{893B04BF-D07F-49C2-A999-509E51D1E559}">
  <ds:schemaRefs>
    <ds:schemaRef ds:uri="http://schemas.microsoft.com/office/infopath/2007/PartnerControls"/>
    <ds:schemaRef ds:uri="340f4f08-3d8c-4a66-a2fc-90e3800786c8"/>
    <ds:schemaRef ds:uri="http://purl.org/dc/terms/"/>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Diabetes</Template>
  <TotalTime>728</TotalTime>
  <Words>3123</Words>
  <Application>Microsoft Macintosh PowerPoint</Application>
  <PresentationFormat>Widescreen</PresentationFormat>
  <Paragraphs>269</Paragraphs>
  <Slides>35</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Raleway Black</vt:lpstr>
      <vt:lpstr>Raleway Light</vt:lpstr>
      <vt:lpstr>Raleway Medium</vt:lpstr>
      <vt:lpstr>Diabetes</vt:lpstr>
      <vt:lpstr>Skabelon  for temamøder </vt:lpstr>
      <vt:lpstr>Til dig som leder: Læsevejledning</vt:lpstr>
      <vt:lpstr>Til dig som leder: Læsevejledning</vt:lpstr>
      <vt:lpstr>Til dig som leder: Læsevejledning</vt:lpstr>
      <vt:lpstr>PowerPoint Presentation</vt:lpstr>
      <vt:lpstr>I dag skal vi tale om…</vt:lpstr>
      <vt:lpstr>PowerPoint Presentation</vt:lpstr>
      <vt:lpstr>Fakta om type 2-diabetes</vt:lpstr>
      <vt:lpstr>Fakta om type 2-diabetes</vt:lpstr>
      <vt:lpstr>Psykiske lidelser og type 2-diabetes</vt:lpstr>
      <vt:lpstr>Gruppeøvelse 2:  Refleksion over tidlig opsporing af type 2-diabetes blandt borgere med psykiske lidelser</vt:lpstr>
      <vt:lpstr>Symptomer på type 2-diabetes</vt:lpstr>
      <vt:lpstr>Til dig som leder: Læsevejledning</vt:lpstr>
      <vt:lpstr>Gruppeøvelse 3:  Kan du spotte symptomerne? </vt:lpstr>
      <vt:lpstr>Symptomer på type 2-diabetes</vt:lpstr>
      <vt:lpstr>PowerPoint Presentation</vt:lpstr>
      <vt:lpstr>PowerPoint Presentation</vt:lpstr>
      <vt:lpstr>PowerPoint Presentation</vt:lpstr>
      <vt:lpstr>PowerPoint Presentation</vt:lpstr>
      <vt:lpstr>PowerPoint Presentation</vt:lpstr>
      <vt:lpstr>Gruppeøvelse 4:  REFLEKSION OVER SYMPTOMERNE</vt:lpstr>
      <vt:lpstr>Videoeksempel</vt:lpstr>
      <vt:lpstr>Vi skal blive bedre til at spotte type 2-diabetes.   Men hvorfor? </vt:lpstr>
      <vt:lpstr>Gruppeøvelse 5:  REFLEKSION OVER VIDEOERNE</vt:lpstr>
      <vt:lpstr>Risikofaktorer for udvikling af type 2-diabetes</vt:lpstr>
      <vt:lpstr>Til dig som leder: Læsevejledning</vt:lpstr>
      <vt:lpstr>Risikofaktorer for udvikling af type 2-diabetes</vt:lpstr>
      <vt:lpstr>Hvad gør vi på vores arbejdsplads?</vt:lpstr>
      <vt:lpstr>Til dig som leder: Læsevejledning</vt:lpstr>
      <vt:lpstr>Gruppeøvelse 6:  HVAD GØR VI I VORES AFDELING, NÅR VI SPOTTER SYMPTOMER PÅ TYPE 2-DIABETES?</vt:lpstr>
      <vt:lpstr>Gruppeøvelse 7:  HVEM SKAL JEG KONTAKTE, NÅR JEG SOM MEDARBEJDER HAR MISTANKE OM, AT EN BORGER HAR TYPE 2-DIABETES?</vt:lpstr>
      <vt:lpstr>Gruppeøvelse 8:  SÅDAN FØLGER VI OP, NÅR VI FÅR MISTANKE OM, AT EN BORGER HAR TYPE 2-DIABETES</vt:lpstr>
      <vt:lpstr>PowerPoint Presentation</vt:lpstr>
      <vt:lpstr>Afrunding </vt:lpstr>
      <vt:lpstr>Gruppeøvelse 10:  HVAD TAGER JEG MED FRA DAGENS MØDE?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Forsideslide</dc:title>
  <dc:creator>Nikolaj Saadat</dc:creator>
  <cp:lastModifiedBy>Lisa Gundsø</cp:lastModifiedBy>
  <cp:revision>51</cp:revision>
  <dcterms:created xsi:type="dcterms:W3CDTF">2019-10-16T08:25:01Z</dcterms:created>
  <dcterms:modified xsi:type="dcterms:W3CDTF">2019-11-05T17:56:39Z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0x0101008AE3FC71795AE74CB0F7229750D5AA8D</vt:lpwstr>
  </property>
</Properties>
</file>