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7" r:id="rId5"/>
  </p:sldMasterIdLst>
  <p:notesMasterIdLst>
    <p:notesMasterId r:id="rId20"/>
  </p:notesMasterIdLst>
  <p:handoutMasterIdLst>
    <p:handoutMasterId r:id="rId21"/>
  </p:handoutMasterIdLst>
  <p:sldIdLst>
    <p:sldId id="257" r:id="rId6"/>
    <p:sldId id="26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0" r:id="rId16"/>
    <p:sldId id="328" r:id="rId17"/>
    <p:sldId id="327" r:id="rId18"/>
    <p:sldId id="334" r:id="rId19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mette Kinch Dalgaard" initials="AKD" lastIdx="2" clrIdx="0">
    <p:extLst>
      <p:ext uri="{19B8F6BF-5375-455C-9EA6-DF929625EA0E}">
        <p15:presenceInfo xmlns:p15="http://schemas.microsoft.com/office/powerpoint/2012/main" userId="S::ANNORS@gladsaxe.dk::e2c4729d-4b0d-48db-8a23-3edaff3d19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2D"/>
    <a:srgbClr val="FF9000"/>
    <a:srgbClr val="FF6D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4838" autoAdjust="0"/>
    <p:restoredTop sz="77203" autoAdjust="0"/>
  </p:normalViewPr>
  <p:slideViewPr>
    <p:cSldViewPr>
      <p:cViewPr varScale="1">
        <p:scale>
          <a:sx n="84" d="100"/>
          <a:sy n="84" d="100"/>
        </p:scale>
        <p:origin x="156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6CF9F-B601-4039-9BE8-D1B16B8C9CBF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567E2-1E8F-4E6A-B010-140DE620D5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426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5E22C-F919-4261-8833-1E5821E6340D}" type="datetimeFigureOut">
              <a:rPr lang="da-DK" smtClean="0"/>
              <a:pPr/>
              <a:t>03-11-2021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46085-5A45-4840-9441-6173629BBC4B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288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198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71343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 skal i det her modul se en af de videoer som er lavet med festsmørrebrød.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jeg har valgt, vi skal se er snapsemad.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tager James 3 minutter og 26 sekunder at trylle det stykke frem, og så er der kogt æg og kartofler på forhånd.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Først finder I videoen og ser den.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Når den er færdig, scroller I ned og ser ingredienslisten og fremgangsmåden nedenunder.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Værsågod, se videoen med snapsemad.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l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a-DK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(DELTAGERNE SER FILMEN)</a:t>
            </a:r>
            <a:endParaRPr lang="da-DK" dirty="0">
              <a:effectLst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da-DK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(Plads til dialog)</a:t>
            </a:r>
            <a:endParaRPr lang="da-DK" dirty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876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6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Læs teksten højt på siden.</a:t>
            </a:r>
          </a:p>
          <a:p>
            <a:endParaRPr lang="da-DK" sz="16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 viden på det her specifikke fag-felt vil hjælpe dig og borgeren til, at finde præcis den frokostservering, der vækker appetit og skaber glæde.</a:t>
            </a: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HUSK at kigge på materialet selv.</a:t>
            </a: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Bliv fortrolig med det - og brug det</a:t>
            </a: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vil øge kvaliteten i dit arbejde og øge livskvaliteten for borgen. </a:t>
            </a: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a-DK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der nogle spørgsmål her til sidst?</a:t>
            </a:r>
            <a:endParaRPr lang="da-DK" sz="1600" dirty="0"/>
          </a:p>
          <a:p>
            <a:endParaRPr lang="da-DK" sz="16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0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Læs teksten højt på siden.</a:t>
            </a:r>
          </a:p>
          <a:p>
            <a:endParaRPr lang="da-DK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hjælper borgeren mod bedre ernæringstilstand og færre vægttab. </a:t>
            </a:r>
          </a:p>
          <a:p>
            <a:endParaRPr lang="da-DK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Husk på, at vægttab er lig med funktionstab.</a:t>
            </a:r>
          </a:p>
          <a:p>
            <a:endParaRPr lang="da-DK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8310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var gennemgang af de videoer som er lavet til projektet.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betyder, at vi er færdige med de første 3 moduler: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Første modul, som var den mere tekniske og praktiske del.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Andet modul som var gennemgang af kogebogen.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Tredje modul som var de 10 videofilm.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 venter i denne omgang det 4 og sidste modul, som bliver en opsamling, hvor vi blandt andet skal lede efter forskellige emner i kogebogen eller se en film og tale om indholdet.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skal se på nogle cases med et par ældre borgere i forhold til deres behov og det som de får serveret.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bliver lagt op til, at vi kan få nogle gode og lærerige snakke.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Enten tak for i dag eller vi ses efter en lille pause. 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914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592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Velkommen til modul 3: Præsentation af 10 små videofilm.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ligger også til den her gennemgang, en projektmappe til jer hver. Den viser de slides vi skal se i dag og der er notatlinjer, så I kan tage jeres egne noter undervejs.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 skal bruge jeres telefoner i dag, da vi skal se nogle små videofilm.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600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(Spring præsentationsrunde over, hvis dette er gjort tidligere (sørg for, at der er QR koder/links til rådighed, ved deltagernes pladser)).</a:t>
            </a:r>
            <a:endParaRPr lang="da-D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da-DK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602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Præsentation af de små film og fremstilling af smørrebrød.</a:t>
            </a:r>
          </a:p>
          <a:p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Prøv nu med jeres telefon at finde frem til siden hvorfra I kan vælge at se kogebogen og de små film.</a:t>
            </a:r>
            <a:endParaRPr lang="da-DK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186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gennemgik kogebogen ved sidste præsentation og derfor synes jeg, vi skal starte med, at finde kogebogen og åbne den.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(Hjælp hvis der er behov for det)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Prøv at finde et stykke almindeligt smørrebrød til hverdag med rullepølse.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det fundet af alle? </a:t>
            </a:r>
            <a:r>
              <a:rPr lang="da-DK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(Hjælp ved behov)</a:t>
            </a:r>
            <a:endParaRPr lang="da-DK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Nu kogebogen er åben, så find også et stykke udskåret mad med marinerede sild.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 I fundet det? </a:t>
            </a:r>
            <a:r>
              <a:rPr lang="da-DK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a-DK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Hjælp ved behov</a:t>
            </a:r>
            <a:r>
              <a:rPr lang="da-DK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 Vi tager en enkelt mere: Prøv at finde den lune ret ”tomatsuppe”. </a:t>
            </a:r>
            <a:r>
              <a:rPr lang="da-DK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</a:t>
            </a:r>
            <a:r>
              <a:rPr lang="da-DK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jælp ved behov</a:t>
            </a:r>
            <a:r>
              <a:rPr lang="da-DK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slutter kogebogen for nu og går videre til de små videoer. I kommer til at arbejde mere med kogebogen i det næste modul.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3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ligger sammen med kogebogen 10 videoer.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er lavet 4 videoer som viser smørrebrød fra vores hverdag og 6 videoer til fest.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4 første videoer er lavet af Susanne og Christian, som aldrig har stået foran et kamera før og de 6 videoer med festsmørrebrød er lavet af James Price, der er som en fisk i vandet foran et kamera.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60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85667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anden video I skal se, er et stykke almindeligt hverdags smørrebrød tilberedt med æg, mayonnaise, rejer og karse.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Videoen hedder ”Smørrebrød med æg og rejer”.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Prøv igen, som med den video I så før, at finde videoen med æg og rejer og se den.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Hjælp hinanden eller marker, hvis I brug for hjælp.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(DELTAGERNE SER FILMEN).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Christian står foran et kamera for første gang nogensinde, det går fint, og det går stærkt med at fremstille hans æggemad. Er der nået Christian kunne ha` gjort anderledes, for at gøre </a:t>
            </a:r>
            <a:r>
              <a:rPr lang="da-DK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Æggemaden</a:t>
            </a: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endnu flottere?</a:t>
            </a:r>
            <a:endParaRPr lang="da-DK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Svarmulighed: (det er pænt, når brødet er dækket helt med pålæg)</a:t>
            </a:r>
          </a:p>
          <a:p>
            <a:endParaRPr lang="da-DK" noProof="0" dirty="0"/>
          </a:p>
          <a:p>
            <a:r>
              <a:rPr lang="da-DK" noProof="0" dirty="0"/>
              <a:t>Hvor lang tid tager det Christian at fremstille et stykke smørrebrød med æg og rejer (1 min 29 sek.)</a:t>
            </a:r>
          </a:p>
          <a:p>
            <a:r>
              <a:rPr lang="da-DK" noProof="0" dirty="0"/>
              <a:t>Har I spørgsmål eller noget I undrer jer over?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0353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er lavet en video, hvor Susanne viser, hvordan et stykke udskåret smørrebrød kan tilberedes.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/>
              <a:t>Nu skal I finde videoen som hedder ”Udskåret smørrebrød med roastbeef” og se den.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/>
              <a:t>Værsågod.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noProof="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(DELTAGERNE SER FILMEN).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Susanne står også foran et kamera for første gang nogensinde, det går fint, det går stærkt med at fremstille hendes Roastbeefmad. Er der nået Susanne kunne ha` gjort anderledes, for at gøre Roastbeefmaden endnu flottere?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Svarmulighed: (det er pænt, når brødet er dækket helt med pålæg)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(Plads til dialog)</a:t>
            </a: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03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den sidste af de 4 videoer med smørrebrød til hverdag viser Susanne, hvordan et stykke mad med blødt pålæg kan tilberedes.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filmen ”Blødt smørrebrød med finthakket skinkesalat”, og se den. Husk at få lavet stor skærm. Beslut jer for om det skal være med eller uden tekst.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(DELTAGERNE SER FILMEN)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 der nået Susanne kunne ha` gjort anderledes med det her stykke smørrebrød?</a:t>
            </a:r>
          </a:p>
          <a:p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Svarmulighed: (hun kunne eventuelt have delt maden i mindre stykker)</a:t>
            </a:r>
            <a:endParaRPr lang="da-DK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(Plads til dialog)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9457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Price-  som nogen af jer måske kender - er en kendt tv-kok.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 blev præsenteret for projektet, formålet og med en forespørgsel, om han ville hjælpe og være med.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 var hurtigt med på ideen og sagde: ”</a:t>
            </a:r>
            <a:r>
              <a:rPr lang="da-DK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 bliver jo også gammel en dag. Det er et fint formål, hvordan kan jeg bidrage?”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gik ikke mange dage, inden der lå forslag på opskrifter fra James.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 har som før nævnt, lavet 6 stykker smørrebrød til projektet.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Hvert stykke smørrebrød er lavet som en video, med en ingredienslist og en fremgangsmåde dertil.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her type af smørrebrød er mere tidskrævende og forventes ikke, at indgå i hverdagens smørrebrød.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085-5A45-4840-9441-6173629BBC4B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07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4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66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63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1722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7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499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27448" y="1825625"/>
            <a:ext cx="4892352" cy="4351338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312024" y="1825625"/>
            <a:ext cx="5041776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16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448" y="365125"/>
            <a:ext cx="1022794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7448" y="1681163"/>
            <a:ext cx="48701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27448" y="2505075"/>
            <a:ext cx="4870127" cy="3684588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285234" y="1681163"/>
            <a:ext cx="5070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285234" y="2505075"/>
            <a:ext cx="5070154" cy="3684588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5714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401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4080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760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0108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8565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711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280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915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27448" y="1825625"/>
            <a:ext cx="4892352" cy="4351338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312024" y="1825625"/>
            <a:ext cx="5041776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34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448" y="365125"/>
            <a:ext cx="1022794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7448" y="1681163"/>
            <a:ext cx="48701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27448" y="2505075"/>
            <a:ext cx="4870127" cy="3684588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285234" y="1681163"/>
            <a:ext cx="5070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285234" y="2505075"/>
            <a:ext cx="5070154" cy="3684588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50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138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734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177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596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7448" y="1825625"/>
            <a:ext cx="102263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434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7448" y="1825625"/>
            <a:ext cx="102263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2B33-DC46-4C4A-95BB-B589259A8C35}" type="datetimeFigureOut">
              <a:rPr lang="da-DK" smtClean="0"/>
              <a:t>03-11-2021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F4F7-FE4F-4F6D-B5C6-71FEC935357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3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401A2C9-EDA4-47B5-846F-F41DE2811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415480" y="0"/>
            <a:ext cx="9144000" cy="2387600"/>
          </a:xfrm>
        </p:spPr>
        <p:txBody>
          <a:bodyPr/>
          <a:lstStyle/>
          <a:p>
            <a:r>
              <a:rPr lang="en-US" b="1" dirty="0"/>
              <a:t>SMØRREBRØD</a:t>
            </a:r>
            <a:endParaRPr lang="da-DK" b="1" dirty="0"/>
          </a:p>
        </p:txBody>
      </p:sp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>
          <a:xfrm>
            <a:off x="1408560" y="2276872"/>
            <a:ext cx="9144000" cy="1655762"/>
          </a:xfrm>
        </p:spPr>
        <p:txBody>
          <a:bodyPr/>
          <a:lstStyle/>
          <a:p>
            <a:r>
              <a:rPr lang="en-US" dirty="0"/>
              <a:t>NEMT OG LÆKKERT</a:t>
            </a:r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22B49FA-01F9-4EC1-B716-D7046CB8E7F0}"/>
              </a:ext>
            </a:extLst>
          </p:cNvPr>
          <p:cNvSpPr txBox="1"/>
          <p:nvPr/>
        </p:nvSpPr>
        <p:spPr>
          <a:xfrm>
            <a:off x="10056440" y="594928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FF6D10"/>
                </a:solidFill>
                <a:latin typeface="Bahnschrift SemiCondensed" panose="020B0502040204020203" pitchFamily="34" charset="0"/>
              </a:rPr>
              <a:t>Videofilm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B1884BC-58E9-4E58-AEDA-268D7E149F84}"/>
              </a:ext>
            </a:extLst>
          </p:cNvPr>
          <p:cNvSpPr txBox="1"/>
          <p:nvPr/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4400" b="1" kern="1200" noProof="0" dirty="0">
                <a:latin typeface="+mj-lt"/>
                <a:ea typeface="+mj-ea"/>
                <a:cs typeface="+mj-cs"/>
              </a:rPr>
              <a:t>Snapsemad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C0031CA-7E8A-40A0-89E8-7C9433A6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715424"/>
            <a:ext cx="11394262" cy="41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2F7E236-D457-4A60-B6D6-95C135E08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C161E8-2F83-4474-917F-8B170668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365125"/>
            <a:ext cx="10226352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Tryghed, viden og faglighed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FACA9B-347E-41E8-B545-58FAAA30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905" y="3131703"/>
            <a:ext cx="4284031" cy="1590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dirty="0"/>
              <a:t>DU skaber </a:t>
            </a:r>
            <a:r>
              <a:rPr lang="da-DK" sz="3600" b="1" dirty="0">
                <a:solidFill>
                  <a:srgbClr val="FF6D10"/>
                </a:solidFill>
              </a:rPr>
              <a:t>tryghed</a:t>
            </a:r>
            <a:r>
              <a:rPr lang="da-DK" sz="3600" dirty="0"/>
              <a:t> og </a:t>
            </a:r>
            <a:r>
              <a:rPr lang="da-DK" sz="3600" b="1" dirty="0">
                <a:solidFill>
                  <a:srgbClr val="FF6D10"/>
                </a:solidFill>
              </a:rPr>
              <a:t>faglig stolthed</a:t>
            </a:r>
            <a:r>
              <a:rPr lang="da-DK" sz="3600" dirty="0"/>
              <a:t>.</a:t>
            </a:r>
            <a:endParaRPr lang="en-US" sz="3600" dirty="0"/>
          </a:p>
        </p:txBody>
      </p:sp>
      <p:pic>
        <p:nvPicPr>
          <p:cNvPr id="7" name="Pladsholder til indhold 7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964910ED-FE7A-4394-8F35-0C905252E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6" r="7080"/>
          <a:stretch/>
        </p:blipFill>
        <p:spPr>
          <a:xfrm rot="5400000">
            <a:off x="6387529" y="1653342"/>
            <a:ext cx="4589611" cy="454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16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161E8-2F83-4474-917F-8B170668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365125"/>
            <a:ext cx="10226352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DU gør en forskel for borgeren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FACA9B-347E-41E8-B545-58FAAA30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86" y="2708921"/>
            <a:ext cx="5123637" cy="19816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3600" dirty="0"/>
              <a:t>DU skaber </a:t>
            </a:r>
            <a:r>
              <a:rPr lang="da-DK" sz="3600" b="1" dirty="0">
                <a:solidFill>
                  <a:srgbClr val="FF6D10"/>
                </a:solidFill>
              </a:rPr>
              <a:t>glæde</a:t>
            </a:r>
            <a:r>
              <a:rPr lang="da-DK" sz="3600" dirty="0"/>
              <a:t>, </a:t>
            </a:r>
            <a:r>
              <a:rPr lang="da-DK" sz="3600" b="1" dirty="0">
                <a:solidFill>
                  <a:srgbClr val="FF6D10"/>
                </a:solidFill>
              </a:rPr>
              <a:t>dialog</a:t>
            </a:r>
            <a:r>
              <a:rPr lang="da-DK" sz="3600" dirty="0"/>
              <a:t> og </a:t>
            </a:r>
            <a:r>
              <a:rPr lang="da-DK" sz="3600" b="1" dirty="0">
                <a:solidFill>
                  <a:srgbClr val="FF6D10"/>
                </a:solidFill>
              </a:rPr>
              <a:t>interesse</a:t>
            </a:r>
            <a:r>
              <a:rPr lang="da-DK" sz="3600" dirty="0"/>
              <a:t> for indkøb og måltider.</a:t>
            </a:r>
            <a:endParaRPr lang="en-US" sz="3600" dirty="0"/>
          </a:p>
        </p:txBody>
      </p:sp>
      <p:pic>
        <p:nvPicPr>
          <p:cNvPr id="5" name="Billede 4" descr="Et billede, der indeholder person, indendørs, bærbar computer&#10;&#10;Automatisk genereret beskrivelse">
            <a:extLst>
              <a:ext uri="{FF2B5EF4-FFF2-40B4-BE49-F238E27FC236}">
                <a16:creationId xmlns:a16="http://schemas.microsoft.com/office/drawing/2014/main" id="{5EDC1DF0-820E-4E39-B395-270B684C1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0" r="5324"/>
          <a:stretch/>
        </p:blipFill>
        <p:spPr>
          <a:xfrm rot="5400000">
            <a:off x="1604450" y="1619121"/>
            <a:ext cx="4193837" cy="4789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089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4" descr="Et billede, der indeholder tekst, legetøj, dukke, vektorgrafik&#10;&#10;Automatisk genereret beskrivelse">
            <a:extLst>
              <a:ext uri="{FF2B5EF4-FFF2-40B4-BE49-F238E27FC236}">
                <a16:creationId xmlns:a16="http://schemas.microsoft.com/office/drawing/2014/main" id="{6E91ADEA-AB8B-4064-8FDC-30789D9C0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F540DF-E198-442C-8200-026E3914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Håber I har hygget jer</a:t>
            </a:r>
          </a:p>
        </p:txBody>
      </p:sp>
    </p:spTree>
    <p:extLst>
      <p:ext uri="{BB962C8B-B14F-4D97-AF65-F5344CB8AC3E}">
        <p14:creationId xmlns:p14="http://schemas.microsoft.com/office/powerpoint/2010/main" val="205021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Økonomi og Styring - Borgerapp - sagsbehandlere – Google Chrome 2021-10-27 14-08-48_Trim">
            <a:hlinkClick r:id="" action="ppaction://media"/>
            <a:extLst>
              <a:ext uri="{FF2B5EF4-FFF2-40B4-BE49-F238E27FC236}">
                <a16:creationId xmlns:a16="http://schemas.microsoft.com/office/drawing/2014/main" id="{905120BF-33D2-4D3A-8A68-2DB2869F933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970" t="22964" r="29350" b="33551"/>
          <a:stretch/>
        </p:blipFill>
        <p:spPr>
          <a:xfrm>
            <a:off x="-1" y="0"/>
            <a:ext cx="12430125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0154D9-AA92-49C2-8414-743D50F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Farvel og tak</a:t>
            </a:r>
          </a:p>
        </p:txBody>
      </p:sp>
    </p:spTree>
    <p:extLst>
      <p:ext uri="{BB962C8B-B14F-4D97-AF65-F5344CB8AC3E}">
        <p14:creationId xmlns:p14="http://schemas.microsoft.com/office/powerpoint/2010/main" val="16142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FA077-5126-44D3-B612-3853C569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da-DK" dirty="0">
                <a:solidFill>
                  <a:srgbClr val="FF6D10"/>
                </a:solidFill>
              </a:rPr>
              <a:t>Velkommen…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B49FDA78-3A2A-4D79-8E73-719F0200F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til modul 3: Præsentation af 10 små videofilm.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211B54B-BD3D-40F3-9022-922066DB6163}"/>
              </a:ext>
            </a:extLst>
          </p:cNvPr>
          <p:cNvSpPr txBox="1"/>
          <p:nvPr/>
        </p:nvSpPr>
        <p:spPr>
          <a:xfrm>
            <a:off x="8544272" y="5919281"/>
            <a:ext cx="3803376" cy="938719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>
              <a:tabLst>
                <a:tab pos="1970088" algn="l"/>
              </a:tabLst>
            </a:pPr>
            <a:r>
              <a:rPr lang="da-DK" sz="1100" dirty="0"/>
              <a:t>Indhold	</a:t>
            </a:r>
            <a:r>
              <a:rPr lang="da-DK" sz="1100" dirty="0">
                <a:solidFill>
                  <a:srgbClr val="FF6D10"/>
                </a:solidFill>
              </a:rPr>
              <a:t>Dorte Langgaard</a:t>
            </a:r>
          </a:p>
          <a:p>
            <a:pPr>
              <a:tabLst>
                <a:tab pos="1970088" algn="l"/>
              </a:tabLst>
            </a:pPr>
            <a:r>
              <a:rPr lang="da-DK" sz="1100" dirty="0"/>
              <a:t>Rådgivning 	</a:t>
            </a:r>
            <a:r>
              <a:rPr lang="da-DK" sz="1100" dirty="0">
                <a:solidFill>
                  <a:srgbClr val="FF6D10"/>
                </a:solidFill>
              </a:rPr>
              <a:t>Jens Kåre Rasmussen</a:t>
            </a:r>
          </a:p>
          <a:p>
            <a:pPr>
              <a:tabLst>
                <a:tab pos="1970088" algn="l"/>
              </a:tabLst>
            </a:pPr>
            <a:r>
              <a:rPr lang="da-DK" sz="1100" dirty="0"/>
              <a:t>Formidling 	</a:t>
            </a:r>
            <a:r>
              <a:rPr lang="da-DK" sz="1100" dirty="0">
                <a:solidFill>
                  <a:srgbClr val="FF6D10"/>
                </a:solidFill>
              </a:rPr>
              <a:t>Mia Langgaard</a:t>
            </a:r>
          </a:p>
          <a:p>
            <a:pPr>
              <a:tabLst>
                <a:tab pos="1970088" algn="l"/>
              </a:tabLst>
            </a:pPr>
            <a:r>
              <a:rPr lang="da-DK" sz="1100" dirty="0"/>
              <a:t>Grafik og opsætning	</a:t>
            </a:r>
            <a:r>
              <a:rPr lang="da-DK" sz="1100" dirty="0">
                <a:solidFill>
                  <a:srgbClr val="FF6D10"/>
                </a:solidFill>
              </a:rPr>
              <a:t>Annemette Kinch Dalgaard</a:t>
            </a:r>
          </a:p>
          <a:p>
            <a:pPr>
              <a:tabLst>
                <a:tab pos="1970088" algn="l"/>
              </a:tabLst>
            </a:pPr>
            <a:r>
              <a:rPr lang="da-DK" sz="1100" dirty="0"/>
              <a:t>Video og fotos	</a:t>
            </a:r>
            <a:r>
              <a:rPr lang="da-DK" sz="1100" dirty="0">
                <a:solidFill>
                  <a:srgbClr val="FF6D10"/>
                </a:solidFill>
              </a:rPr>
              <a:t>Peter Hartley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37DCE6C3-448A-4131-A2F0-C72E1943BF31}"/>
              </a:ext>
            </a:extLst>
          </p:cNvPr>
          <p:cNvGrpSpPr/>
          <p:nvPr/>
        </p:nvGrpSpPr>
        <p:grpSpPr>
          <a:xfrm>
            <a:off x="1130947" y="2679916"/>
            <a:ext cx="3389110" cy="2919396"/>
            <a:chOff x="1283910" y="1555178"/>
            <a:chExt cx="2661438" cy="2292576"/>
          </a:xfrm>
        </p:grpSpPr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3FE0B9FE-4564-4A03-8459-E53D4E28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9748" y="1555178"/>
              <a:ext cx="1335600" cy="1174154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BB85646D-2634-4DEE-86A3-424B2D9DA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3910" y="2659749"/>
              <a:ext cx="1335600" cy="1180244"/>
            </a:xfrm>
            <a:prstGeom prst="rect">
              <a:avLst/>
            </a:prstGeom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8F21624A-5D77-4E25-A32D-E6711D8D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6839" y="1560293"/>
              <a:ext cx="1335600" cy="1165311"/>
            </a:xfrm>
            <a:prstGeom prst="rect">
              <a:avLst/>
            </a:prstGeom>
            <a:noFill/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6EA0812A-7D9F-4D9F-868B-AE41D8440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9748" y="2689773"/>
              <a:ext cx="1335600" cy="1157981"/>
            </a:xfrm>
            <a:prstGeom prst="rect">
              <a:avLst/>
            </a:prstGeom>
          </p:spPr>
        </p:pic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B1B60279-A1A6-4692-8398-E5592220B58D}"/>
              </a:ext>
            </a:extLst>
          </p:cNvPr>
          <p:cNvGrpSpPr/>
          <p:nvPr/>
        </p:nvGrpSpPr>
        <p:grpSpPr>
          <a:xfrm>
            <a:off x="5105191" y="2689800"/>
            <a:ext cx="5656531" cy="2909512"/>
            <a:chOff x="1252437" y="4044508"/>
            <a:chExt cx="4024346" cy="2069976"/>
          </a:xfrm>
        </p:grpSpPr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3684107A-9072-4D0C-A5E3-3609B1AED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437" y="4044508"/>
              <a:ext cx="1360625" cy="1034988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D61A112C-F858-419A-A38F-573A34721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3062" y="4044509"/>
              <a:ext cx="1328972" cy="1034987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963EF264-E0ED-4281-AD33-1955E585E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42034" y="4044509"/>
              <a:ext cx="1334749" cy="1034987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CF95C1CC-A4C0-4687-B43A-40B4018CA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885" b="6885"/>
            <a:stretch/>
          </p:blipFill>
          <p:spPr>
            <a:xfrm>
              <a:off x="1252437" y="5079496"/>
              <a:ext cx="1360625" cy="1034988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3EC5F45-E4FF-468A-8AC5-DAC35E80C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91" r="1391"/>
            <a:stretch/>
          </p:blipFill>
          <p:spPr>
            <a:xfrm>
              <a:off x="2621851" y="5079496"/>
              <a:ext cx="1328972" cy="1034988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42F5351A-A05B-4A25-9A87-F4C3B3B8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33245" y="5078138"/>
              <a:ext cx="1334749" cy="1036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85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7810C-97BF-4086-A272-4390AD56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Lad os komme i gang</a:t>
            </a:r>
          </a:p>
        </p:txBody>
      </p:sp>
      <p:pic>
        <p:nvPicPr>
          <p:cNvPr id="5" name="Pladsholder til indhold 6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EDEC585F-167A-4443-ACE4-8A5059384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070629"/>
            <a:ext cx="4340947" cy="325571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25E9A4B-303E-4FCD-A847-619B71260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7" b="5501"/>
          <a:stretch/>
        </p:blipFill>
        <p:spPr>
          <a:xfrm>
            <a:off x="7401457" y="2070629"/>
            <a:ext cx="2184208" cy="3249545"/>
          </a:xfrm>
          <a:prstGeom prst="rect">
            <a:avLst/>
          </a:prstGeom>
        </p:spPr>
      </p:pic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1710E7D7-D9FE-40FD-8B8E-38CA3C24E22E}"/>
              </a:ext>
            </a:extLst>
          </p:cNvPr>
          <p:cNvCxnSpPr>
            <a:cxnSpLocks/>
          </p:cNvCxnSpPr>
          <p:nvPr/>
        </p:nvCxnSpPr>
        <p:spPr>
          <a:xfrm flipV="1">
            <a:off x="5765740" y="3670269"/>
            <a:ext cx="1338372" cy="1582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1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7810C-97BF-4086-A272-4390AD56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Kogebogen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B9F671D-67AB-41A6-ACCC-5A3D7C00AFBF}"/>
              </a:ext>
            </a:extLst>
          </p:cNvPr>
          <p:cNvSpPr txBox="1"/>
          <p:nvPr/>
        </p:nvSpPr>
        <p:spPr>
          <a:xfrm>
            <a:off x="1463796" y="1988840"/>
            <a:ext cx="9037612" cy="3970318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Åben kogebogen.</a:t>
            </a:r>
          </a:p>
          <a:p>
            <a:pPr marL="514350" indent="-514350">
              <a:buFont typeface="+mj-lt"/>
              <a:buAutoNum type="arabicPeriod"/>
            </a:pPr>
            <a:endParaRPr lang="da-DK" sz="2800" b="1" dirty="0">
              <a:latin typeface="Latha" panose="020B06040202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Find et stykke almindeligt smørrebrød til hverdag med </a:t>
            </a:r>
            <a:r>
              <a:rPr lang="da-DK" sz="2800" b="1" dirty="0">
                <a:solidFill>
                  <a:srgbClr val="FF6D10"/>
                </a:solidFill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rullepølse</a:t>
            </a: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da-DK" sz="2800" b="1" dirty="0">
              <a:latin typeface="Latha" panose="020B06040202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Find et stykke udskåret mad med </a:t>
            </a:r>
            <a:r>
              <a:rPr lang="da-DK" sz="2800" b="1" dirty="0">
                <a:solidFill>
                  <a:srgbClr val="FF1D2D"/>
                </a:solidFill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marinerede sild</a:t>
            </a: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da-DK" sz="2800" b="1" dirty="0">
              <a:latin typeface="Latha" panose="020B06040202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Find den lune ret ”</a:t>
            </a:r>
            <a:r>
              <a:rPr lang="da-DK" sz="2800" b="1" dirty="0">
                <a:solidFill>
                  <a:srgbClr val="FF6D10"/>
                </a:solidFill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tomatsuppe</a:t>
            </a:r>
            <a:r>
              <a:rPr lang="da-DK" sz="2800" b="1" dirty="0">
                <a:effectLst/>
                <a:latin typeface="Latha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”.</a:t>
            </a:r>
          </a:p>
          <a:p>
            <a:endParaRPr lang="da-DK" sz="2800" b="1" dirty="0"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4C8BBD2-E91A-4654-B25A-857D098BDA6C}"/>
              </a:ext>
            </a:extLst>
          </p:cNvPr>
          <p:cNvSpPr/>
          <p:nvPr/>
        </p:nvSpPr>
        <p:spPr>
          <a:xfrm>
            <a:off x="1192432" y="1680726"/>
            <a:ext cx="9289032" cy="4124537"/>
          </a:xfrm>
          <a:prstGeom prst="rect">
            <a:avLst/>
          </a:prstGeom>
          <a:noFill/>
          <a:ln w="38100">
            <a:solidFill>
              <a:srgbClr val="FF9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71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CAB09317-1D5B-4377-BDC0-B5EC134BA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7810C-97BF-4086-A272-4390AD56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 videoer til hverdag og 6 videoer til fest</a:t>
            </a:r>
          </a:p>
        </p:txBody>
      </p:sp>
    </p:spTree>
    <p:extLst>
      <p:ext uri="{BB962C8B-B14F-4D97-AF65-F5344CB8AC3E}">
        <p14:creationId xmlns:p14="http://schemas.microsoft.com/office/powerpoint/2010/main" val="282265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B1884BC-58E9-4E58-AEDA-268D7E149F84}"/>
              </a:ext>
            </a:extLst>
          </p:cNvPr>
          <p:cNvSpPr txBox="1"/>
          <p:nvPr/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4400" b="1" kern="1200" noProof="0" dirty="0">
                <a:latin typeface="+mj-lt"/>
                <a:ea typeface="+mj-ea"/>
                <a:cs typeface="+mj-cs"/>
              </a:rPr>
              <a:t>Smørrebrød med æg og rejer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EF844BB-83E1-4855-8FA1-FF43898C4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5"/>
          <a:stretch/>
        </p:blipFill>
        <p:spPr>
          <a:xfrm>
            <a:off x="3712597" y="1484784"/>
            <a:ext cx="7351955" cy="4680520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01AE2D14-A9FC-4295-893B-7018324721C0}"/>
              </a:ext>
            </a:extLst>
          </p:cNvPr>
          <p:cNvGrpSpPr/>
          <p:nvPr/>
        </p:nvGrpSpPr>
        <p:grpSpPr>
          <a:xfrm rot="518145" flipH="1">
            <a:off x="551293" y="1745414"/>
            <a:ext cx="2818598" cy="2129867"/>
            <a:chOff x="9173278" y="1581672"/>
            <a:chExt cx="2818598" cy="2129867"/>
          </a:xfrm>
        </p:grpSpPr>
        <p:pic>
          <p:nvPicPr>
            <p:cNvPr id="5" name="Picture 2" descr="Taleboble klistermærke">
              <a:extLst>
                <a:ext uri="{FF2B5EF4-FFF2-40B4-BE49-F238E27FC236}">
                  <a16:creationId xmlns:a16="http://schemas.microsoft.com/office/drawing/2014/main" id="{78EDAD10-FF65-477B-9978-6DAB77140B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1" t="20601" r="16401" b="20600"/>
            <a:stretch/>
          </p:blipFill>
          <p:spPr bwMode="auto">
            <a:xfrm rot="1759547" flipH="1">
              <a:off x="9173278" y="1581672"/>
              <a:ext cx="2818598" cy="2129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042A14F1-82B1-4212-B5CA-D1E3D7A363D6}"/>
                </a:ext>
              </a:extLst>
            </p:cNvPr>
            <p:cNvSpPr txBox="1"/>
            <p:nvPr/>
          </p:nvSpPr>
          <p:spPr>
            <a:xfrm rot="2507859">
              <a:off x="9460127" y="2046440"/>
              <a:ext cx="2244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600" b="1" dirty="0"/>
                <a:t>Karse kan altid pynte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6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B1884BC-58E9-4E58-AEDA-268D7E149F84}"/>
              </a:ext>
            </a:extLst>
          </p:cNvPr>
          <p:cNvSpPr txBox="1"/>
          <p:nvPr/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4400" b="1" kern="1200" noProof="0" dirty="0">
                <a:latin typeface="+mj-lt"/>
                <a:ea typeface="+mj-ea"/>
                <a:cs typeface="+mj-cs"/>
              </a:rPr>
              <a:t>Udskåret smørrebrød med roastbeef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EA93BFC-FAEE-4BC2-A26D-D7A869E2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12" y="2132856"/>
            <a:ext cx="6666246" cy="3493369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CCC877D5-D919-42FD-8DF9-4F4A8D8D4196}"/>
              </a:ext>
            </a:extLst>
          </p:cNvPr>
          <p:cNvGrpSpPr/>
          <p:nvPr/>
        </p:nvGrpSpPr>
        <p:grpSpPr>
          <a:xfrm rot="518145" flipH="1">
            <a:off x="773123" y="2085222"/>
            <a:ext cx="3245266" cy="2687556"/>
            <a:chOff x="8088110" y="1090728"/>
            <a:chExt cx="3772848" cy="2850944"/>
          </a:xfrm>
        </p:grpSpPr>
        <p:pic>
          <p:nvPicPr>
            <p:cNvPr id="6" name="Picture 2" descr="Taleboble klistermærke">
              <a:extLst>
                <a:ext uri="{FF2B5EF4-FFF2-40B4-BE49-F238E27FC236}">
                  <a16:creationId xmlns:a16="http://schemas.microsoft.com/office/drawing/2014/main" id="{B33C7479-7CBD-4FFF-8A7F-AFDC4896F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1" t="20601" r="16401" b="20600"/>
            <a:stretch/>
          </p:blipFill>
          <p:spPr bwMode="auto">
            <a:xfrm rot="1759547" flipH="1">
              <a:off x="8088110" y="1090728"/>
              <a:ext cx="3772848" cy="2850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3D0A5934-BCD6-4265-B3E8-8F269E047C78}"/>
                </a:ext>
              </a:extLst>
            </p:cNvPr>
            <p:cNvSpPr txBox="1"/>
            <p:nvPr/>
          </p:nvSpPr>
          <p:spPr>
            <a:xfrm rot="2507859">
              <a:off x="8658230" y="1592194"/>
              <a:ext cx="27981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600" b="1" dirty="0"/>
                <a:t>Smørret skal helt ud til kanten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7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B1884BC-58E9-4E58-AEDA-268D7E149F84}"/>
              </a:ext>
            </a:extLst>
          </p:cNvPr>
          <p:cNvSpPr txBox="1"/>
          <p:nvPr/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4400" b="1" kern="1200" noProof="0" dirty="0">
                <a:latin typeface="+mj-lt"/>
                <a:ea typeface="+mj-ea"/>
                <a:cs typeface="+mj-cs"/>
              </a:rPr>
              <a:t>Blødt smørrebrød med finthakket skinkesalat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57F559F-E849-4105-80E5-F17DDF6D3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0688"/>
            <a:ext cx="8353762" cy="435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1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B1884BC-58E9-4E58-AEDA-268D7E149F84}"/>
              </a:ext>
            </a:extLst>
          </p:cNvPr>
          <p:cNvSpPr txBox="1"/>
          <p:nvPr/>
        </p:nvSpPr>
        <p:spPr>
          <a:xfrm>
            <a:off x="1127448" y="365125"/>
            <a:ext cx="10226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4400" b="1" kern="1200" noProof="0" dirty="0">
                <a:latin typeface="+mj-lt"/>
                <a:ea typeface="+mj-ea"/>
                <a:cs typeface="+mj-cs"/>
              </a:rPr>
              <a:t>6 stykker komponeret af James Price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FCF6C70-64E4-4CD0-A54A-CEA042284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26"/>
          <a:stretch/>
        </p:blipFill>
        <p:spPr>
          <a:xfrm>
            <a:off x="1919536" y="1690688"/>
            <a:ext cx="6912768" cy="4408763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FB75CE9F-01A2-46E4-9E5A-F909AE256BCA}"/>
              </a:ext>
            </a:extLst>
          </p:cNvPr>
          <p:cNvGrpSpPr/>
          <p:nvPr/>
        </p:nvGrpSpPr>
        <p:grpSpPr>
          <a:xfrm>
            <a:off x="9173278" y="1581672"/>
            <a:ext cx="2818598" cy="2129867"/>
            <a:chOff x="9173278" y="1581672"/>
            <a:chExt cx="2818598" cy="2129867"/>
          </a:xfrm>
        </p:grpSpPr>
        <p:pic>
          <p:nvPicPr>
            <p:cNvPr id="1026" name="Picture 2" descr="Taleboble klistermærke">
              <a:extLst>
                <a:ext uri="{FF2B5EF4-FFF2-40B4-BE49-F238E27FC236}">
                  <a16:creationId xmlns:a16="http://schemas.microsoft.com/office/drawing/2014/main" id="{17D9922E-7D16-4B30-98A8-0FD0A268F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1" t="20601" r="16401" b="20600"/>
            <a:stretch/>
          </p:blipFill>
          <p:spPr bwMode="auto">
            <a:xfrm rot="1759547" flipH="1">
              <a:off x="9173278" y="1581672"/>
              <a:ext cx="2818598" cy="2129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45967B70-E7DA-416D-8EDC-E4F253B4EB0A}"/>
                </a:ext>
              </a:extLst>
            </p:cNvPr>
            <p:cNvSpPr txBox="1"/>
            <p:nvPr/>
          </p:nvSpPr>
          <p:spPr>
            <a:xfrm rot="2507859">
              <a:off x="9460127" y="1769442"/>
              <a:ext cx="224490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3600" b="1" dirty="0"/>
                <a:t>Gå aldrig ned på </a:t>
              </a:r>
              <a:r>
                <a:rPr lang="da-DK" sz="3600" b="1" dirty="0" err="1"/>
                <a:t>mayo</a:t>
              </a:r>
              <a:r>
                <a:rPr lang="da-DK" sz="36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7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rugerdefinere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41A56545-046F-4B2A-AF6A-2629D8602881}" vid="{9FFE2FF5-F116-437E-B034-81FFEE4263D9}"/>
    </a:ext>
  </a:extLst>
</a:theme>
</file>

<file path=ppt/theme/theme2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rugerdefinere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41A56545-046F-4B2A-AF6A-2629D8602881}" vid="{30D22EDF-91F3-4A65-85E4-F16AE80C2256}"/>
    </a:ext>
  </a:extLst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Gladsaxe farv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BA"/>
      </a:accent1>
      <a:accent2>
        <a:srgbClr val="A71431"/>
      </a:accent2>
      <a:accent3>
        <a:srgbClr val="73A152"/>
      </a:accent3>
      <a:accent4>
        <a:srgbClr val="5E1E78"/>
      </a:accent4>
      <a:accent5>
        <a:srgbClr val="469196"/>
      </a:accent5>
      <a:accent6>
        <a:srgbClr val="D2871D"/>
      </a:accent6>
      <a:hlink>
        <a:srgbClr val="0084BA"/>
      </a:hlink>
      <a:folHlink>
        <a:srgbClr val="4670AE"/>
      </a:folHlink>
    </a:clrScheme>
    <a:fontScheme name="Brugerdefinere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C6289B6970C249BE87E850868FE305" ma:contentTypeVersion="8" ma:contentTypeDescription="Opret et nyt dokument." ma:contentTypeScope="" ma:versionID="df89bfc8495bf34aa4f250d769b023af">
  <xsd:schema xmlns:xsd="http://www.w3.org/2001/XMLSchema" xmlns:xs="http://www.w3.org/2001/XMLSchema" xmlns:p="http://schemas.microsoft.com/office/2006/metadata/properties" xmlns:ns2="3d2d35ae-a25d-406f-b7c0-a037bd43535c" xmlns:ns3="f0c7f66a-dad0-441e-9c17-3ca780a9a7dd" targetNamespace="http://schemas.microsoft.com/office/2006/metadata/properties" ma:root="true" ma:fieldsID="d8ee4a7db046db582cf2f171b93981ee" ns2:_="" ns3:_="">
    <xsd:import namespace="3d2d35ae-a25d-406f-b7c0-a037bd43535c"/>
    <xsd:import namespace="f0c7f66a-dad0-441e-9c17-3ca780a9a7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4df5bbed83e40c884ee1763289c04d3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2d35ae-a25d-406f-b7c0-a037bd435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4df5bbed83e40c884ee1763289c04d3" ma:index="11" nillable="true" ma:taxonomy="true" ma:internalName="n4df5bbed83e40c884ee1763289c04d3" ma:taxonomyFieldName="IATags" ma:displayName="IATags" ma:readOnly="false" ma:default="" ma:fieldId="{74df5bbe-d83e-40c8-84ee-1763289c04d3}" ma:taxonomyMulti="true" ma:sspId="0283723c-e588-4272-b5ee-68fdb59db8a0" ma:termSetId="201a11d4-3d98-4d24-ac94-3dac6d91324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7f66a-dad0-441e-9c17-3ca780a9a7d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2e0dc6f-2a9e-4e4c-978d-31910babd897}" ma:internalName="TaxCatchAll" ma:showField="CatchAllData" ma:web="f0c7f66a-dad0-441e-9c17-3ca780a9a7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c7f66a-dad0-441e-9c17-3ca780a9a7dd">
      <Value>1</Value>
    </TaxCatchAll>
    <n4df5bbed83e40c884ee1763289c04d3 xmlns="3d2d35ae-a25d-406f-b7c0-a037bd4353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afe3d6cb-3242-4140-9014-3fdf994c09b7</TermId>
        </TermInfo>
      </Terms>
    </n4df5bbed83e40c884ee1763289c04d3>
  </documentManagement>
</p:properties>
</file>

<file path=customXml/itemProps1.xml><?xml version="1.0" encoding="utf-8"?>
<ds:datastoreItem xmlns:ds="http://schemas.openxmlformats.org/officeDocument/2006/customXml" ds:itemID="{76CEB77B-BACF-403A-B74F-541305B0C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2d35ae-a25d-406f-b7c0-a037bd43535c"/>
    <ds:schemaRef ds:uri="f0c7f66a-dad0-441e-9c17-3ca780a9a7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14E7E1-DA4E-4AB6-91FC-B648C68924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7FD515-E54A-4AEF-84AE-88B60247D870}">
  <ds:schemaRefs>
    <ds:schemaRef ds:uri="http://schemas.microsoft.com/office/2006/documentManagement/types"/>
    <ds:schemaRef ds:uri="http://schemas.microsoft.com/office/2006/metadata/properties"/>
    <ds:schemaRef ds:uri="3d2d35ae-a25d-406f-b7c0-a037bd43535c"/>
    <ds:schemaRef ds:uri="http://purl.org/dc/terms/"/>
    <ds:schemaRef ds:uri="http://schemas.openxmlformats.org/package/2006/metadata/core-properties"/>
    <ds:schemaRef ds:uri="f0c7f66a-dad0-441e-9c17-3ca780a9a7dd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Gladsaxe PowerPoint GS-2020 Skabelon</Template>
  <TotalTime>18890</TotalTime>
  <Words>1315</Words>
  <Application>Microsoft Office PowerPoint</Application>
  <PresentationFormat>Widescreen</PresentationFormat>
  <Paragraphs>166</Paragraphs>
  <Slides>14</Slides>
  <Notes>14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14</vt:i4>
      </vt:variant>
    </vt:vector>
  </HeadingPairs>
  <TitlesOfParts>
    <vt:vector size="21" baseType="lpstr">
      <vt:lpstr>Arial</vt:lpstr>
      <vt:lpstr>Bahnschrift SemiCondensed</vt:lpstr>
      <vt:lpstr>Calibri</vt:lpstr>
      <vt:lpstr>Latha</vt:lpstr>
      <vt:lpstr>Symbol</vt:lpstr>
      <vt:lpstr>Brugerdefineret design</vt:lpstr>
      <vt:lpstr>1_Brugerdefineret design</vt:lpstr>
      <vt:lpstr>SMØRREBRØD</vt:lpstr>
      <vt:lpstr>Velkommen…</vt:lpstr>
      <vt:lpstr>Lad os komme i gang</vt:lpstr>
      <vt:lpstr>Kogebogen</vt:lpstr>
      <vt:lpstr>4 videoer til hverdag og 6 videoer til fest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Tryghed, viden og faglighed</vt:lpstr>
      <vt:lpstr>DU gør en forskel for borgeren</vt:lpstr>
      <vt:lpstr>Håber I har hygget jer</vt:lpstr>
      <vt:lpstr>Farvel og tak</vt:lpstr>
    </vt:vector>
  </TitlesOfParts>
  <Company>Gladsaxe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Annemette Kinch Dalgaard</dc:creator>
  <cp:lastModifiedBy>Annemette Kinch Dalgaard</cp:lastModifiedBy>
  <cp:revision>144</cp:revision>
  <cp:lastPrinted>2021-11-03T07:26:49Z</cp:lastPrinted>
  <dcterms:created xsi:type="dcterms:W3CDTF">2021-05-28T09:00:08Z</dcterms:created>
  <dcterms:modified xsi:type="dcterms:W3CDTF">2021-11-03T07:27:38Z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0x01010036C6289B6970C249BE87E850868FE305</vt:lpwstr>
  </property>
  <property fmtid="{D5CDD505-2E9C-101B-9397-08002B2CF9AE}" pid="3" name="IATags">
    <vt:lpwstr>1;#PowerPoint|afe3d6cb-3242-4140-9014-3fdf994c09b7</vt:lpwstr>
  </property>
</Properties>
</file>