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Lst>
  <p:notesMasterIdLst>
    <p:notesMasterId r:id="rId38"/>
  </p:notesMasterIdLst>
  <p:handoutMasterIdLst>
    <p:handoutMasterId r:id="rId39"/>
  </p:handoutMasterIdLst>
  <p:sldIdLst>
    <p:sldId id="298" r:id="rId6"/>
    <p:sldId id="299" r:id="rId7"/>
    <p:sldId id="258" r:id="rId8"/>
    <p:sldId id="300" r:id="rId9"/>
    <p:sldId id="328" r:id="rId10"/>
    <p:sldId id="301" r:id="rId11"/>
    <p:sldId id="303" r:id="rId12"/>
    <p:sldId id="304" r:id="rId13"/>
    <p:sldId id="305" r:id="rId14"/>
    <p:sldId id="306" r:id="rId15"/>
    <p:sldId id="307" r:id="rId16"/>
    <p:sldId id="308" r:id="rId17"/>
    <p:sldId id="309" r:id="rId18"/>
    <p:sldId id="310" r:id="rId19"/>
    <p:sldId id="274"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Kinch Dalgaard" initials="AKD" lastIdx="2" clrIdx="0">
    <p:extLst>
      <p:ext uri="{19B8F6BF-5375-455C-9EA6-DF929625EA0E}">
        <p15:presenceInfo xmlns:p15="http://schemas.microsoft.com/office/powerpoint/2012/main" userId="S::ANNORS@gladsaxe.dk::e2c4729d-4b0d-48db-8a23-3edaff3d19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29"/>
    <a:srgbClr val="FF6D10"/>
    <a:srgbClr val="F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8155" autoAdjust="0"/>
  </p:normalViewPr>
  <p:slideViewPr>
    <p:cSldViewPr>
      <p:cViewPr varScale="1">
        <p:scale>
          <a:sx n="77" d="100"/>
          <a:sy n="77" d="100"/>
        </p:scale>
        <p:origin x="2166"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536CF9F-B601-4039-9BE8-D1B16B8C9CBF}" type="datetimeFigureOut">
              <a:rPr lang="da-DK" smtClean="0"/>
              <a:t>24-11-2021</a:t>
            </a:fld>
            <a:endParaRPr lang="da-DK"/>
          </a:p>
        </p:txBody>
      </p:sp>
      <p:sp>
        <p:nvSpPr>
          <p:cNvPr id="4" name="Pladsholder til sidefod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EE567E2-1E8F-4E6A-B010-140DE620D568}" type="slidenum">
              <a:rPr lang="da-DK" smtClean="0"/>
              <a:t>‹#›</a:t>
            </a:fld>
            <a:endParaRPr lang="da-DK"/>
          </a:p>
        </p:txBody>
      </p:sp>
    </p:spTree>
    <p:extLst>
      <p:ext uri="{BB962C8B-B14F-4D97-AF65-F5344CB8AC3E}">
        <p14:creationId xmlns:p14="http://schemas.microsoft.com/office/powerpoint/2010/main" val="196426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C85E22C-F919-4261-8833-1E5821E6340D}" type="datetimeFigureOut">
              <a:rPr lang="da-DK" smtClean="0"/>
              <a:pPr/>
              <a:t>24-11-2021</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546085-5A45-4840-9441-6173629BBC4B}" type="slidenum">
              <a:rPr lang="da-DK" smtClean="0"/>
              <a:pPr/>
              <a:t>‹#›</a:t>
            </a:fld>
            <a:endParaRPr lang="da-DK"/>
          </a:p>
        </p:txBody>
      </p:sp>
    </p:spTree>
    <p:extLst>
      <p:ext uri="{BB962C8B-B14F-4D97-AF65-F5344CB8AC3E}">
        <p14:creationId xmlns:p14="http://schemas.microsoft.com/office/powerpoint/2010/main" val="119288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a:t>
            </a:fld>
            <a:endParaRPr lang="da-DK"/>
          </a:p>
        </p:txBody>
      </p:sp>
    </p:spTree>
    <p:extLst>
      <p:ext uri="{BB962C8B-B14F-4D97-AF65-F5344CB8AC3E}">
        <p14:creationId xmlns:p14="http://schemas.microsoft.com/office/powerpoint/2010/main" val="104919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10000"/>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ser I de andre typer af kødpålæg som er vist i kogebogen</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 (peg på dem og læs op)</a:t>
            </a:r>
            <a:r>
              <a:rPr lang="da-DK" sz="1800" b="0" i="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Roastbeef, sprængt oksebryst, skinke, frikadelle, flæskesteg og sylte.</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(Sprængt oksebryst er kogt oksekød, der har været i salt/sukkerlage før kogningen.)</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Kender I alle de typer af pålæg som I ser her?</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Er der noget her imellem I ikke kender?</a:t>
            </a:r>
          </a:p>
          <a:p>
            <a:pPr>
              <a:lnSpc>
                <a:spcPct val="107000"/>
              </a:lnSpc>
              <a:spcAft>
                <a:spcPts val="800"/>
              </a:spcAft>
            </a:pP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Skab plads til dialog her mellem underviser og deltagere.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10</a:t>
            </a:fld>
            <a:endParaRPr lang="da-DK"/>
          </a:p>
        </p:txBody>
      </p:sp>
    </p:spTree>
    <p:extLst>
      <p:ext uri="{BB962C8B-B14F-4D97-AF65-F5344CB8AC3E}">
        <p14:creationId xmlns:p14="http://schemas.microsoft.com/office/powerpoint/2010/main" val="404123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70000" lnSpcReduction="20000"/>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Så er vi kommet til fiskepålæg.</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ses marinerede sild, karrysild og røget laks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 kan se eksempler her, hvor der er brugt glasskåle til de våde elementer som sild og rævesovs.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Det er for at undgå, at brødet bliver vådt.</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Kender I de tre typer af pålæg her?</a:t>
            </a:r>
          </a:p>
          <a:p>
            <a:pPr>
              <a:lnSpc>
                <a:spcPct val="107000"/>
              </a:lnSpc>
              <a:spcAft>
                <a:spcPts val="800"/>
              </a:spcAft>
            </a:pP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(Giv plads til dialog)</a:t>
            </a:r>
          </a:p>
          <a:p>
            <a:pPr>
              <a:lnSpc>
                <a:spcPct val="107000"/>
              </a:lnSpc>
              <a:spcAft>
                <a:spcPts val="800"/>
              </a:spcAft>
            </a:pP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0" dirty="0">
                <a:effectLst/>
                <a:latin typeface="Calibri" panose="020F0502020204030204" pitchFamily="34" charset="0"/>
                <a:ea typeface="Calibri" panose="020F0502020204030204" pitchFamily="34" charset="0"/>
                <a:cs typeface="Times New Roman" panose="02020603050405020304" pitchFamily="18" charset="0"/>
              </a:rPr>
              <a:t>Ved I hvad jeres borgere foretrækker?</a:t>
            </a:r>
          </a:p>
          <a:p>
            <a:pPr>
              <a:lnSpc>
                <a:spcPct val="107000"/>
              </a:lnSpc>
              <a:spcAft>
                <a:spcPts val="800"/>
              </a:spcAft>
            </a:pPr>
            <a:endParaRPr lang="da-DK" sz="18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i="1" dirty="0">
                <a:effectLst/>
                <a:latin typeface="Calibri" panose="020F0502020204030204" pitchFamily="34" charset="0"/>
                <a:ea typeface="Calibri" panose="020F0502020204030204" pitchFamily="34" charset="0"/>
                <a:cs typeface="Times New Roman" panose="02020603050405020304" pitchFamily="18" charset="0"/>
              </a:rPr>
              <a:t>(Nævnes rævesovsen ikke i dialogen, så spørg ind til om alle ved hvad rævesovs er for noget)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11</a:t>
            </a:fld>
            <a:endParaRPr lang="da-DK"/>
          </a:p>
        </p:txBody>
      </p:sp>
    </p:spTree>
    <p:extLst>
      <p:ext uri="{BB962C8B-B14F-4D97-AF65-F5344CB8AC3E}">
        <p14:creationId xmlns:p14="http://schemas.microsoft.com/office/powerpoint/2010/main" val="109568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10000"/>
          </a:bodyPr>
          <a:lstStyle/>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Her ser I en rejemad, et stykke med fiskefrikadelle, et stykke med fiskesalat og stykke som er klart til, at blive serveret med makrel i tomat.</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Stykket med rejer er anrettet på brødet. Det er stykket med fiskesalat ikke.</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Hvornår tænker I, at der skal anrettes på brødet og hvornår skal der anrettes i skåle?</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Kan I give nogen eksempler på, hvornår I gør hvad?</a:t>
            </a:r>
          </a:p>
          <a:p>
            <a:pPr>
              <a:lnSpc>
                <a:spcPct val="107000"/>
              </a:lnSpc>
              <a:spcAft>
                <a:spcPts val="800"/>
              </a:spcAft>
            </a:pPr>
            <a:endParaRPr lang="da-DK"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b="1" dirty="0">
                <a:effectLst/>
                <a:latin typeface="Calibri" panose="020F0502020204030204" pitchFamily="34" charset="0"/>
                <a:ea typeface="Calibri" panose="020F0502020204030204" pitchFamily="34" charset="0"/>
                <a:cs typeface="Times New Roman" panose="02020603050405020304" pitchFamily="18" charset="0"/>
              </a:rPr>
              <a:t>(Plads til dialog)</a:t>
            </a:r>
          </a:p>
          <a:p>
            <a:pPr>
              <a:lnSpc>
                <a:spcPct val="107000"/>
              </a:lnSpc>
              <a:spcAft>
                <a:spcPts val="800"/>
              </a:spcAft>
            </a:pPr>
            <a:endParaRPr lang="da-DK"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b="0" dirty="0">
                <a:effectLst/>
                <a:latin typeface="Calibri" panose="020F0502020204030204" pitchFamily="34" charset="0"/>
                <a:ea typeface="Calibri" panose="020F0502020204030204" pitchFamily="34" charset="0"/>
                <a:cs typeface="Times New Roman" panose="02020603050405020304" pitchFamily="18" charset="0"/>
              </a:rPr>
              <a:t>(Hvis ingen svarer:)</a:t>
            </a:r>
          </a:p>
          <a:p>
            <a:pPr>
              <a:lnSpc>
                <a:spcPct val="107000"/>
              </a:lnSpc>
              <a:spcAft>
                <a:spcPts val="800"/>
              </a:spcAft>
            </a:pP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b="0" dirty="0">
                <a:effectLst/>
                <a:latin typeface="Calibri" panose="020F0502020204030204" pitchFamily="34" charset="0"/>
                <a:ea typeface="Calibri" panose="020F0502020204030204" pitchFamily="34" charset="0"/>
                <a:cs typeface="Times New Roman" panose="02020603050405020304" pitchFamily="18" charset="0"/>
              </a:rPr>
              <a:t>Våde elementer, som serveres straks kan kommes på brødet. Det kommes i skåle hvis det ikke serveres straks.</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12</a:t>
            </a:fld>
            <a:endParaRPr lang="da-DK"/>
          </a:p>
        </p:txBody>
      </p:sp>
    </p:spTree>
    <p:extLst>
      <p:ext uri="{BB962C8B-B14F-4D97-AF65-F5344CB8AC3E}">
        <p14:creationId xmlns:p14="http://schemas.microsoft.com/office/powerpoint/2010/main" val="326729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mj-lt"/>
                <a:ea typeface="Calibri" panose="020F0502020204030204" pitchFamily="34" charset="0"/>
                <a:cs typeface="Times New Roman" panose="02020603050405020304" pitchFamily="18" charset="0"/>
              </a:rPr>
              <a:t>Der er en lille detalje på det billede her af Henning og James som faktisk ikke er vist eller beskrevet nærmere i kogebogen. </a:t>
            </a:r>
          </a:p>
          <a:p>
            <a:pPr>
              <a:lnSpc>
                <a:spcPct val="107000"/>
              </a:lnSpc>
              <a:spcAft>
                <a:spcPts val="800"/>
              </a:spcAft>
            </a:pPr>
            <a:r>
              <a:rPr lang="da-DK" sz="1600" dirty="0">
                <a:effectLst/>
                <a:latin typeface="+mj-lt"/>
                <a:ea typeface="Calibri" panose="020F0502020204030204" pitchFamily="34" charset="0"/>
                <a:cs typeface="Times New Roman" panose="02020603050405020304" pitchFamily="18" charset="0"/>
              </a:rPr>
              <a:t>Så det er godt, at det bliver vist her.</a:t>
            </a:r>
          </a:p>
          <a:p>
            <a:pPr>
              <a:lnSpc>
                <a:spcPct val="107000"/>
              </a:lnSpc>
              <a:spcAft>
                <a:spcPts val="800"/>
              </a:spcAft>
            </a:pPr>
            <a:endParaRPr lang="da-DK" sz="16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600" dirty="0">
                <a:latin typeface="+mj-lt"/>
              </a:rPr>
              <a:t>Er der nogen der kan se hvad det er, James viser Henning?</a:t>
            </a:r>
          </a:p>
          <a:p>
            <a:pPr>
              <a:lnSpc>
                <a:spcPct val="107000"/>
              </a:lnSpc>
              <a:spcAft>
                <a:spcPts val="800"/>
              </a:spcAft>
            </a:pPr>
            <a:endParaRPr lang="da-DK" sz="16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600" b="1" dirty="0">
                <a:effectLst/>
                <a:latin typeface="+mj-lt"/>
                <a:ea typeface="Calibri" panose="020F0502020204030204" pitchFamily="34" charset="0"/>
                <a:cs typeface="Times New Roman" panose="02020603050405020304" pitchFamily="18" charset="0"/>
              </a:rPr>
              <a:t>SVAR: Det er en tomatbåd. Sådan kalder vi denne udskæring af tomat.</a:t>
            </a:r>
            <a:endParaRPr lang="da-DK" sz="16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da-DK" sz="16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mj-lt"/>
                <a:ea typeface="Calibri" panose="020F0502020204030204" pitchFamily="34" charset="0"/>
                <a:cs typeface="Times New Roman" panose="02020603050405020304" pitchFamily="18" charset="0"/>
              </a:rPr>
              <a:t>Tomater udskæres i skiver eller i både, når vi bruger dem som pynt på smørrebrød.</a:t>
            </a:r>
          </a:p>
          <a:p>
            <a:endParaRPr lang="da-DK" sz="1600"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13</a:t>
            </a:fld>
            <a:endParaRPr lang="da-DK"/>
          </a:p>
        </p:txBody>
      </p:sp>
    </p:spTree>
    <p:extLst>
      <p:ext uri="{BB962C8B-B14F-4D97-AF65-F5344CB8AC3E}">
        <p14:creationId xmlns:p14="http://schemas.microsoft.com/office/powerpoint/2010/main" val="4446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dirty="0">
                <a:effectLst/>
                <a:latin typeface="+mj-lt"/>
                <a:ea typeface="Calibri" panose="020F0502020204030204" pitchFamily="34" charset="0"/>
                <a:cs typeface="Times New Roman" panose="02020603050405020304" pitchFamily="18" charset="0"/>
              </a:rPr>
              <a:t>Her vises afsnittet vegetar/ost.</a:t>
            </a:r>
          </a:p>
          <a:p>
            <a:pPr>
              <a:lnSpc>
                <a:spcPct val="107000"/>
              </a:lnSpc>
              <a:spcAft>
                <a:spcPts val="800"/>
              </a:spcAft>
            </a:pPr>
            <a:endParaRPr lang="da-DK"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mj-lt"/>
                <a:ea typeface="Calibri" panose="020F0502020204030204" pitchFamily="34" charset="0"/>
                <a:cs typeface="Times New Roman" panose="02020603050405020304" pitchFamily="18" charset="0"/>
              </a:rPr>
              <a:t>Her er vist eksempler på mad helt uden kød og fisk.</a:t>
            </a:r>
          </a:p>
          <a:p>
            <a:pPr>
              <a:lnSpc>
                <a:spcPct val="107000"/>
              </a:lnSpc>
              <a:spcAft>
                <a:spcPts val="800"/>
              </a:spcAft>
            </a:pPr>
            <a:endParaRPr lang="da-DK"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mj-lt"/>
                <a:ea typeface="Calibri" panose="020F0502020204030204" pitchFamily="34" charset="0"/>
                <a:cs typeface="Times New Roman" panose="02020603050405020304" pitchFamily="18" charset="0"/>
              </a:rPr>
              <a:t>Hvis en borger ønsker vegetarmad, skal I sikre jer en rigtig god samtale omkring hvad det betyder for den enkelte. Der kan være forskelle på, hvad den enkelte ønsker, at udelukke fra sin kost.</a:t>
            </a:r>
          </a:p>
          <a:p>
            <a:pPr>
              <a:lnSpc>
                <a:spcPct val="107000"/>
              </a:lnSpc>
              <a:spcAft>
                <a:spcPts val="800"/>
              </a:spcAft>
            </a:pPr>
            <a:endParaRPr lang="da-DK"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latin typeface="+mj-lt"/>
              </a:rPr>
              <a:t>Har nogen af jer haft ernæringsbesøg hos en borger, som havde specielle ønsker om, at udelukke nogle fødevare fra kosten?</a:t>
            </a:r>
          </a:p>
          <a:p>
            <a:pPr>
              <a:lnSpc>
                <a:spcPct val="107000"/>
              </a:lnSpc>
              <a:spcAft>
                <a:spcPts val="800"/>
              </a:spcAft>
            </a:pPr>
            <a:endParaRPr lang="da-DK"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b="1" dirty="0">
                <a:effectLst/>
                <a:latin typeface="+mj-lt"/>
                <a:ea typeface="Calibri" panose="020F0502020204030204" pitchFamily="34" charset="0"/>
                <a:cs typeface="Times New Roman" panose="02020603050405020304" pitchFamily="18" charset="0"/>
              </a:rPr>
              <a:t>SVAR: Det kan fx være minus kød, minus fisk, minus, æg, minus mejeriprodukter eller en kombination af de nævnte fødevarer.</a:t>
            </a:r>
          </a:p>
          <a:p>
            <a:pPr>
              <a:lnSpc>
                <a:spcPct val="107000"/>
              </a:lnSpc>
              <a:spcAft>
                <a:spcPts val="800"/>
              </a:spcAft>
            </a:pPr>
            <a:endParaRPr lang="da-DK"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b="1" dirty="0">
                <a:effectLst/>
                <a:latin typeface="+mj-lt"/>
                <a:ea typeface="Calibri" panose="020F0502020204030204" pitchFamily="34" charset="0"/>
                <a:cs typeface="Times New Roman" panose="02020603050405020304" pitchFamily="18" charset="0"/>
              </a:rPr>
              <a:t>Det kan også være fødevarer som borgeren ikke tåler/har allergi over for.</a:t>
            </a:r>
            <a:endParaRPr lang="da-DK" dirty="0">
              <a:effectLst/>
              <a:latin typeface="+mj-lt"/>
              <a:ea typeface="Calibri" panose="020F0502020204030204" pitchFamily="34" charset="0"/>
              <a:cs typeface="Times New Roman" panose="02020603050405020304" pitchFamily="18" charset="0"/>
            </a:endParaRPr>
          </a:p>
          <a:p>
            <a:endParaRPr lang="da-DK"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14</a:t>
            </a:fld>
            <a:endParaRPr lang="da-DK"/>
          </a:p>
        </p:txBody>
      </p:sp>
    </p:spTree>
    <p:extLst>
      <p:ext uri="{BB962C8B-B14F-4D97-AF65-F5344CB8AC3E}">
        <p14:creationId xmlns:p14="http://schemas.microsoft.com/office/powerpoint/2010/main" val="65395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Vi mødes igen kl. ?</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15</a:t>
            </a:fld>
            <a:endParaRPr lang="da-DK"/>
          </a:p>
        </p:txBody>
      </p:sp>
    </p:spTree>
    <p:extLst>
      <p:ext uri="{BB962C8B-B14F-4D97-AF65-F5344CB8AC3E}">
        <p14:creationId xmlns:p14="http://schemas.microsoft.com/office/powerpoint/2010/main" val="132796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Her kommer et afsnit om udskåret smørrebrød.</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Jeg læser de 7 gode råd op:</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da-DK" sz="1400" dirty="0">
                <a:latin typeface="+mj-lt"/>
              </a:rPr>
              <a:t>Brødet smøres med smør, helt ud til kanten på hele brødskiven. </a:t>
            </a:r>
          </a:p>
          <a:p>
            <a:pPr marL="457200" indent="-457200">
              <a:lnSpc>
                <a:spcPct val="107000"/>
              </a:lnSpc>
              <a:spcAft>
                <a:spcPts val="800"/>
              </a:spcAft>
              <a:buFont typeface="Arial" panose="020B0604020202020204" pitchFamily="34" charset="0"/>
              <a:buChar char="•"/>
            </a:pPr>
            <a:r>
              <a:rPr lang="da-DK" sz="1400" dirty="0">
                <a:latin typeface="+mj-lt"/>
              </a:rPr>
              <a:t>Udskåret smørrebrød kan være med og uden skorpe. Spørg, hvad borgeren foretrækker. </a:t>
            </a:r>
          </a:p>
          <a:p>
            <a:pPr marL="457200" indent="-457200">
              <a:lnSpc>
                <a:spcPct val="107000"/>
              </a:lnSpc>
              <a:spcAft>
                <a:spcPts val="800"/>
              </a:spcAft>
              <a:buFont typeface="Arial" panose="020B0604020202020204" pitchFamily="34" charset="0"/>
              <a:buChar char="•"/>
            </a:pPr>
            <a:r>
              <a:rPr lang="da-DK" sz="1400" dirty="0">
                <a:latin typeface="+mj-lt"/>
              </a:rPr>
              <a:t>Skær brødet ud i den størrelse, borgeren foretrækker. </a:t>
            </a:r>
          </a:p>
          <a:p>
            <a:pPr marL="457200" indent="-457200">
              <a:lnSpc>
                <a:spcPct val="107000"/>
              </a:lnSpc>
              <a:spcAft>
                <a:spcPts val="800"/>
              </a:spcAft>
              <a:buFont typeface="Arial" panose="020B0604020202020204" pitchFamily="34" charset="0"/>
              <a:buChar char="•"/>
            </a:pPr>
            <a:r>
              <a:rPr lang="da-DK" sz="1400" dirty="0">
                <a:latin typeface="+mj-lt"/>
              </a:rPr>
              <a:t>Skær pålægget ud, så det passer i størrelsen og læg det pænt på hvert stykke af det udskårne brød. </a:t>
            </a:r>
          </a:p>
          <a:p>
            <a:pPr marL="457200" indent="-457200">
              <a:lnSpc>
                <a:spcPct val="107000"/>
              </a:lnSpc>
              <a:spcAft>
                <a:spcPts val="800"/>
              </a:spcAft>
              <a:buFont typeface="Arial" panose="020B0604020202020204" pitchFamily="34" charset="0"/>
              <a:buChar char="•"/>
            </a:pPr>
            <a:r>
              <a:rPr lang="da-DK" sz="1400" dirty="0">
                <a:latin typeface="+mj-lt"/>
              </a:rPr>
              <a:t>Pynten anrettes til sidst, så det står flot på hvert stykke. </a:t>
            </a:r>
          </a:p>
          <a:p>
            <a:pPr marL="457200" indent="-457200">
              <a:lnSpc>
                <a:spcPct val="107000"/>
              </a:lnSpc>
              <a:spcAft>
                <a:spcPts val="800"/>
              </a:spcAft>
              <a:buFont typeface="Arial" panose="020B0604020202020204" pitchFamily="34" charset="0"/>
              <a:buChar char="•"/>
            </a:pPr>
            <a:r>
              <a:rPr lang="da-DK" sz="1400" dirty="0">
                <a:latin typeface="+mj-lt"/>
              </a:rPr>
              <a:t>Alle slags smørrebrød kan anrettes udskåret. De efterfølgende billeder er eksempler til inspiration. </a:t>
            </a:r>
          </a:p>
          <a:p>
            <a:pPr marL="457200" indent="-457200">
              <a:lnSpc>
                <a:spcPct val="107000"/>
              </a:lnSpc>
              <a:spcAft>
                <a:spcPts val="800"/>
              </a:spcAft>
              <a:buFont typeface="Arial" panose="020B0604020202020204" pitchFamily="34" charset="0"/>
              <a:buChar char="•"/>
            </a:pPr>
            <a:r>
              <a:rPr lang="da-DK" sz="1400" dirty="0">
                <a:latin typeface="+mj-lt"/>
              </a:rPr>
              <a:t>Små indbydende stykker smørrebrød, skal nok give borgeren appetit til at spise.</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16</a:t>
            </a:fld>
            <a:endParaRPr lang="da-DK"/>
          </a:p>
        </p:txBody>
      </p:sp>
    </p:spTree>
    <p:extLst>
      <p:ext uri="{BB962C8B-B14F-4D97-AF65-F5344CB8AC3E}">
        <p14:creationId xmlns:p14="http://schemas.microsoft.com/office/powerpoint/2010/main" val="145401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Autofit/>
          </a:bodyPr>
          <a:lstStyle/>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Her ser I 3 eksempler på udskåret smørrebrød, som er tilberedt og anrette pænt og appetitligt.</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Først ser I et stykke med roastbeef </a:t>
            </a:r>
            <a:r>
              <a:rPr lang="da-DK" sz="1100" b="1" i="1" dirty="0">
                <a:effectLst/>
                <a:latin typeface="+mj-lt"/>
                <a:ea typeface="Calibri" panose="020F0502020204030204" pitchFamily="34" charset="0"/>
                <a:cs typeface="Times New Roman" panose="02020603050405020304" pitchFamily="18" charset="0"/>
              </a:rPr>
              <a:t>(peg på skærmen).</a:t>
            </a: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Det er pyntet med remoulade, peberrod, ristede løg og karse. Hvert stykke er fremstillet ens, så alle smage er med i hver bid. </a:t>
            </a:r>
          </a:p>
          <a:p>
            <a:pPr>
              <a:lnSpc>
                <a:spcPct val="107000"/>
              </a:lnSpc>
              <a:spcAft>
                <a:spcPts val="800"/>
              </a:spcAft>
            </a:pPr>
            <a:endParaRPr lang="da-DK" sz="11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latin typeface="+mj-lt"/>
              </a:rPr>
              <a:t>Kan I forestille jer at få et stykke mad, som er skåret ud efter det er tilberedt?</a:t>
            </a:r>
          </a:p>
          <a:p>
            <a:pPr>
              <a:lnSpc>
                <a:spcPct val="107000"/>
              </a:lnSpc>
              <a:spcAft>
                <a:spcPts val="800"/>
              </a:spcAft>
            </a:pPr>
            <a:endParaRPr lang="da-DK" sz="11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mj-lt"/>
                <a:ea typeface="Calibri" panose="020F0502020204030204" pitchFamily="34" charset="0"/>
                <a:cs typeface="Times New Roman" panose="02020603050405020304" pitchFamily="18" charset="0"/>
              </a:rPr>
              <a:t>SVAR: Det kan give bidder som fx kun er pyntet med peberrod, eller en bid fx uden pynt.</a:t>
            </a: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Her ser I også et stykke udskåret med marinerede sild og et stykke med danablu.</a:t>
            </a:r>
          </a:p>
          <a:p>
            <a:pPr>
              <a:lnSpc>
                <a:spcPct val="107000"/>
              </a:lnSpc>
              <a:spcAft>
                <a:spcPts val="800"/>
              </a:spcAft>
            </a:pPr>
            <a:r>
              <a:rPr lang="da-DK" sz="1100" b="1" i="1" dirty="0">
                <a:effectLst/>
                <a:latin typeface="+mj-lt"/>
                <a:ea typeface="Calibri" panose="020F0502020204030204" pitchFamily="34" charset="0"/>
                <a:cs typeface="Times New Roman" panose="02020603050405020304" pitchFamily="18" charset="0"/>
              </a:rPr>
              <a:t>(Peg på skærmen)</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latin typeface="+mj-lt"/>
              </a:rPr>
              <a:t>Har I været hos borgere som får maden skåret ud?</a:t>
            </a:r>
          </a:p>
          <a:p>
            <a:pPr>
              <a:lnSpc>
                <a:spcPct val="107000"/>
              </a:lnSpc>
              <a:spcAft>
                <a:spcPts val="800"/>
              </a:spcAft>
            </a:pPr>
            <a:r>
              <a:rPr lang="da-DK" sz="1100" dirty="0">
                <a:latin typeface="+mj-lt"/>
              </a:rPr>
              <a:t>Hvad synes I om det mad I ser på skærmen?</a:t>
            </a:r>
          </a:p>
          <a:p>
            <a:endParaRPr lang="da-DK" sz="1100"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17</a:t>
            </a:fld>
            <a:endParaRPr lang="da-DK"/>
          </a:p>
        </p:txBody>
      </p:sp>
    </p:spTree>
    <p:extLst>
      <p:ext uri="{BB962C8B-B14F-4D97-AF65-F5344CB8AC3E}">
        <p14:creationId xmlns:p14="http://schemas.microsoft.com/office/powerpoint/2010/main" val="173513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Så er vi kommet til det afsnit, som handler om blød mad.</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Jeg læser siden her højt for jer.</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400" dirty="0">
                <a:latin typeface="+mj-lt"/>
              </a:rPr>
              <a:t>Få hjælp fra en ergoterapeut til vurdering af borgerens tygge/synkefunktion inden I ændrer til mad med blød konsistens. Blød kost er til borgeren med lette udfordringer til at tygge og synke maden. Det kan være borgeren er svækket og ikke har kræfter til at spise mad med almindelig konsistens. Det kan være en borger med dårlig tandstatus. Blød kost må ikke indeholde kerner, frø, nødder og hårde skorper, og skal være uden skind og stegeskorper. Alle ingredienser skal være naturligt bløde eller tilberedt, så de får en blød konsistens.</a:t>
            </a:r>
            <a:endParaRPr lang="da-DK" sz="1400" dirty="0">
              <a:effectLst/>
              <a:latin typeface="+mj-lt"/>
              <a:cs typeface="Times New Roman" panose="02020603050405020304" pitchFamily="18" charset="0"/>
            </a:endParaRPr>
          </a:p>
          <a:p>
            <a:pPr>
              <a:lnSpc>
                <a:spcPct val="107000"/>
              </a:lnSpc>
              <a:spcAft>
                <a:spcPts val="800"/>
              </a:spcAft>
            </a:pPr>
            <a:endParaRPr lang="da-DK" sz="14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400" dirty="0">
                <a:latin typeface="+mj-lt"/>
              </a:rPr>
              <a:t>Er der noget I bliver i tvivl om eller som I gerne vil spørge om?</a:t>
            </a:r>
          </a:p>
          <a:p>
            <a:endParaRPr lang="da-DK" sz="1400"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18</a:t>
            </a:fld>
            <a:endParaRPr lang="da-DK"/>
          </a:p>
        </p:txBody>
      </p:sp>
    </p:spTree>
    <p:extLst>
      <p:ext uri="{BB962C8B-B14F-4D97-AF65-F5344CB8AC3E}">
        <p14:creationId xmlns:p14="http://schemas.microsoft.com/office/powerpoint/2010/main" val="1160118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5072702"/>
          </a:xfrm>
        </p:spPr>
        <p:txBody>
          <a:bodyPr>
            <a:noAutofit/>
          </a:bodyPr>
          <a:lstStyle/>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Her kommer lidt inspiration i forhold til blød kost.</a:t>
            </a: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Der kan serveres:</a:t>
            </a: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 </a:t>
            </a:r>
          </a:p>
          <a:p>
            <a:pPr marL="457200" indent="-457200">
              <a:lnSpc>
                <a:spcPct val="107000"/>
              </a:lnSpc>
              <a:spcAft>
                <a:spcPts val="800"/>
              </a:spcAft>
              <a:buFont typeface="Arial" panose="020B0604020202020204" pitchFamily="34" charset="0"/>
              <a:buChar char="•"/>
            </a:pPr>
            <a:r>
              <a:rPr lang="da-DK" sz="1100" dirty="0">
                <a:latin typeface="+mj-lt"/>
              </a:rPr>
              <a:t>Brød uden kerner og skorpe. </a:t>
            </a:r>
          </a:p>
          <a:p>
            <a:pPr marL="457200" indent="-457200">
              <a:lnSpc>
                <a:spcPct val="107000"/>
              </a:lnSpc>
              <a:spcAft>
                <a:spcPts val="800"/>
              </a:spcAft>
              <a:buFont typeface="Arial" panose="020B0604020202020204" pitchFamily="34" charset="0"/>
              <a:buChar char="•"/>
            </a:pPr>
            <a:r>
              <a:rPr lang="da-DK" sz="1100" dirty="0">
                <a:latin typeface="+mj-lt"/>
              </a:rPr>
              <a:t>Grød som fx havregrød, risengrød eller øllebrød. </a:t>
            </a:r>
          </a:p>
          <a:p>
            <a:pPr marL="457200" indent="-457200">
              <a:lnSpc>
                <a:spcPct val="107000"/>
              </a:lnSpc>
              <a:spcAft>
                <a:spcPts val="800"/>
              </a:spcAft>
              <a:buFont typeface="Arial" panose="020B0604020202020204" pitchFamily="34" charset="0"/>
              <a:buChar char="•"/>
            </a:pPr>
            <a:r>
              <a:rPr lang="da-DK" sz="1100" dirty="0">
                <a:latin typeface="+mj-lt"/>
              </a:rPr>
              <a:t>Frugt og grønt som kan moses med en gaffel, eller som er meget finthakket. </a:t>
            </a:r>
          </a:p>
          <a:p>
            <a:pPr marL="457200" indent="-457200">
              <a:lnSpc>
                <a:spcPct val="107000"/>
              </a:lnSpc>
              <a:spcAft>
                <a:spcPts val="800"/>
              </a:spcAft>
              <a:buFont typeface="Arial" panose="020B0604020202020204" pitchFamily="34" charset="0"/>
              <a:buChar char="•"/>
            </a:pPr>
            <a:r>
              <a:rPr lang="da-DK" sz="1100" dirty="0">
                <a:latin typeface="+mj-lt"/>
              </a:rPr>
              <a:t>Det yderste lag skal være uden skind og skræl. </a:t>
            </a:r>
          </a:p>
          <a:p>
            <a:pPr marL="457200" indent="-457200">
              <a:lnSpc>
                <a:spcPct val="107000"/>
              </a:lnSpc>
              <a:spcAft>
                <a:spcPts val="800"/>
              </a:spcAft>
              <a:buFont typeface="Arial" panose="020B0604020202020204" pitchFamily="34" charset="0"/>
              <a:buChar char="•"/>
            </a:pPr>
            <a:r>
              <a:rPr lang="da-DK" sz="1100" dirty="0">
                <a:latin typeface="+mj-lt"/>
              </a:rPr>
              <a:t>Mælkeprodukter og bløde oste som smøreost, hytteost og fx mozzarella. </a:t>
            </a:r>
          </a:p>
          <a:p>
            <a:pPr marL="457200" indent="-457200">
              <a:lnSpc>
                <a:spcPct val="107000"/>
              </a:lnSpc>
              <a:spcAft>
                <a:spcPts val="800"/>
              </a:spcAft>
              <a:buFont typeface="Arial" panose="020B0604020202020204" pitchFamily="34" charset="0"/>
              <a:buChar char="•"/>
            </a:pPr>
            <a:r>
              <a:rPr lang="da-DK" sz="1100" dirty="0">
                <a:latin typeface="+mj-lt"/>
              </a:rPr>
              <a:t>Kød, fisk og æg. Blødt kødpålæg i skiver, pølser uden skind, fars uden stegeskorper og pålægssalater. Blød fisk, rejer, dåsetun rørt med mayonnaise, æg som er kogte eller som røræg/</a:t>
            </a:r>
            <a:r>
              <a:rPr lang="da-DK" sz="1100" dirty="0" err="1">
                <a:latin typeface="+mj-lt"/>
              </a:rPr>
              <a:t>æggestand</a:t>
            </a:r>
            <a:r>
              <a:rPr lang="da-DK" sz="1100" dirty="0">
                <a:latin typeface="+mj-lt"/>
              </a:rPr>
              <a:t>. </a:t>
            </a:r>
          </a:p>
          <a:p>
            <a:pPr marL="457200" indent="-457200">
              <a:lnSpc>
                <a:spcPct val="107000"/>
              </a:lnSpc>
              <a:spcAft>
                <a:spcPts val="800"/>
              </a:spcAft>
              <a:buFont typeface="Arial" panose="020B0604020202020204" pitchFamily="34" charset="0"/>
              <a:buChar char="•"/>
            </a:pPr>
            <a:r>
              <a:rPr lang="da-DK" sz="1100" dirty="0">
                <a:latin typeface="+mj-lt"/>
              </a:rPr>
              <a:t>Dessert skal være blød som fromage, is, mousse og frugtgrød med bløde stykker af frugt. Kager skal være ensartet i konsistensen som muffins eller mazarinkage. </a:t>
            </a:r>
          </a:p>
          <a:p>
            <a:pPr marL="457200" indent="-457200">
              <a:lnSpc>
                <a:spcPct val="107000"/>
              </a:lnSpc>
              <a:spcAft>
                <a:spcPts val="800"/>
              </a:spcAft>
              <a:buFont typeface="Arial" panose="020B0604020202020204" pitchFamily="34" charset="0"/>
              <a:buChar char="•"/>
            </a:pPr>
            <a:r>
              <a:rPr lang="da-DK" sz="1100" dirty="0">
                <a:latin typeface="+mj-lt"/>
              </a:rPr>
              <a:t>Supper og ernæringsdrikke uden hårdt eller trevlet fyld. </a:t>
            </a:r>
          </a:p>
          <a:p>
            <a:pPr marL="457200" indent="-457200">
              <a:lnSpc>
                <a:spcPct val="107000"/>
              </a:lnSpc>
              <a:spcAft>
                <a:spcPts val="800"/>
              </a:spcAft>
              <a:buFont typeface="Arial" panose="020B0604020202020204" pitchFamily="34" charset="0"/>
              <a:buChar char="•"/>
            </a:pPr>
            <a:r>
              <a:rPr lang="da-DK" sz="1100" dirty="0">
                <a:latin typeface="+mj-lt"/>
              </a:rPr>
              <a:t>De efterfølgende billeder er til inspiration. Der kan anrettes andre stykker, blot ovenstående råd følges.</a:t>
            </a:r>
          </a:p>
          <a:p>
            <a:pPr>
              <a:lnSpc>
                <a:spcPct val="107000"/>
              </a:lnSpc>
              <a:spcAft>
                <a:spcPts val="800"/>
              </a:spcAft>
            </a:pPr>
            <a:endParaRPr lang="da-DK" sz="11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latin typeface="+mj-lt"/>
              </a:rPr>
              <a:t>Er der noget af det jeg har læst højt, som I ikke forstår eller som I undrer jer over?</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19</a:t>
            </a:fld>
            <a:endParaRPr lang="da-DK"/>
          </a:p>
        </p:txBody>
      </p:sp>
    </p:spTree>
    <p:extLst>
      <p:ext uri="{BB962C8B-B14F-4D97-AF65-F5344CB8AC3E}">
        <p14:creationId xmlns:p14="http://schemas.microsoft.com/office/powerpoint/2010/main" val="375599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mj-lt"/>
                <a:ea typeface="Calibri" panose="020F0502020204030204" pitchFamily="34" charset="0"/>
                <a:cs typeface="Times New Roman" panose="02020603050405020304" pitchFamily="18" charset="0"/>
              </a:rPr>
              <a:t>Velkommen til præsentation af kogebogen.</a:t>
            </a:r>
          </a:p>
          <a:p>
            <a:endParaRPr lang="da-DK" sz="1600" dirty="0">
              <a:latin typeface="+mj-lt"/>
            </a:endParaRPr>
          </a:p>
          <a:p>
            <a:r>
              <a:rPr lang="da-DK" sz="1600" dirty="0">
                <a:latin typeface="+mj-lt"/>
              </a:rPr>
              <a:t>I har også til dette modul mulighed for at tage egne notater til projektmappen.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a:t>
            </a:fld>
            <a:endParaRPr lang="da-DK"/>
          </a:p>
        </p:txBody>
      </p:sp>
    </p:spTree>
    <p:extLst>
      <p:ext uri="{BB962C8B-B14F-4D97-AF65-F5344CB8AC3E}">
        <p14:creationId xmlns:p14="http://schemas.microsoft.com/office/powerpoint/2010/main" val="3222065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71343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ffectLst/>
                <a:latin typeface="+mj-lt"/>
                <a:ea typeface="Calibri" panose="020F0502020204030204" pitchFamily="34" charset="0"/>
                <a:cs typeface="Times New Roman" panose="02020603050405020304" pitchFamily="18" charset="0"/>
              </a:rPr>
              <a:t>Her ser I 6 eksempler på smørrebrød som er tilberedt til borgeren med behov for, at få serveret blød mad.</a:t>
            </a:r>
          </a:p>
          <a:p>
            <a:pPr>
              <a:lnSpc>
                <a:spcPct val="107000"/>
              </a:lnSpc>
              <a:spcAft>
                <a:spcPts val="800"/>
              </a:spcAft>
            </a:pPr>
            <a:endParaRPr lang="da-DK"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mj-lt"/>
                <a:ea typeface="Calibri" panose="020F0502020204030204" pitchFamily="34" charset="0"/>
                <a:cs typeface="Times New Roman" panose="02020603050405020304" pitchFamily="18" charset="0"/>
              </a:rPr>
              <a:t>I ser et stykke med røget laks </a:t>
            </a:r>
            <a:r>
              <a:rPr lang="da-DK" b="1" i="1" dirty="0">
                <a:effectLst/>
                <a:latin typeface="+mj-lt"/>
                <a:ea typeface="Calibri" panose="020F0502020204030204" pitchFamily="34" charset="0"/>
                <a:cs typeface="Times New Roman" panose="02020603050405020304" pitchFamily="18" charset="0"/>
              </a:rPr>
              <a:t>(peg på skærmen, mens du læser):</a:t>
            </a:r>
          </a:p>
          <a:p>
            <a:pPr>
              <a:lnSpc>
                <a:spcPct val="107000"/>
              </a:lnSpc>
              <a:spcAft>
                <a:spcPts val="800"/>
              </a:spcAft>
            </a:pPr>
            <a:r>
              <a:rPr lang="da-DK" b="0" i="0" dirty="0">
                <a:effectLst/>
                <a:latin typeface="+mj-lt"/>
                <a:ea typeface="Calibri" panose="020F0502020204030204" pitchFamily="34" charset="0"/>
                <a:cs typeface="Times New Roman" panose="02020603050405020304" pitchFamily="18" charset="0"/>
              </a:rPr>
              <a:t>É</a:t>
            </a:r>
            <a:r>
              <a:rPr lang="da-DK" dirty="0">
                <a:effectLst/>
                <a:latin typeface="+mj-lt"/>
                <a:ea typeface="Calibri" panose="020F0502020204030204" pitchFamily="34" charset="0"/>
                <a:cs typeface="Times New Roman" panose="02020603050405020304" pitchFamily="18" charset="0"/>
              </a:rPr>
              <a:t>t med kartoffel, med leverpostej, fiskefrikadelle, finthakket skinkesalat og røget medister.</a:t>
            </a:r>
          </a:p>
          <a:p>
            <a:pPr>
              <a:lnSpc>
                <a:spcPct val="107000"/>
              </a:lnSpc>
              <a:spcAft>
                <a:spcPts val="800"/>
              </a:spcAft>
            </a:pPr>
            <a:endParaRPr lang="da-DK"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latin typeface="+mj-lt"/>
              </a:rPr>
              <a:t>Er der nogen af jer, som har været hos en borger med behov for blød mad?</a:t>
            </a:r>
          </a:p>
          <a:p>
            <a:pPr>
              <a:lnSpc>
                <a:spcPct val="107000"/>
              </a:lnSpc>
              <a:spcAft>
                <a:spcPts val="800"/>
              </a:spcAft>
            </a:pPr>
            <a:r>
              <a:rPr lang="da-DK" b="1" dirty="0">
                <a:effectLst/>
                <a:latin typeface="+mj-lt"/>
                <a:ea typeface="Calibri" panose="020F0502020204030204" pitchFamily="34" charset="0"/>
                <a:cs typeface="Times New Roman" panose="02020603050405020304" pitchFamily="18" charset="0"/>
              </a:rPr>
              <a:t>(Plads til dialog).</a:t>
            </a:r>
          </a:p>
          <a:p>
            <a:pPr>
              <a:lnSpc>
                <a:spcPct val="107000"/>
              </a:lnSpc>
              <a:spcAft>
                <a:spcPts val="800"/>
              </a:spcAft>
            </a:pPr>
            <a:endParaRPr lang="da-DK"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latin typeface="+mj-lt"/>
              </a:rPr>
              <a:t>Kan I bruge de billeder her til noget, når I er hos en borger?</a:t>
            </a:r>
          </a:p>
          <a:p>
            <a:pPr>
              <a:lnSpc>
                <a:spcPct val="107000"/>
              </a:lnSpc>
              <a:spcAft>
                <a:spcPts val="800"/>
              </a:spcAft>
            </a:pPr>
            <a:r>
              <a:rPr lang="da-DK" b="1" dirty="0">
                <a:latin typeface="+mj-lt"/>
              </a:rPr>
              <a:t>(SVAR Til inspiration og dialog: F.eks. i forhold til indkøb og planlægning til næste uges frokost)</a:t>
            </a:r>
            <a:r>
              <a:rPr lang="da-DK" b="1" dirty="0">
                <a:effectLst/>
                <a:latin typeface="+mj-lt"/>
                <a:ea typeface="Calibri" panose="020F0502020204030204" pitchFamily="34" charset="0"/>
                <a:cs typeface="Times New Roman" panose="02020603050405020304" pitchFamily="18" charset="0"/>
              </a:rPr>
              <a:t>(Plads til dialog).</a:t>
            </a:r>
          </a:p>
          <a:p>
            <a:pPr>
              <a:lnSpc>
                <a:spcPct val="107000"/>
              </a:lnSpc>
              <a:spcAft>
                <a:spcPts val="800"/>
              </a:spcAft>
            </a:pPr>
            <a:endParaRPr lang="da-DK"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dirty="0">
                <a:latin typeface="+mj-lt"/>
              </a:rPr>
              <a:t>Er det nogen spørgsmål omkring blød mad, noget I undrer jer over?</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b="1" dirty="0">
                <a:effectLst/>
                <a:latin typeface="+mj-lt"/>
                <a:ea typeface="Calibri" panose="020F0502020204030204" pitchFamily="34" charset="0"/>
                <a:cs typeface="Times New Roman" panose="02020603050405020304" pitchFamily="18" charset="0"/>
              </a:rPr>
              <a:t>(Plads til dialog).</a:t>
            </a:r>
          </a:p>
          <a:p>
            <a:pPr>
              <a:lnSpc>
                <a:spcPct val="107000"/>
              </a:lnSpc>
              <a:spcAft>
                <a:spcPts val="800"/>
              </a:spcAft>
            </a:pPr>
            <a:endParaRPr lang="da-DK" dirty="0">
              <a:latin typeface="+mj-lt"/>
            </a:endParaRPr>
          </a:p>
          <a:p>
            <a:endParaRPr lang="da-DK"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20</a:t>
            </a:fld>
            <a:endParaRPr lang="da-DK"/>
          </a:p>
        </p:txBody>
      </p:sp>
    </p:spTree>
    <p:extLst>
      <p:ext uri="{BB962C8B-B14F-4D97-AF65-F5344CB8AC3E}">
        <p14:creationId xmlns:p14="http://schemas.microsoft.com/office/powerpoint/2010/main" val="2161337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928686"/>
          </a:xfrm>
        </p:spPr>
        <p:txBody>
          <a:bodyPr>
            <a:noAutofit/>
          </a:bodyPr>
          <a:lstStyle/>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Nogle borgere vil have behov for smørrebrød i en konsistens som kaldes for gratinkost.</a:t>
            </a: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Jeg læser punkterne højt, som står i indledningen til afsnittet om Gratinkost.</a:t>
            </a:r>
          </a:p>
          <a:p>
            <a:pPr marL="285750" indent="-285750">
              <a:lnSpc>
                <a:spcPct val="107000"/>
              </a:lnSpc>
              <a:spcAft>
                <a:spcPts val="800"/>
              </a:spcAft>
              <a:buFont typeface="Arial" panose="020B0604020202020204" pitchFamily="34" charset="0"/>
              <a:buChar char="•"/>
            </a:pPr>
            <a:endParaRPr lang="da-DK" sz="1100" u="sng" dirty="0">
              <a:effectLst/>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da-DK" sz="1100" dirty="0">
                <a:latin typeface="+mj-lt"/>
              </a:rPr>
              <a:t>Få altid hjælp fra en ergoterapeut til vurdering af borgerens tygge/synkefunktion inden I ændrer til gratinkost.</a:t>
            </a:r>
          </a:p>
          <a:p>
            <a:pPr marL="457200" indent="-457200">
              <a:lnSpc>
                <a:spcPct val="107000"/>
              </a:lnSpc>
              <a:spcAft>
                <a:spcPts val="800"/>
              </a:spcAft>
              <a:buFont typeface="Arial" panose="020B0604020202020204" pitchFamily="34" charset="0"/>
              <a:buChar char="•"/>
            </a:pPr>
            <a:r>
              <a:rPr lang="da-DK" sz="1100" dirty="0">
                <a:latin typeface="+mj-lt"/>
              </a:rPr>
              <a:t>Gratinkost er til borgeren med nedsat tygge og synkefunktion, som har begrænset evne til at bearbejde maden i munden og med risiko for fejlsynkning. </a:t>
            </a:r>
          </a:p>
          <a:p>
            <a:pPr marL="457200" indent="-457200">
              <a:lnSpc>
                <a:spcPct val="107000"/>
              </a:lnSpc>
              <a:spcAft>
                <a:spcPts val="800"/>
              </a:spcAft>
              <a:buFont typeface="Arial" panose="020B0604020202020204" pitchFamily="34" charset="0"/>
              <a:buChar char="•"/>
            </a:pPr>
            <a:r>
              <a:rPr lang="da-DK" sz="1100" dirty="0">
                <a:latin typeface="+mj-lt"/>
              </a:rPr>
              <a:t>Gratinkostskal have en fin, blød, pureret og ensartet konsistens, som ikke må klistre i munden. </a:t>
            </a:r>
          </a:p>
          <a:p>
            <a:pPr marL="457200" indent="-457200">
              <a:lnSpc>
                <a:spcPct val="107000"/>
              </a:lnSpc>
              <a:spcAft>
                <a:spcPts val="800"/>
              </a:spcAft>
              <a:buFont typeface="Arial" panose="020B0604020202020204" pitchFamily="34" charset="0"/>
              <a:buChar char="•"/>
            </a:pPr>
            <a:r>
              <a:rPr lang="da-DK" sz="1100" dirty="0">
                <a:latin typeface="+mj-lt"/>
              </a:rPr>
              <a:t>Gratinsmørrebrød skal altid bestilles hos en leverandør af mad, hvor de har personale som er uddannet til at fremstille denne diættype. </a:t>
            </a:r>
          </a:p>
          <a:p>
            <a:pPr marL="457200" indent="-457200">
              <a:lnSpc>
                <a:spcPct val="107000"/>
              </a:lnSpc>
              <a:spcAft>
                <a:spcPts val="800"/>
              </a:spcAft>
              <a:buFont typeface="Arial" panose="020B0604020202020204" pitchFamily="34" charset="0"/>
              <a:buChar char="•"/>
            </a:pPr>
            <a:r>
              <a:rPr lang="da-DK" sz="1100" dirty="0">
                <a:latin typeface="+mj-lt"/>
              </a:rPr>
              <a:t>På de følgende billeder kan I se eksempler på gratinsmørrebrød. Billederne kan bruges som udgangspunkt til samtaler med borgere, som måtte have brug for denne konsistens i deres måltider. </a:t>
            </a:r>
          </a:p>
          <a:p>
            <a:pPr marL="457200" indent="-457200">
              <a:lnSpc>
                <a:spcPct val="107000"/>
              </a:lnSpc>
              <a:spcAft>
                <a:spcPts val="800"/>
              </a:spcAft>
              <a:buFont typeface="Arial" panose="020B0604020202020204" pitchFamily="34" charset="0"/>
              <a:buChar char="•"/>
            </a:pPr>
            <a:endParaRPr lang="da-DK" sz="1100" u="sng" dirty="0">
              <a:effectLst/>
              <a:latin typeface="+mj-lt"/>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Det er altså IKKE en kosttype I selv skal fremstille. Gratinkost</a:t>
            </a:r>
            <a:r>
              <a:rPr lang="da-DK" sz="1100" b="1" dirty="0">
                <a:effectLst/>
                <a:latin typeface="+mj-lt"/>
                <a:ea typeface="Calibri" panose="020F0502020204030204" pitchFamily="34" charset="0"/>
                <a:cs typeface="Times New Roman" panose="02020603050405020304" pitchFamily="18" charset="0"/>
              </a:rPr>
              <a:t> skal</a:t>
            </a:r>
            <a:r>
              <a:rPr lang="da-DK" sz="1100" dirty="0">
                <a:effectLst/>
                <a:latin typeface="+mj-lt"/>
                <a:ea typeface="Calibri" panose="020F0502020204030204" pitchFamily="34" charset="0"/>
                <a:cs typeface="Times New Roman" panose="02020603050405020304" pitchFamily="18" charset="0"/>
              </a:rPr>
              <a:t> altid bestilles hos en af vores leverandører af mad.</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Denne type af mad kan suppleres med mayonnaise eller en glat sky uden fyld. Med en glat sky mener jeg, at der ikke må være fx skiver af champignon deri.</a:t>
            </a:r>
          </a:p>
          <a:p>
            <a:endParaRPr lang="da-DK" sz="1100"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21</a:t>
            </a:fld>
            <a:endParaRPr lang="da-DK"/>
          </a:p>
        </p:txBody>
      </p:sp>
    </p:spTree>
    <p:extLst>
      <p:ext uri="{BB962C8B-B14F-4D97-AF65-F5344CB8AC3E}">
        <p14:creationId xmlns:p14="http://schemas.microsoft.com/office/powerpoint/2010/main" val="348018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856678"/>
          </a:xfrm>
        </p:spPr>
        <p:txBody>
          <a:bodyPr>
            <a:normAutofit/>
          </a:bodyPr>
          <a:lstStyle/>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 to billeder her er venligt udlånt fra Københavns madservice i Københavns Kommune.</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Her ser I 2 eksempler på, hvordan gratin smørrebrød kan se ud.</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Det ligner jo ret meget almindeligt smørrebrød.</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mj-lt"/>
                <a:ea typeface="Calibri" panose="020F0502020204030204" pitchFamily="34" charset="0"/>
                <a:cs typeface="Times New Roman" panose="02020603050405020304" pitchFamily="18" charset="0"/>
              </a:rPr>
              <a:t>I ser her et stykke med kyllingepålæg </a:t>
            </a:r>
            <a:r>
              <a:rPr lang="da-DK" sz="1100" b="1" i="1" dirty="0">
                <a:effectLst/>
                <a:latin typeface="+mj-lt"/>
                <a:ea typeface="Calibri" panose="020F0502020204030204" pitchFamily="34" charset="0"/>
                <a:cs typeface="Times New Roman" panose="02020603050405020304" pitchFamily="18" charset="0"/>
              </a:rPr>
              <a:t>(peg på skærmen</a:t>
            </a:r>
            <a:r>
              <a:rPr lang="da-DK" sz="1100" dirty="0">
                <a:effectLst/>
                <a:latin typeface="+mj-lt"/>
                <a:ea typeface="Calibri" panose="020F0502020204030204" pitchFamily="34" charset="0"/>
                <a:cs typeface="Times New Roman" panose="02020603050405020304" pitchFamily="18" charset="0"/>
              </a:rPr>
              <a:t>), som er pyntet med karrymayonnaise og ananas samt et stykke med leverpostej </a:t>
            </a:r>
            <a:r>
              <a:rPr lang="da-DK" sz="1100" b="1" i="1" dirty="0">
                <a:effectLst/>
                <a:latin typeface="+mj-lt"/>
                <a:ea typeface="Calibri" panose="020F0502020204030204" pitchFamily="34" charset="0"/>
                <a:cs typeface="Times New Roman" panose="02020603050405020304" pitchFamily="18" charset="0"/>
              </a:rPr>
              <a:t>(peg på skærmen</a:t>
            </a:r>
            <a:r>
              <a:rPr lang="da-DK" sz="1100" dirty="0">
                <a:effectLst/>
                <a:latin typeface="+mj-lt"/>
                <a:ea typeface="Calibri" panose="020F0502020204030204" pitchFamily="34" charset="0"/>
                <a:cs typeface="Times New Roman" panose="02020603050405020304" pitchFamily="18" charset="0"/>
              </a:rPr>
              <a:t>), som er pyntet med rødbede.</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dirty="0">
                <a:latin typeface="+mj-lt"/>
              </a:rPr>
              <a:t>Hvis I kommer hos en borger, som er anbefalet gratinkost efter udredning hos en ergoterapeut, tænker I så, at I kan bruge disse billeder til noget i forhold til borgeren?</a:t>
            </a:r>
          </a:p>
          <a:p>
            <a:pPr>
              <a:lnSpc>
                <a:spcPct val="107000"/>
              </a:lnSpc>
              <a:spcAft>
                <a:spcPts val="800"/>
              </a:spcAft>
            </a:pP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b="1" i="1" dirty="0">
                <a:effectLst/>
                <a:latin typeface="+mj-lt"/>
                <a:ea typeface="Calibri" panose="020F0502020204030204" pitchFamily="34" charset="0"/>
                <a:cs typeface="Times New Roman" panose="02020603050405020304" pitchFamily="18" charset="0"/>
              </a:rPr>
              <a:t>(Giv plads til dialog)</a:t>
            </a:r>
            <a:endParaRPr lang="da-DK" sz="1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da-DK" sz="1100" b="1" i="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100" b="1" i="1" dirty="0">
                <a:effectLst/>
                <a:latin typeface="+mj-lt"/>
                <a:ea typeface="Calibri" panose="020F0502020204030204" pitchFamily="34" charset="0"/>
                <a:cs typeface="Times New Roman" panose="02020603050405020304" pitchFamily="18" charset="0"/>
              </a:rPr>
              <a:t>SVAR: I kan vise billederne til borgeren, så de kan se hvordan den kosttype ser ud. Det kan faktisk laves rigtig flot, som I ser på skærmen.</a:t>
            </a:r>
            <a:endParaRPr lang="da-DK" sz="1100" dirty="0">
              <a:effectLst/>
              <a:latin typeface="+mj-lt"/>
              <a:ea typeface="Calibri" panose="020F0502020204030204" pitchFamily="34" charset="0"/>
              <a:cs typeface="Times New Roman" panose="02020603050405020304" pitchFamily="18" charset="0"/>
            </a:endParaRPr>
          </a:p>
          <a:p>
            <a:endParaRPr lang="da-DK" sz="1100"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22</a:t>
            </a:fld>
            <a:endParaRPr lang="da-DK"/>
          </a:p>
        </p:txBody>
      </p:sp>
    </p:spTree>
    <p:extLst>
      <p:ext uri="{BB962C8B-B14F-4D97-AF65-F5344CB8AC3E}">
        <p14:creationId xmlns:p14="http://schemas.microsoft.com/office/powerpoint/2010/main" val="1595755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713430"/>
          </a:xfrm>
        </p:spPr>
        <p:txBody>
          <a:bodyPr>
            <a:noAutofit/>
          </a:bodyPr>
          <a:lstStyle/>
          <a:p>
            <a:pPr>
              <a:lnSpc>
                <a:spcPct val="107000"/>
              </a:lnSpc>
              <a:spcAft>
                <a:spcPts val="800"/>
              </a:spcAft>
            </a:pPr>
            <a:r>
              <a:rPr lang="da-DK" dirty="0">
                <a:effectLst/>
                <a:ea typeface="Calibri" panose="020F0502020204030204" pitchFamily="34" charset="0"/>
                <a:cs typeface="Times New Roman" panose="02020603050405020304" pitchFamily="18" charset="0"/>
              </a:rPr>
              <a:t>Så er vi nået til cremet smørrebrød.</a:t>
            </a:r>
          </a:p>
          <a:p>
            <a:pPr>
              <a:lnSpc>
                <a:spcPct val="107000"/>
              </a:lnSpc>
              <a:spcAft>
                <a:spcPts val="800"/>
              </a:spcAft>
            </a:pPr>
            <a:r>
              <a:rPr lang="da-DK" dirty="0">
                <a:effectLst/>
                <a:ea typeface="Calibri" panose="020F0502020204030204" pitchFamily="34" charset="0"/>
                <a:cs typeface="Times New Roman" panose="02020603050405020304" pitchFamily="18" charset="0"/>
              </a:rPr>
              <a:t>Jeg læser informationspunkterne højt:</a:t>
            </a:r>
          </a:p>
          <a:p>
            <a:pPr marL="457200" indent="-457200">
              <a:lnSpc>
                <a:spcPct val="107000"/>
              </a:lnSpc>
              <a:spcAft>
                <a:spcPts val="800"/>
              </a:spcAft>
              <a:buFont typeface="Arial" panose="020B0604020202020204" pitchFamily="34" charset="0"/>
              <a:buChar char="•"/>
            </a:pPr>
            <a:r>
              <a:rPr lang="da-DK" dirty="0"/>
              <a:t>Få altid hjælp fra en ergoterapeut til vurdering af borgerens tygge/synkefunktion inden der ændres til kost med cremet konsistens. </a:t>
            </a:r>
          </a:p>
          <a:p>
            <a:pPr marL="457200" indent="-457200">
              <a:lnSpc>
                <a:spcPct val="107000"/>
              </a:lnSpc>
              <a:spcAft>
                <a:spcPts val="800"/>
              </a:spcAft>
              <a:buFont typeface="Arial" panose="020B0604020202020204" pitchFamily="34" charset="0"/>
              <a:buChar char="•"/>
            </a:pPr>
            <a:r>
              <a:rPr lang="da-DK" dirty="0"/>
              <a:t>Smørrebrød med cremet konsistens er til borgere, som ikke kan bearbejde maden i munden. Kosten skal have en ensartet, tyk og cremet konsistens, som gør det muligt at suge maden i sig. </a:t>
            </a:r>
          </a:p>
          <a:p>
            <a:pPr marL="457200" indent="-457200">
              <a:lnSpc>
                <a:spcPct val="107000"/>
              </a:lnSpc>
              <a:spcAft>
                <a:spcPts val="800"/>
              </a:spcAft>
              <a:buFont typeface="Arial" panose="020B0604020202020204" pitchFamily="34" charset="0"/>
              <a:buChar char="•"/>
            </a:pPr>
            <a:r>
              <a:rPr lang="da-DK" dirty="0"/>
              <a:t>Cremet kost skal være pureret uden noget som klumper eller trevler, og maden skal være fugtig og sammenhængende. </a:t>
            </a:r>
          </a:p>
          <a:p>
            <a:pPr marL="457200" indent="-457200">
              <a:lnSpc>
                <a:spcPct val="107000"/>
              </a:lnSpc>
              <a:spcAft>
                <a:spcPts val="800"/>
              </a:spcAft>
              <a:buFont typeface="Arial" panose="020B0604020202020204" pitchFamily="34" charset="0"/>
              <a:buChar char="•"/>
            </a:pPr>
            <a:r>
              <a:rPr lang="da-DK" dirty="0"/>
              <a:t>Cremet smørrebrød skal altid bestilles hos en leverandør af mad, hvor de har personale som er uddannet til at fremstille denne diættype. </a:t>
            </a:r>
          </a:p>
          <a:p>
            <a:pPr marL="457200" indent="-457200">
              <a:lnSpc>
                <a:spcPct val="107000"/>
              </a:lnSpc>
              <a:spcAft>
                <a:spcPts val="800"/>
              </a:spcAft>
              <a:buFont typeface="Arial" panose="020B0604020202020204" pitchFamily="34" charset="0"/>
              <a:buChar char="•"/>
            </a:pPr>
            <a:r>
              <a:rPr lang="da-DK" dirty="0"/>
              <a:t>På de følgende billeder kan I se eksempler på cremet smørrebrød. Billederne kan bruges som udgangspunkt til samtaler med borgere, som måtte have brug for denne konsistens i deres måltider.</a:t>
            </a:r>
            <a:endParaRPr lang="da-DK" dirty="0">
              <a:effectLst/>
              <a:ea typeface="Calibri" panose="020F0502020204030204" pitchFamily="34" charset="0"/>
              <a:cs typeface="Times New Roman" panose="02020603050405020304" pitchFamily="18" charset="0"/>
            </a:endParaRPr>
          </a:p>
          <a:p>
            <a:pPr>
              <a:lnSpc>
                <a:spcPct val="107000"/>
              </a:lnSpc>
              <a:spcAft>
                <a:spcPts val="800"/>
              </a:spcAft>
            </a:pPr>
            <a:r>
              <a:rPr lang="da-DK" dirty="0">
                <a:effectLst/>
                <a:ea typeface="Calibri" panose="020F0502020204030204" pitchFamily="34" charset="0"/>
                <a:cs typeface="Times New Roman" panose="02020603050405020304" pitchFamily="18" charset="0"/>
              </a:rPr>
              <a:t>Her det igen muligt, at supplere med mayonnaise. Sky går ikke denne gang, da den ændrer konsistens i munden. Som der står i punkt 2 skal kosten have en ensartet, tyk og cremet konsistens. </a:t>
            </a: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23</a:t>
            </a:fld>
            <a:endParaRPr lang="da-DK"/>
          </a:p>
        </p:txBody>
      </p:sp>
    </p:spTree>
    <p:extLst>
      <p:ext uri="{BB962C8B-B14F-4D97-AF65-F5344CB8AC3E}">
        <p14:creationId xmlns:p14="http://schemas.microsoft.com/office/powerpoint/2010/main" val="533794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De to billeder her er også venligt udlånt fra Københavns madservice i Københavns Kommune.</a:t>
            </a: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Her ser I to eksempler på smørrebrød med cremet konsistens.</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I ser:</a:t>
            </a: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Rugbrød med leverpostej og rødbeder </a:t>
            </a:r>
            <a:r>
              <a:rPr lang="da-DK" sz="14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og rugbrød med kylling og ananas </a:t>
            </a:r>
            <a:r>
              <a:rPr lang="da-DK" sz="14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Det er ikke det mest spændende at se på, men det smager af det, som det skal.</a:t>
            </a: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Det gør det fordi, at cremet kost (som også gælder for gratinkosten), er fremstillet af rugbrød, rødbeder, ananas og så videre.</a:t>
            </a:r>
          </a:p>
          <a:p>
            <a:endParaRPr lang="da-DK" sz="14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24</a:t>
            </a:fld>
            <a:endParaRPr lang="da-DK"/>
          </a:p>
        </p:txBody>
      </p:sp>
    </p:spTree>
    <p:extLst>
      <p:ext uri="{BB962C8B-B14F-4D97-AF65-F5344CB8AC3E}">
        <p14:creationId xmlns:p14="http://schemas.microsoft.com/office/powerpoint/2010/main" val="3034621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Autofit/>
          </a:bodyPr>
          <a:lstStyle/>
          <a:p>
            <a:pPr>
              <a:lnSpc>
                <a:spcPct val="107000"/>
              </a:lnSpc>
              <a:spcAft>
                <a:spcPts val="800"/>
              </a:spcAft>
            </a:pPr>
            <a:r>
              <a:rPr lang="da-DK" dirty="0">
                <a:effectLst/>
                <a:ea typeface="Calibri" panose="020F0502020204030204" pitchFamily="34" charset="0"/>
                <a:cs typeface="Times New Roman" panose="02020603050405020304" pitchFamily="18" charset="0"/>
              </a:rPr>
              <a:t>Her kommer et afsnit om lune retter.</a:t>
            </a:r>
          </a:p>
          <a:p>
            <a:pPr>
              <a:lnSpc>
                <a:spcPct val="107000"/>
              </a:lnSpc>
              <a:spcAft>
                <a:spcPts val="800"/>
              </a:spcAft>
            </a:pPr>
            <a:r>
              <a:rPr lang="da-DK" dirty="0">
                <a:effectLst/>
                <a:ea typeface="Calibri" panose="020F0502020204030204" pitchFamily="34" charset="0"/>
                <a:cs typeface="Times New Roman" panose="02020603050405020304" pitchFamily="18" charset="0"/>
              </a:rPr>
              <a:t>Jeg læser de 4 punkter højt.</a:t>
            </a:r>
          </a:p>
          <a:p>
            <a:pPr>
              <a:lnSpc>
                <a:spcPct val="107000"/>
              </a:lnSpc>
              <a:spcAft>
                <a:spcPts val="800"/>
              </a:spcAft>
            </a:pPr>
            <a:endParaRPr lang="da-DK" dirty="0">
              <a:effectLst/>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da-DK" dirty="0"/>
              <a:t>Et frokostmåltid kan være en lun ret i stedet for smørrebrød.</a:t>
            </a:r>
          </a:p>
          <a:p>
            <a:pPr marL="457200" indent="-457200">
              <a:lnSpc>
                <a:spcPct val="107000"/>
              </a:lnSpc>
              <a:spcAft>
                <a:spcPts val="800"/>
              </a:spcAft>
              <a:buFont typeface="Arial" panose="020B0604020202020204" pitchFamily="34" charset="0"/>
              <a:buChar char="•"/>
            </a:pPr>
            <a:r>
              <a:rPr lang="da-DK" dirty="0"/>
              <a:t>Et frokostmåltid kan også være smørrebrød suppleret med en lun ret. </a:t>
            </a:r>
          </a:p>
          <a:p>
            <a:pPr marL="457200" indent="-457200">
              <a:lnSpc>
                <a:spcPct val="107000"/>
              </a:lnSpc>
              <a:spcAft>
                <a:spcPts val="800"/>
              </a:spcAft>
              <a:buFont typeface="Arial" panose="020B0604020202020204" pitchFamily="34" charset="0"/>
              <a:buChar char="•"/>
            </a:pPr>
            <a:r>
              <a:rPr lang="da-DK" dirty="0"/>
              <a:t>Der er på de følgende billeder vist eksempler på lune retter, som kan serveres til borgerne på et frokostbesøg. </a:t>
            </a:r>
          </a:p>
          <a:p>
            <a:pPr marL="457200" indent="-457200">
              <a:lnSpc>
                <a:spcPct val="107000"/>
              </a:lnSpc>
              <a:spcAft>
                <a:spcPts val="800"/>
              </a:spcAft>
              <a:buFont typeface="Arial" panose="020B0604020202020204" pitchFamily="34" charset="0"/>
              <a:buChar char="•"/>
            </a:pPr>
            <a:r>
              <a:rPr lang="da-DK" dirty="0"/>
              <a:t>Alle de viste eksempler er komponenter, som kan købes færdige og derfor kun kræver et minimum af tilberedningstid.</a:t>
            </a:r>
          </a:p>
          <a:p>
            <a:pPr>
              <a:lnSpc>
                <a:spcPct val="107000"/>
              </a:lnSpc>
              <a:spcAft>
                <a:spcPts val="800"/>
              </a:spcAft>
            </a:pPr>
            <a:endParaRPr lang="da-DK" b="1" dirty="0">
              <a:effectLst/>
              <a:ea typeface="Calibri" panose="020F0502020204030204" pitchFamily="34" charset="0"/>
              <a:cs typeface="Times New Roman" panose="02020603050405020304" pitchFamily="18" charset="0"/>
            </a:endParaRPr>
          </a:p>
          <a:p>
            <a:pPr>
              <a:lnSpc>
                <a:spcPct val="107000"/>
              </a:lnSpc>
              <a:spcAft>
                <a:spcPts val="800"/>
              </a:spcAft>
            </a:pPr>
            <a:r>
              <a:rPr lang="da-DK" dirty="0"/>
              <a:t>Har nogen af jer, serveret noget lunt ved jeres frokostbesøg?</a:t>
            </a:r>
          </a:p>
          <a:p>
            <a:pPr>
              <a:lnSpc>
                <a:spcPct val="107000"/>
              </a:lnSpc>
              <a:spcAft>
                <a:spcPts val="800"/>
              </a:spcAft>
            </a:pPr>
            <a:endParaRPr lang="da-DK" dirty="0"/>
          </a:p>
          <a:p>
            <a:pPr>
              <a:lnSpc>
                <a:spcPct val="107000"/>
              </a:lnSpc>
              <a:spcAft>
                <a:spcPts val="800"/>
              </a:spcAft>
            </a:pPr>
            <a:r>
              <a:rPr lang="da-DK" dirty="0"/>
              <a:t>Hvad har I serveret og synes I det tager længere tid at servere en lun ret, fremfor at smøre mad? </a:t>
            </a:r>
          </a:p>
          <a:p>
            <a:pPr>
              <a:lnSpc>
                <a:spcPct val="107000"/>
              </a:lnSpc>
              <a:spcAft>
                <a:spcPts val="800"/>
              </a:spcAft>
            </a:pPr>
            <a:r>
              <a:rPr lang="da-DK" b="1" dirty="0">
                <a:effectLst/>
                <a:ea typeface="Calibri" panose="020F0502020204030204" pitchFamily="34" charset="0"/>
                <a:cs typeface="Times New Roman" panose="02020603050405020304" pitchFamily="18" charset="0"/>
              </a:rPr>
              <a:t>(Plads til dialog)</a:t>
            </a:r>
            <a:endParaRPr lang="da-DK" dirty="0">
              <a:effectLst/>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25</a:t>
            </a:fld>
            <a:endParaRPr lang="da-DK"/>
          </a:p>
        </p:txBody>
      </p:sp>
    </p:spTree>
    <p:extLst>
      <p:ext uri="{BB962C8B-B14F-4D97-AF65-F5344CB8AC3E}">
        <p14:creationId xmlns:p14="http://schemas.microsoft.com/office/powerpoint/2010/main" val="3724732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ea typeface="Calibri" panose="020F0502020204030204" pitchFamily="34" charset="0"/>
                <a:cs typeface="Times New Roman" panose="02020603050405020304" pitchFamily="18" charset="0"/>
              </a:rPr>
              <a:t>Her ser I 6 eksempler på lune retter som I kan servere og som I kan nå, at tilberede på et frokostbesøg. </a:t>
            </a:r>
          </a:p>
          <a:p>
            <a:pPr>
              <a:lnSpc>
                <a:spcPct val="107000"/>
              </a:lnSpc>
              <a:spcAft>
                <a:spcPts val="800"/>
              </a:spcAft>
            </a:pPr>
            <a:endParaRPr lang="da-DK" sz="16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ea typeface="Calibri" panose="020F0502020204030204" pitchFamily="34" charset="0"/>
                <a:cs typeface="Times New Roman" panose="02020603050405020304" pitchFamily="18" charset="0"/>
              </a:rPr>
              <a:t>I ser her frikadeller med kartoffelsalat </a:t>
            </a:r>
            <a:r>
              <a:rPr lang="da-DK" sz="1600" b="1" i="1" dirty="0">
                <a:effectLst/>
                <a:ea typeface="Calibri" panose="020F0502020204030204" pitchFamily="34" charset="0"/>
                <a:cs typeface="Times New Roman" panose="02020603050405020304" pitchFamily="18" charset="0"/>
              </a:rPr>
              <a:t>(peg på skærmen , læs og peg på alle 6 billeder), </a:t>
            </a:r>
            <a:r>
              <a:rPr lang="da-DK" sz="1600" dirty="0"/>
              <a:t>p</a:t>
            </a:r>
            <a:r>
              <a:rPr lang="da-DK" sz="1600" dirty="0">
                <a:effectLst/>
                <a:ea typeface="Calibri" panose="020F0502020204030204" pitchFamily="34" charset="0"/>
                <a:cs typeface="Times New Roman" panose="02020603050405020304" pitchFamily="18" charset="0"/>
              </a:rPr>
              <a:t>ølser og kartoffelsalat, tarteletter med fyld, karrysuppe, kartoffel-porresuppe og tomatsuppe.</a:t>
            </a:r>
          </a:p>
          <a:p>
            <a:pPr>
              <a:lnSpc>
                <a:spcPct val="107000"/>
              </a:lnSpc>
              <a:spcAft>
                <a:spcPts val="800"/>
              </a:spcAft>
            </a:pPr>
            <a:r>
              <a:rPr lang="da-DK" sz="1600" dirty="0">
                <a:effectLst/>
                <a:ea typeface="Calibri" panose="020F0502020204030204" pitchFamily="34" charset="0"/>
                <a:cs typeface="Times New Roman" panose="02020603050405020304" pitchFamily="18" charset="0"/>
              </a:rPr>
              <a:t>Alt I ser på disse billeder er tilberedt og skal kun varmes.</a:t>
            </a:r>
          </a:p>
          <a:p>
            <a:pPr>
              <a:lnSpc>
                <a:spcPct val="107000"/>
              </a:lnSpc>
              <a:spcAft>
                <a:spcPts val="800"/>
              </a:spcAft>
            </a:pPr>
            <a:endParaRPr lang="da-DK" sz="16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600" dirty="0"/>
              <a:t>Hvad tænker I, når I ser disse billeder og kan I bruge billederne til en snak med borgerne?</a:t>
            </a:r>
          </a:p>
          <a:p>
            <a:pPr>
              <a:lnSpc>
                <a:spcPct val="107000"/>
              </a:lnSpc>
              <a:spcAft>
                <a:spcPts val="800"/>
              </a:spcAft>
            </a:pPr>
            <a:endParaRPr lang="da-DK" sz="16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da-DK" sz="1600" dirty="0"/>
              <a:t>Hvad synes jeres borgere – hvad er bedst for borgeren?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26</a:t>
            </a:fld>
            <a:endParaRPr lang="da-DK"/>
          </a:p>
        </p:txBody>
      </p:sp>
    </p:spTree>
    <p:extLst>
      <p:ext uri="{BB962C8B-B14F-4D97-AF65-F5344CB8AC3E}">
        <p14:creationId xmlns:p14="http://schemas.microsoft.com/office/powerpoint/2010/main" val="139685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5000694"/>
          </a:xfrm>
        </p:spPr>
        <p:txBody>
          <a:bodyPr>
            <a:noAutofit/>
          </a:bodyPr>
          <a:lstStyle/>
          <a:p>
            <a:pPr>
              <a:lnSpc>
                <a:spcPct val="107000"/>
              </a:lnSpc>
              <a:spcAft>
                <a:spcPts val="800"/>
              </a:spcAft>
            </a:pPr>
            <a:r>
              <a:rPr lang="da-DK" sz="1100" dirty="0">
                <a:effectLst/>
                <a:ea typeface="Calibri" panose="020F0502020204030204" pitchFamily="34" charset="0"/>
                <a:cs typeface="Times New Roman" panose="02020603050405020304" pitchFamily="18" charset="0"/>
              </a:rPr>
              <a:t>Her kommer der råd og inspiration til emnet pynt.</a:t>
            </a:r>
          </a:p>
          <a:p>
            <a:pPr>
              <a:lnSpc>
                <a:spcPct val="107000"/>
              </a:lnSpc>
              <a:spcAft>
                <a:spcPts val="800"/>
              </a:spcAft>
            </a:pPr>
            <a:endParaRPr lang="da-DK" sz="11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ea typeface="Calibri" panose="020F0502020204030204" pitchFamily="34" charset="0"/>
                <a:cs typeface="Times New Roman" panose="02020603050405020304" pitchFamily="18" charset="0"/>
              </a:rPr>
              <a:t>Jeg læser dem højt:</a:t>
            </a:r>
          </a:p>
          <a:p>
            <a:pPr marL="457200" indent="-457200">
              <a:lnSpc>
                <a:spcPct val="107000"/>
              </a:lnSpc>
              <a:spcAft>
                <a:spcPts val="800"/>
              </a:spcAft>
              <a:buFont typeface="Arial" panose="020B0604020202020204" pitchFamily="34" charset="0"/>
              <a:buChar char="•"/>
            </a:pPr>
            <a:r>
              <a:rPr lang="da-DK" sz="1100" dirty="0"/>
              <a:t>På de næste sider kan du se billeder af de typer pynt, som er mest brugt når der fremstilles smørrebrød. </a:t>
            </a:r>
          </a:p>
          <a:p>
            <a:pPr marL="457200" indent="-457200">
              <a:lnSpc>
                <a:spcPct val="107000"/>
              </a:lnSpc>
              <a:spcAft>
                <a:spcPts val="800"/>
              </a:spcAft>
              <a:buFont typeface="Arial" panose="020B0604020202020204" pitchFamily="34" charset="0"/>
              <a:buChar char="•"/>
            </a:pPr>
            <a:r>
              <a:rPr lang="da-DK" sz="1100" dirty="0"/>
              <a:t>Surt er en samlet betegnelse af de syltede ting, vi kan bruge, når smørrebrød skal pyntes. Det er f.eks. rødbeder, rødkål, asier, syltede agurker, agurkesalat, græskar og cornichoner. </a:t>
            </a:r>
          </a:p>
          <a:p>
            <a:pPr marL="457200" indent="-457200">
              <a:lnSpc>
                <a:spcPct val="107000"/>
              </a:lnSpc>
              <a:spcAft>
                <a:spcPts val="800"/>
              </a:spcAft>
              <a:buFont typeface="Arial" panose="020B0604020202020204" pitchFamily="34" charset="0"/>
              <a:buChar char="•"/>
            </a:pPr>
            <a:r>
              <a:rPr lang="da-DK" sz="1100" dirty="0"/>
              <a:t>Når der pyntes med surt kan det med fordel lægges i en lille glasskål, hvis maden først skal serveres senere. </a:t>
            </a:r>
          </a:p>
          <a:p>
            <a:pPr marL="457200" indent="-457200">
              <a:lnSpc>
                <a:spcPct val="107000"/>
              </a:lnSpc>
              <a:spcAft>
                <a:spcPts val="800"/>
              </a:spcAft>
              <a:buFont typeface="Arial" panose="020B0604020202020204" pitchFamily="34" charset="0"/>
              <a:buChar char="•"/>
            </a:pPr>
            <a:r>
              <a:rPr lang="da-DK" sz="1100" dirty="0"/>
              <a:t>Surt kan lægges på et stykke køkkenrulle for at dryppe af for syltelage inden det lægges på maden. Dette gøres for at undgå at maden bliver våd og misfarvet. </a:t>
            </a:r>
          </a:p>
          <a:p>
            <a:pPr marL="457200" indent="-457200">
              <a:lnSpc>
                <a:spcPct val="107000"/>
              </a:lnSpc>
              <a:spcAft>
                <a:spcPts val="800"/>
              </a:spcAft>
              <a:buFont typeface="Arial" panose="020B0604020202020204" pitchFamily="34" charset="0"/>
              <a:buChar char="•"/>
            </a:pPr>
            <a:r>
              <a:rPr lang="da-DK" sz="1100" dirty="0"/>
              <a:t>Når der pyntes med flere slags surt på et stykke mad, f.eks. rødkål og agurkesalat på en frikadellemad, så læg det flot helt tæt på hinanden og ikke oven på hinanden. </a:t>
            </a:r>
          </a:p>
          <a:p>
            <a:pPr marL="457200" indent="-457200">
              <a:lnSpc>
                <a:spcPct val="107000"/>
              </a:lnSpc>
              <a:spcAft>
                <a:spcPts val="800"/>
              </a:spcAft>
              <a:buFont typeface="Arial" panose="020B0604020202020204" pitchFamily="34" charset="0"/>
              <a:buChar char="•"/>
            </a:pPr>
            <a:r>
              <a:rPr lang="da-DK" sz="1100" dirty="0"/>
              <a:t>Når du skærer eller klipper karse til pynt, så lav stilkene korte. Sæt karsen ned på maden så det ser ud til, at “de er vokset op der”. Den skal ikke ligge på siden, så stilke er synlige. Det er den flotte grønne top, som skal ses. </a:t>
            </a:r>
          </a:p>
          <a:p>
            <a:pPr marL="457200" indent="-457200">
              <a:lnSpc>
                <a:spcPct val="107000"/>
              </a:lnSpc>
              <a:spcAft>
                <a:spcPts val="800"/>
              </a:spcAft>
              <a:buFont typeface="Arial" panose="020B0604020202020204" pitchFamily="34" charset="0"/>
              <a:buChar char="•"/>
            </a:pPr>
            <a:r>
              <a:rPr lang="da-DK" sz="1100" dirty="0"/>
              <a:t>Når du pynter med karse, tomat og agurk oven på mayonnaise eller på en mayonnaisesalat, så sæt pynten oven på mayonnaisen/salaten - og igen – tæt sammen. </a:t>
            </a:r>
          </a:p>
          <a:p>
            <a:pPr marL="457200" indent="-457200">
              <a:lnSpc>
                <a:spcPct val="107000"/>
              </a:lnSpc>
              <a:spcAft>
                <a:spcPts val="800"/>
              </a:spcAft>
              <a:buFont typeface="Arial" panose="020B0604020202020204" pitchFamily="34" charset="0"/>
              <a:buChar char="•"/>
            </a:pPr>
            <a:r>
              <a:rPr lang="da-DK" sz="1100" dirty="0"/>
              <a:t>Se billederne igennem og lad jer inspirere.</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27</a:t>
            </a:fld>
            <a:endParaRPr lang="da-DK"/>
          </a:p>
        </p:txBody>
      </p:sp>
    </p:spTree>
    <p:extLst>
      <p:ext uri="{BB962C8B-B14F-4D97-AF65-F5344CB8AC3E}">
        <p14:creationId xmlns:p14="http://schemas.microsoft.com/office/powerpoint/2010/main" val="1448567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5209762"/>
          </a:xfrm>
        </p:spPr>
        <p:txBody>
          <a:bodyPr>
            <a:noAutofit/>
          </a:bodyPr>
          <a:lstStyle/>
          <a:p>
            <a:pPr>
              <a:lnSpc>
                <a:spcPct val="120000"/>
              </a:lnSpc>
            </a:pP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brædderne og gennemgå dem i stedet for at læse teksten højt.</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Her har vi forsøgt, at samle nogle af de mest benyttede typer af pynt.</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Først er der peberfrugter I forskellige farver </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billedet), </a:t>
            </a:r>
            <a:r>
              <a:rPr lang="da-DK" sz="800" dirty="0">
                <a:effectLst/>
                <a:latin typeface="Calibri" panose="020F0502020204030204" pitchFamily="34" charset="0"/>
                <a:ea typeface="Calibri" panose="020F0502020204030204" pitchFamily="34" charset="0"/>
                <a:cs typeface="Times New Roman" panose="02020603050405020304" pitchFamily="18" charset="0"/>
              </a:rPr>
              <a:t>som er skåret ud i henholdsvis ringe eller strimler.</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Så ser vi 4 slags salater </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billedet</a:t>
            </a:r>
            <a:r>
              <a:rPr lang="da-DK" sz="800" dirty="0">
                <a:effectLst/>
                <a:latin typeface="Calibri" panose="020F0502020204030204" pitchFamily="34" charset="0"/>
                <a:ea typeface="Calibri" panose="020F0502020204030204" pitchFamily="34" charset="0"/>
                <a:cs typeface="Times New Roman" panose="02020603050405020304" pitchFamily="18" charset="0"/>
              </a:rPr>
              <a:t>). Her er vist karrysalat, frugtsalat, italiensk salat og peberrodssalat. </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Der findes mange andre slags salat, som både kan spises ovenpå brødet eller som anvendes som pynt.</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Vindruer er også vist.</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Så er der noget grønt </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800" dirty="0">
                <a:effectLst/>
                <a:latin typeface="Calibri" panose="020F0502020204030204" pitchFamily="34" charset="0"/>
                <a:ea typeface="Calibri" panose="020F0502020204030204" pitchFamily="34" charset="0"/>
                <a:cs typeface="Times New Roman" panose="02020603050405020304" pitchFamily="18" charset="0"/>
              </a:rPr>
              <a:t> Purløg, karse og dild som nok er noget af det vi anvender mest.</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Der er andre også andre slags. For eksempel brøndkarse og forskellige slags af spirer.</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Så er der citroner skåret på forskellige måder: Der er citron-både</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 (peg på skærmen)</a:t>
            </a:r>
            <a:r>
              <a:rPr lang="da-DK" sz="800" b="0" i="0" dirty="0">
                <a:effectLst/>
                <a:latin typeface="Calibri" panose="020F0502020204030204" pitchFamily="34" charset="0"/>
                <a:ea typeface="Calibri" panose="020F0502020204030204" pitchFamily="34" charset="0"/>
                <a:cs typeface="Times New Roman" panose="02020603050405020304" pitchFamily="18" charset="0"/>
              </a:rPr>
              <a:t>,</a:t>
            </a:r>
            <a:r>
              <a:rPr lang="da-DK" sz="800" dirty="0">
                <a:effectLst/>
                <a:latin typeface="Calibri" panose="020F0502020204030204" pitchFamily="34" charset="0"/>
                <a:ea typeface="Calibri" panose="020F0502020204030204" pitchFamily="34" charset="0"/>
                <a:cs typeface="Times New Roman" panose="02020603050405020304" pitchFamily="18" charset="0"/>
              </a:rPr>
              <a:t> springere og skiver. I hjørnet ser I karse som det ser ud, når det står i  bakken.</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Så er der et bræt med løg. Her ser I alm løg og rødløg. De er skåret ud i tern eller ringe.</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Så kommer der et bræt med høvlet peberrod </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800" dirty="0">
                <a:effectLst/>
                <a:latin typeface="Calibri" panose="020F0502020204030204" pitchFamily="34" charset="0"/>
                <a:ea typeface="Calibri" panose="020F0502020204030204" pitchFamily="34" charset="0"/>
                <a:cs typeface="Times New Roman" panose="02020603050405020304" pitchFamily="18" charset="0"/>
              </a:rPr>
              <a:t> og med surt. </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Surt er en betegnelse vi bruger om forskellige syltede grønsager som vi både bruger til at pynte vores smørrebrød med og som vi også bruger som tilbehør til mange af vores varme middagsretter.</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b="0" i="1" dirty="0">
                <a:effectLst/>
                <a:latin typeface="Calibri" panose="020F0502020204030204" pitchFamily="34" charset="0"/>
                <a:ea typeface="Calibri" panose="020F0502020204030204" pitchFamily="34" charset="0"/>
                <a:cs typeface="Times New Roman" panose="02020603050405020304" pitchFamily="18" charset="0"/>
              </a:rPr>
              <a:t>Her er vist</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 (peg på skærmen): </a:t>
            </a:r>
            <a:r>
              <a:rPr lang="da-DK" sz="800" dirty="0">
                <a:effectLst/>
                <a:latin typeface="Calibri" panose="020F0502020204030204" pitchFamily="34" charset="0"/>
                <a:ea typeface="Calibri" panose="020F0502020204030204" pitchFamily="34" charset="0"/>
                <a:cs typeface="Times New Roman" panose="02020603050405020304" pitchFamily="18" charset="0"/>
              </a:rPr>
              <a:t>Pickles, syltede agurker, rødbeder, cornichoner, rødkål og agurkesalat.</a:t>
            </a: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Til sidst ser vi tomat </a:t>
            </a:r>
            <a:r>
              <a:rPr lang="da-DK" sz="8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800" dirty="0">
                <a:effectLst/>
                <a:latin typeface="Calibri" panose="020F0502020204030204" pitchFamily="34" charset="0"/>
                <a:ea typeface="Calibri" panose="020F0502020204030204" pitchFamily="34" charset="0"/>
                <a:cs typeface="Times New Roman" panose="02020603050405020304" pitchFamily="18" charset="0"/>
              </a:rPr>
              <a:t>, som her er i skiver. I husker nok, at James tidligere viste en tomatbåd, som også er en måde at skære tomaten på.</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Der er</a:t>
            </a:r>
            <a:r>
              <a:rPr lang="da-DK" sz="800" b="1" dirty="0">
                <a:effectLst/>
                <a:latin typeface="Calibri" panose="020F0502020204030204" pitchFamily="34" charset="0"/>
                <a:ea typeface="Calibri" panose="020F0502020204030204" pitchFamily="34" charset="0"/>
                <a:cs typeface="Times New Roman" panose="02020603050405020304" pitchFamily="18" charset="0"/>
              </a:rPr>
              <a:t> </a:t>
            </a:r>
            <a:r>
              <a:rPr lang="da-DK" sz="800" dirty="0">
                <a:effectLst/>
                <a:latin typeface="Calibri" panose="020F0502020204030204" pitchFamily="34" charset="0"/>
                <a:ea typeface="Calibri" panose="020F0502020204030204" pitchFamily="34" charset="0"/>
                <a:cs typeface="Times New Roman" panose="02020603050405020304" pitchFamily="18" charset="0"/>
              </a:rPr>
              <a:t>sky som kan købes med og uden fyld som champignons. </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I skålene ser I en rævesovs - også kaldet en dildsovs - og mayonnaise.</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b="1" dirty="0">
                <a:effectLst/>
                <a:latin typeface="Calibri" panose="020F0502020204030204" pitchFamily="34" charset="0"/>
                <a:ea typeface="Calibri" panose="020F0502020204030204" pitchFamily="34" charset="0"/>
                <a:cs typeface="Times New Roman" panose="02020603050405020304" pitchFamily="18" charset="0"/>
              </a:rPr>
              <a:t>Fordi der ikke er vist emballage til mayonnaise og remoulade, så viser jeg dem her.</a:t>
            </a:r>
          </a:p>
          <a:p>
            <a:pPr>
              <a:lnSpc>
                <a:spcPct val="120000"/>
              </a:lnSpc>
            </a:pPr>
            <a:r>
              <a:rPr lang="da-DK" sz="800" b="1" dirty="0">
                <a:effectLst/>
                <a:latin typeface="Calibri" panose="020F0502020204030204" pitchFamily="34" charset="0"/>
                <a:ea typeface="Calibri" panose="020F0502020204030204" pitchFamily="34" charset="0"/>
                <a:cs typeface="Times New Roman" panose="02020603050405020304" pitchFamily="18" charset="0"/>
              </a:rPr>
              <a:t>MEDBRING OG VIS SENNEP, MAYONNAISE OG REMOULADE I HENHOLDSVIS TUBER OG STORE PLASTIKEMBALLAGER.</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b="1" i="1" dirty="0">
                <a:effectLst/>
                <a:latin typeface="Calibri" panose="020F0502020204030204" pitchFamily="34" charset="0"/>
                <a:ea typeface="Calibri" panose="020F0502020204030204" pitchFamily="34" charset="0"/>
                <a:cs typeface="Times New Roman" panose="02020603050405020304" pitchFamily="18" charset="0"/>
              </a:rPr>
              <a:t>(Plads til dialog om sennep, mayonnaise og remoulade).</a:t>
            </a:r>
          </a:p>
          <a:p>
            <a:pPr>
              <a:lnSpc>
                <a:spcPct val="120000"/>
              </a:lnSpc>
            </a:pP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a-DK" sz="800" dirty="0">
                <a:effectLst/>
                <a:latin typeface="Calibri" panose="020F0502020204030204" pitchFamily="34" charset="0"/>
                <a:ea typeface="Calibri" panose="020F0502020204030204" pitchFamily="34" charset="0"/>
                <a:cs typeface="Times New Roman" panose="02020603050405020304" pitchFamily="18" charset="0"/>
              </a:rPr>
              <a:t>Tuberne er en rigtig god ide, hvis det er til den lille husholdning.</a:t>
            </a:r>
          </a:p>
          <a:p>
            <a:pPr>
              <a:lnSpc>
                <a:spcPct val="120000"/>
              </a:lnSpc>
            </a:pPr>
            <a:endParaRPr lang="da-DK" sz="8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28</a:t>
            </a:fld>
            <a:endParaRPr lang="da-DK"/>
          </a:p>
        </p:txBody>
      </p:sp>
    </p:spTree>
    <p:extLst>
      <p:ext uri="{BB962C8B-B14F-4D97-AF65-F5344CB8AC3E}">
        <p14:creationId xmlns:p14="http://schemas.microsoft.com/office/powerpoint/2010/main" val="65988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James Price har givet os nogle rigtig lækre smørrebrøds opskrifter. </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Her tryller han lidt for Ayse og viser hende forskellige måde, at skære og anvende pynt på. </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Han fik de store smil frem.</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29</a:t>
            </a:fld>
            <a:endParaRPr lang="da-DK"/>
          </a:p>
        </p:txBody>
      </p:sp>
    </p:spTree>
    <p:extLst>
      <p:ext uri="{BB962C8B-B14F-4D97-AF65-F5344CB8AC3E}">
        <p14:creationId xmlns:p14="http://schemas.microsoft.com/office/powerpoint/2010/main" val="99727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Her ser I dem, som har hjulpet med, at fremstille kogebogen. </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Det er de samme personer, som tidligere er blevet præsenteret.</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Derfor springer jeg præsentationen over og går direkte til præsentation af kogebogen.</a:t>
            </a:r>
          </a:p>
          <a:p>
            <a:pPr>
              <a:lnSpc>
                <a:spcPct val="107000"/>
              </a:lnSpc>
              <a:spcAft>
                <a:spcPts val="800"/>
              </a:spcAft>
            </a:pPr>
            <a:endParaRPr lang="da-DK" sz="16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3</a:t>
            </a:fld>
            <a:endParaRPr lang="da-DK"/>
          </a:p>
        </p:txBody>
      </p:sp>
    </p:spTree>
    <p:extLst>
      <p:ext uri="{BB962C8B-B14F-4D97-AF65-F5344CB8AC3E}">
        <p14:creationId xmlns:p14="http://schemas.microsoft.com/office/powerpoint/2010/main" val="3878411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pPr>
              <a:lnSpc>
                <a:spcPct val="107000"/>
              </a:lnSpc>
              <a:spcAft>
                <a:spcPts val="800"/>
              </a:spcAft>
            </a:pPr>
            <a:r>
              <a:rPr lang="da-DK" sz="1400" dirty="0">
                <a:effectLst/>
                <a:ea typeface="Calibri" panose="020F0502020204030204" pitchFamily="34" charset="0"/>
                <a:cs typeface="Times New Roman" panose="02020603050405020304" pitchFamily="18" charset="0"/>
              </a:rPr>
              <a:t>Smørrebrød til den festlige lejlighed.</a:t>
            </a:r>
          </a:p>
          <a:p>
            <a:pPr>
              <a:lnSpc>
                <a:spcPct val="107000"/>
              </a:lnSpc>
              <a:spcAft>
                <a:spcPts val="800"/>
              </a:spcAft>
            </a:pPr>
            <a:endParaRPr lang="da-DK" sz="14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ea typeface="Calibri" panose="020F0502020204030204" pitchFamily="34" charset="0"/>
                <a:cs typeface="Times New Roman" panose="02020603050405020304" pitchFamily="18" charset="0"/>
              </a:rPr>
              <a:t>Jeg læser startteksten til sidste afsnit højt. </a:t>
            </a:r>
          </a:p>
          <a:p>
            <a:pPr>
              <a:lnSpc>
                <a:spcPct val="107000"/>
              </a:lnSpc>
              <a:spcAft>
                <a:spcPts val="800"/>
              </a:spcAft>
            </a:pPr>
            <a:endParaRPr lang="da-DK" sz="1400" dirty="0">
              <a:effectLst/>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da-DK" sz="1400" dirty="0"/>
              <a:t>Denne type smørrebrød er tidskrævende (ca. 10 min.) og forventes ikke at indgå i hverdagens frokostmåltider.</a:t>
            </a:r>
          </a:p>
          <a:p>
            <a:pPr marL="457200" indent="-457200">
              <a:lnSpc>
                <a:spcPct val="107000"/>
              </a:lnSpc>
              <a:spcAft>
                <a:spcPts val="800"/>
              </a:spcAft>
              <a:buFont typeface="Arial" panose="020B0604020202020204" pitchFamily="34" charset="0"/>
              <a:buChar char="•"/>
            </a:pPr>
            <a:r>
              <a:rPr lang="da-DK" sz="1400" dirty="0"/>
              <a:t>Til festen eller den helt særlige dag, har vi fået hjælp fra James Price til at inspirere os, de pårørende og alle andre smørrebrødsentusiaster.</a:t>
            </a:r>
          </a:p>
          <a:p>
            <a:pPr marL="457200" indent="-457200">
              <a:lnSpc>
                <a:spcPct val="107000"/>
              </a:lnSpc>
              <a:spcAft>
                <a:spcPts val="800"/>
              </a:spcAft>
              <a:buFont typeface="Arial" panose="020B0604020202020204" pitchFamily="34" charset="0"/>
              <a:buChar char="•"/>
            </a:pPr>
            <a:r>
              <a:rPr lang="da-DK" sz="1400" dirty="0"/>
              <a:t>James Price, som har stor passion for indbydende, smukt, velsmagende og ikke mindst veltilberedt smørrebrød, har givet os sin opskrift på 6 stykker smørrebrød til den helt særlige lejlighed.</a:t>
            </a:r>
          </a:p>
          <a:p>
            <a:pPr marL="457200" indent="-457200">
              <a:lnSpc>
                <a:spcPct val="107000"/>
              </a:lnSpc>
              <a:spcAft>
                <a:spcPts val="800"/>
              </a:spcAft>
              <a:buFont typeface="Arial" panose="020B0604020202020204" pitchFamily="34" charset="0"/>
              <a:buChar char="•"/>
            </a:pPr>
            <a:r>
              <a:rPr lang="da-DK" sz="1400" dirty="0"/>
              <a:t>På de efterfølgende sider vil der, til hvert af de 6 stykker, vises et bræt med de anvendte ingredienser med en ingrediensliste under. Der vil være et billede af smørrebrødet med en beskrivelse til, hvordan man fremstiller hvert enkelt stykke.</a:t>
            </a:r>
          </a:p>
          <a:p>
            <a:endParaRPr lang="da-DK" sz="14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30</a:t>
            </a:fld>
            <a:endParaRPr lang="da-DK"/>
          </a:p>
        </p:txBody>
      </p:sp>
    </p:spTree>
    <p:extLst>
      <p:ext uri="{BB962C8B-B14F-4D97-AF65-F5344CB8AC3E}">
        <p14:creationId xmlns:p14="http://schemas.microsoft.com/office/powerpoint/2010/main" val="421022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928686"/>
          </a:xfrm>
        </p:spPr>
        <p:txBody>
          <a:bodyPr>
            <a:noAutofit/>
          </a:bodyPr>
          <a:lstStyle/>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Der er 6 af disse opskrifter fra James Price.</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Fordi opskrifterne ikke er beregnet til vores hverdag, så viser jeg i dag kun en af dem.</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Jeg har valgt at vise et stykke med roastbeef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billedet).</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Fordi dette stykker er lidt mere omstændigt, at fremstille, så viser vi også et bræt med de ingredienser som er anvendt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Så er det lidt nemmere, at få en fornemmelse af, hvor meget der skal i sving for at fremstille det enkelte stykke mad.</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Under billedet ser I en ingrediensliste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1100" dirty="0">
                <a:effectLst/>
                <a:latin typeface="Calibri" panose="020F0502020204030204" pitchFamily="34" charset="0"/>
                <a:ea typeface="Calibri" panose="020F0502020204030204" pitchFamily="34" charset="0"/>
                <a:cs typeface="Times New Roman" panose="02020603050405020304" pitchFamily="18" charset="0"/>
              </a:rPr>
              <a:t> og derunder ser I fremgangsmåden.</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James har lavet 6 opskrifter til os.</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I kan se dem bagerst i kogebogen og de enkelte stykker er også vist på små videoer. Det kommer vi til at gennemgå senere.</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De 6 stykker smørrebrød fra James er:</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Røget skinke med aspargessalat, club-sandwich-mad, roastbeef med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bearnaisemayo</a:t>
            </a:r>
            <a:r>
              <a:rPr lang="da-DK" sz="1100" dirty="0">
                <a:effectLst/>
                <a:latin typeface="Calibri" panose="020F0502020204030204" pitchFamily="34" charset="0"/>
                <a:ea typeface="Calibri" panose="020F0502020204030204" pitchFamily="34" charset="0"/>
                <a:cs typeface="Times New Roman" panose="02020603050405020304" pitchFamily="18" charset="0"/>
              </a:rPr>
              <a:t> og sprøde løg, snapse-mad, røget torskerogn og frikadellemad.</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31</a:t>
            </a:fld>
            <a:endParaRPr lang="da-DK"/>
          </a:p>
        </p:txBody>
      </p:sp>
    </p:spTree>
    <p:extLst>
      <p:ext uri="{BB962C8B-B14F-4D97-AF65-F5344CB8AC3E}">
        <p14:creationId xmlns:p14="http://schemas.microsoft.com/office/powerpoint/2010/main" val="1572140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5000694"/>
          </a:xfrm>
        </p:spPr>
        <p:txBody>
          <a:bodyPr>
            <a:noAutofit/>
          </a:bodyPr>
          <a:lstStyle/>
          <a:p>
            <a:pPr>
              <a:lnSpc>
                <a:spcPct val="107000"/>
              </a:lnSpc>
              <a:spcAft>
                <a:spcPts val="800"/>
              </a:spcAft>
            </a:pPr>
            <a:r>
              <a:rPr lang="da-DK" sz="1050" dirty="0">
                <a:effectLst/>
                <a:latin typeface="Calibri" panose="020F0502020204030204" pitchFamily="34" charset="0"/>
                <a:ea typeface="Calibri" panose="020F0502020204030204" pitchFamily="34" charset="0"/>
                <a:cs typeface="Times New Roman" panose="02020603050405020304" pitchFamily="18" charset="0"/>
              </a:rPr>
              <a:t>Så kom vi igennem kogebogen og det har været ren introduktion ved skærmen heroppe. Vi har ikke brugt hverken jeres egne skærme eller jeres egen kogebog. </a:t>
            </a:r>
          </a:p>
          <a:p>
            <a:pPr>
              <a:lnSpc>
                <a:spcPct val="107000"/>
              </a:lnSpc>
              <a:spcAft>
                <a:spcPts val="800"/>
              </a:spcAft>
            </a:pPr>
            <a:endParaRPr lang="da-DK"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050" dirty="0">
                <a:effectLst/>
                <a:latin typeface="Calibri" panose="020F0502020204030204" pitchFamily="34" charset="0"/>
                <a:ea typeface="Calibri" panose="020F0502020204030204" pitchFamily="34" charset="0"/>
                <a:cs typeface="Times New Roman" panose="02020603050405020304" pitchFamily="18" charset="0"/>
              </a:rPr>
              <a:t>Jeg håber, at I har kunnet følge med og har fået taget notater i jeres hæfte.</a:t>
            </a:r>
          </a:p>
          <a:p>
            <a:pPr>
              <a:lnSpc>
                <a:spcPct val="107000"/>
              </a:lnSpc>
              <a:spcAft>
                <a:spcPts val="800"/>
              </a:spcAft>
            </a:pPr>
            <a:endParaRPr lang="da-DK"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050" dirty="0">
                <a:effectLst/>
                <a:latin typeface="Calibri" panose="020F0502020204030204" pitchFamily="34" charset="0"/>
                <a:ea typeface="Calibri" panose="020F0502020204030204" pitchFamily="34" charset="0"/>
                <a:cs typeface="Times New Roman" panose="02020603050405020304" pitchFamily="18" charset="0"/>
              </a:rPr>
              <a:t>I vil blive undervist i 2 moduler mere:</a:t>
            </a:r>
          </a:p>
          <a:p>
            <a:pPr marL="285750" indent="-285750">
              <a:lnSpc>
                <a:spcPct val="107000"/>
              </a:lnSpc>
              <a:spcAft>
                <a:spcPts val="800"/>
              </a:spcAft>
              <a:buFont typeface="Arial" panose="020B0604020202020204" pitchFamily="34" charset="0"/>
              <a:buChar char="•"/>
            </a:pPr>
            <a:r>
              <a:rPr lang="da-DK" sz="1050" dirty="0">
                <a:effectLst/>
                <a:latin typeface="Calibri" panose="020F0502020204030204" pitchFamily="34" charset="0"/>
                <a:ea typeface="Calibri" panose="020F0502020204030204" pitchFamily="34" charset="0"/>
                <a:cs typeface="Times New Roman" panose="02020603050405020304" pitchFamily="18" charset="0"/>
              </a:rPr>
              <a:t>Ét hvor vi skal gennemgå videomaterialet </a:t>
            </a:r>
          </a:p>
          <a:p>
            <a:pPr marL="285750" indent="-285750">
              <a:lnSpc>
                <a:spcPct val="107000"/>
              </a:lnSpc>
              <a:spcAft>
                <a:spcPts val="800"/>
              </a:spcAft>
              <a:buFont typeface="Arial" panose="020B0604020202020204" pitchFamily="34" charset="0"/>
              <a:buChar char="•"/>
            </a:pPr>
            <a:r>
              <a:rPr lang="da-DK" sz="1050" dirty="0">
                <a:effectLst/>
                <a:latin typeface="Calibri" panose="020F0502020204030204" pitchFamily="34" charset="0"/>
                <a:ea typeface="Calibri" panose="020F0502020204030204" pitchFamily="34" charset="0"/>
                <a:cs typeface="Times New Roman" panose="02020603050405020304" pitchFamily="18" charset="0"/>
              </a:rPr>
              <a:t>Og ét hvor vi kommer i gang med at åbne for elektronikken, bladre og anvende det trykte materiale</a:t>
            </a:r>
          </a:p>
          <a:p>
            <a:pPr marL="0" indent="0">
              <a:lnSpc>
                <a:spcPct val="107000"/>
              </a:lnSpc>
              <a:spcAft>
                <a:spcPts val="800"/>
              </a:spcAft>
              <a:buFont typeface="Arial" panose="020B0604020202020204" pitchFamily="34" charset="0"/>
              <a:buNone/>
            </a:pPr>
            <a:r>
              <a:rPr lang="da-DK" sz="1050" dirty="0">
                <a:effectLst/>
                <a:latin typeface="Calibri" panose="020F0502020204030204" pitchFamily="34" charset="0"/>
                <a:ea typeface="Calibri" panose="020F0502020204030204" pitchFamily="34" charset="0"/>
                <a:cs typeface="Times New Roman" panose="02020603050405020304" pitchFamily="18" charset="0"/>
              </a:rPr>
              <a:t>Der vil også være nogle cases, som vi taler om og så bliver der rig mulighed for at stille spørgsmål, hvis noget dukker op. I kommer til at tale om, hvordan materialet kan bruges i jeres hverdag.</a:t>
            </a:r>
          </a:p>
          <a:p>
            <a:pPr marL="0" indent="0">
              <a:lnSpc>
                <a:spcPct val="107000"/>
              </a:lnSpc>
              <a:spcAft>
                <a:spcPts val="800"/>
              </a:spcAft>
              <a:buFont typeface="Arial" panose="020B0604020202020204" pitchFamily="34" charset="0"/>
              <a:buNone/>
            </a:pPr>
            <a:endParaRPr lang="da-DK" sz="105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da-DK" sz="1050" b="0" dirty="0">
                <a:effectLst/>
                <a:latin typeface="Calibri" panose="020F0502020204030204" pitchFamily="34" charset="0"/>
                <a:ea typeface="Calibri" panose="020F0502020204030204" pitchFamily="34" charset="0"/>
                <a:cs typeface="Times New Roman" panose="02020603050405020304" pitchFamily="18" charset="0"/>
              </a:rPr>
              <a:t>Er der spørgsmål her på falderebet?</a:t>
            </a:r>
          </a:p>
          <a:p>
            <a:pPr marL="0" indent="0">
              <a:lnSpc>
                <a:spcPct val="107000"/>
              </a:lnSpc>
              <a:spcAft>
                <a:spcPts val="800"/>
              </a:spcAft>
              <a:buFont typeface="Arial" panose="020B0604020202020204" pitchFamily="34" charset="0"/>
              <a:buNone/>
            </a:pPr>
            <a:endParaRPr lang="da-DK" sz="105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da-DK" sz="1050" b="1" dirty="0">
                <a:effectLst/>
                <a:latin typeface="Calibri" panose="020F0502020204030204" pitchFamily="34" charset="0"/>
                <a:ea typeface="Calibri" panose="020F0502020204030204" pitchFamily="34" charset="0"/>
                <a:cs typeface="Times New Roman" panose="02020603050405020304" pitchFamily="18" charset="0"/>
              </a:rPr>
              <a:t>Enten </a:t>
            </a:r>
          </a:p>
          <a:p>
            <a:pPr marL="0" indent="0">
              <a:lnSpc>
                <a:spcPct val="107000"/>
              </a:lnSpc>
              <a:spcAft>
                <a:spcPts val="800"/>
              </a:spcAft>
              <a:buFont typeface="Arial" panose="020B0604020202020204" pitchFamily="34" charset="0"/>
              <a:buNone/>
            </a:pPr>
            <a:r>
              <a:rPr lang="da-DK" sz="1050" b="1" dirty="0">
                <a:effectLst/>
                <a:latin typeface="Calibri" panose="020F0502020204030204" pitchFamily="34" charset="0"/>
                <a:ea typeface="Calibri" panose="020F0502020204030204" pitchFamily="34" charset="0"/>
                <a:cs typeface="Times New Roman" panose="02020603050405020304" pitchFamily="18" charset="0"/>
              </a:rPr>
              <a:t>TAK FOR I DAG, vi ses  </a:t>
            </a:r>
            <a:endParaRPr lang="da-DK" sz="1050" dirty="0">
              <a:effectLst/>
              <a:latin typeface="Calibri" panose="020F0502020204030204" pitchFamily="34" charset="0"/>
              <a:ea typeface="Calibri" panose="020F0502020204030204" pitchFamily="34" charset="0"/>
              <a:cs typeface="Times New Roman" panose="02020603050405020304" pitchFamily="18" charset="0"/>
            </a:endParaRPr>
          </a:p>
          <a:p>
            <a:r>
              <a:rPr lang="da-DK" sz="1050" b="1" dirty="0">
                <a:effectLst/>
                <a:latin typeface="Calibri" panose="020F0502020204030204" pitchFamily="34" charset="0"/>
                <a:ea typeface="Calibri" panose="020F0502020204030204" pitchFamily="34" charset="0"/>
                <a:cs typeface="Times New Roman" panose="02020603050405020304" pitchFamily="18" charset="0"/>
              </a:rPr>
              <a:t>Eller </a:t>
            </a:r>
          </a:p>
          <a:p>
            <a:endParaRPr lang="da-DK" sz="1050" b="1" dirty="0">
              <a:effectLst/>
              <a:latin typeface="Calibri" panose="020F0502020204030204" pitchFamily="34" charset="0"/>
              <a:ea typeface="Calibri" panose="020F0502020204030204" pitchFamily="34" charset="0"/>
              <a:cs typeface="Times New Roman" panose="02020603050405020304" pitchFamily="18" charset="0"/>
            </a:endParaRPr>
          </a:p>
          <a:p>
            <a:r>
              <a:rPr lang="da-DK" sz="1050" b="1" dirty="0">
                <a:effectLst/>
                <a:latin typeface="Calibri" panose="020F0502020204030204" pitchFamily="34" charset="0"/>
                <a:ea typeface="Calibri" panose="020F0502020204030204" pitchFamily="34" charset="0"/>
                <a:cs typeface="Times New Roman" panose="02020603050405020304" pitchFamily="18" charset="0"/>
              </a:rPr>
              <a:t>så er der en velfortjent pause. Og vi ses igen </a:t>
            </a:r>
            <a:r>
              <a:rPr lang="da-DK" sz="1050" b="1" dirty="0" err="1">
                <a:effectLst/>
                <a:latin typeface="Calibri" panose="020F0502020204030204" pitchFamily="34" charset="0"/>
                <a:ea typeface="Calibri" panose="020F0502020204030204" pitchFamily="34" charset="0"/>
                <a:cs typeface="Times New Roman" panose="02020603050405020304" pitchFamily="18" charset="0"/>
              </a:rPr>
              <a:t>kl</a:t>
            </a:r>
            <a:r>
              <a:rPr lang="da-DK" sz="1050" b="1" dirty="0">
                <a:effectLst/>
                <a:latin typeface="Calibri" panose="020F0502020204030204" pitchFamily="34" charset="0"/>
                <a:ea typeface="Calibri" panose="020F0502020204030204" pitchFamily="34" charset="0"/>
                <a:cs typeface="Times New Roman" panose="02020603050405020304" pitchFamily="18" charset="0"/>
              </a:rPr>
              <a:t>…</a:t>
            </a:r>
            <a:endParaRPr lang="da-DK" sz="105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32</a:t>
            </a:fld>
            <a:endParaRPr lang="da-DK"/>
          </a:p>
        </p:txBody>
      </p:sp>
    </p:spTree>
    <p:extLst>
      <p:ext uri="{BB962C8B-B14F-4D97-AF65-F5344CB8AC3E}">
        <p14:creationId xmlns:p14="http://schemas.microsoft.com/office/powerpoint/2010/main" val="411991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713430"/>
          </a:xfrm>
        </p:spPr>
        <p:txBody>
          <a:bodyPr>
            <a:noAutofit/>
          </a:bodyPr>
          <a:lstStyle/>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Nu er det tavlegennemgang.</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I kommer gennem de to næste moduler til, at arbejde ved jeres egen skærm igen.</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På billedet her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1100" dirty="0">
                <a:effectLst/>
                <a:latin typeface="Calibri" panose="020F0502020204030204" pitchFamily="34" charset="0"/>
                <a:ea typeface="Calibri" panose="020F0502020204030204" pitchFamily="34" charset="0"/>
                <a:cs typeface="Times New Roman" panose="02020603050405020304" pitchFamily="18" charset="0"/>
              </a:rPr>
              <a:t>, kan I se hvad det er vi skal gennemgå i dag. </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Vi skal tale om:</a:t>
            </a:r>
          </a:p>
          <a:p>
            <a:pPr marL="285750" indent="-2857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Smørrebrød til hverdag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marL="285750" indent="-2857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Blød mad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marL="285750" indent="-2857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Udskåret mad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marL="285750" indent="-285750">
              <a:lnSpc>
                <a:spcPct val="107000"/>
              </a:lnSpc>
              <a:spcAft>
                <a:spcPts val="800"/>
              </a:spcAft>
              <a:buFont typeface="Arial" panose="020B0604020202020204" pitchFamily="34" charset="0"/>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Lune retter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da-DK" sz="1100" dirty="0">
                <a:effectLst/>
                <a:latin typeface="Calibri" panose="020F0502020204030204" pitchFamily="34" charset="0"/>
                <a:ea typeface="Calibri" panose="020F0502020204030204" pitchFamily="34" charset="0"/>
                <a:cs typeface="Times New Roman" panose="02020603050405020304" pitchFamily="18" charset="0"/>
              </a:rPr>
              <a:t>Smørrebrød til den mere festlige lejlighed </a:t>
            </a:r>
            <a:r>
              <a:rPr lang="da-DK" sz="11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Vi bliver også præsenteret for smørrebrød med modificeret konsistens. Det betyder andre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konsistenser</a:t>
            </a:r>
            <a:r>
              <a:rPr lang="da-DK" sz="1100" dirty="0">
                <a:effectLst/>
                <a:latin typeface="Calibri" panose="020F0502020204030204" pitchFamily="34" charset="0"/>
                <a:ea typeface="Calibri" panose="020F0502020204030204" pitchFamily="34" charset="0"/>
                <a:cs typeface="Times New Roman" panose="02020603050405020304" pitchFamily="18" charset="0"/>
              </a:rPr>
              <a:t> end det almindelige smørrebrød. Det vi kommer til at se på i dag kaldes for blød mad, gratinkost og cremet konsistens. Det er de 3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konsistenser</a:t>
            </a:r>
            <a:r>
              <a:rPr lang="da-DK" sz="1100" dirty="0">
                <a:effectLst/>
                <a:latin typeface="Calibri" panose="020F0502020204030204" pitchFamily="34" charset="0"/>
                <a:ea typeface="Calibri" panose="020F0502020204030204" pitchFamily="34" charset="0"/>
                <a:cs typeface="Times New Roman" panose="02020603050405020304" pitchFamily="18" charset="0"/>
              </a:rPr>
              <a:t>, som kan tilbydes vores borgere med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dysfagi</a:t>
            </a:r>
            <a:r>
              <a:rPr lang="da-DK" sz="1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Borgere med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dysfagi</a:t>
            </a:r>
            <a:r>
              <a:rPr lang="da-DK" sz="1100" dirty="0">
                <a:effectLst/>
                <a:latin typeface="Calibri" panose="020F0502020204030204" pitchFamily="34" charset="0"/>
                <a:ea typeface="Calibri" panose="020F0502020204030204" pitchFamily="34" charset="0"/>
                <a:cs typeface="Times New Roman" panose="02020603050405020304" pitchFamily="18" charset="0"/>
              </a:rPr>
              <a:t> har tygge og synkebesvær.</a:t>
            </a:r>
          </a:p>
          <a:p>
            <a:pPr>
              <a:lnSpc>
                <a:spcPct val="107000"/>
              </a:lnSpc>
              <a:spcAft>
                <a:spcPts val="800"/>
              </a:spcAft>
            </a:pPr>
            <a:r>
              <a:rPr lang="da-DK" sz="1100" dirty="0">
                <a:effectLst/>
                <a:latin typeface="Calibri" panose="020F0502020204030204" pitchFamily="34" charset="0"/>
                <a:ea typeface="Calibri" panose="020F0502020204030204" pitchFamily="34" charset="0"/>
                <a:cs typeface="Times New Roman" panose="02020603050405020304" pitchFamily="18" charset="0"/>
              </a:rPr>
              <a:t>Pynt skal vi også tale om.</a:t>
            </a:r>
          </a:p>
          <a:p>
            <a:endParaRPr lang="da-DK" sz="11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4</a:t>
            </a:fld>
            <a:endParaRPr lang="da-DK"/>
          </a:p>
        </p:txBody>
      </p:sp>
    </p:spTree>
    <p:extLst>
      <p:ext uri="{BB962C8B-B14F-4D97-AF65-F5344CB8AC3E}">
        <p14:creationId xmlns:p14="http://schemas.microsoft.com/office/powerpoint/2010/main" val="384430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Det pyntede og højt belagte smørrebrød opstod i København i slutningen af 1800-tallet og er det første fra det danske køkken, der blev kendt udenfor Danmark. Små smørrebrødsrestauranter dukker op i København. Det ældste, kendte menukort med smørrebrød er fra restaurant Nimb i Tivoli fra 1883. Dengang var Kong Christian den 9. konge i Danmark. Forvandlingen på Nimb bestod bland andet i at de fik de tykke skiver flæskesteg fra middagsretten forvandlet til tynde skiver og fik dem anrettet på brødet til det vi i dag kender som smørrebrød. Nimb har serveret smørrebrød siden 1883 og gøre det stadig i dag.</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5</a:t>
            </a:fld>
            <a:endParaRPr lang="da-DK"/>
          </a:p>
        </p:txBody>
      </p:sp>
    </p:spTree>
    <p:extLst>
      <p:ext uri="{BB962C8B-B14F-4D97-AF65-F5344CB8AC3E}">
        <p14:creationId xmlns:p14="http://schemas.microsoft.com/office/powerpoint/2010/main" val="280267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Visiterede borgere i Hjemmeplejen skal have pænt anrettet og velsmagende smørrebrød</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Et måltid er mere, end de kalorier man indtager.</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Et måltid er også det man kan se, dufte og smage.</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Det er måden, maden serveres på og omgivelserne maden nydes i. </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Formålet med kogebogen som I introduceres til er, at vise hvordan pålæg og pynt sættes sammen, så frokosten bliver god og indbydende.</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Vi har valgt at lade billeder være den bærende del af kogebogen.</a:t>
            </a:r>
          </a:p>
          <a:p>
            <a:pPr>
              <a:lnSpc>
                <a:spcPct val="107000"/>
              </a:lnSpc>
              <a:spcAft>
                <a:spcPts val="800"/>
              </a:spcAft>
            </a:pPr>
            <a:endParaRPr lang="da-DK"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Lad os komme i gang.</a:t>
            </a: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6</a:t>
            </a:fld>
            <a:endParaRPr lang="da-DK"/>
          </a:p>
        </p:txBody>
      </p:sp>
    </p:spTree>
    <p:extLst>
      <p:ext uri="{BB962C8B-B14F-4D97-AF65-F5344CB8AC3E}">
        <p14:creationId xmlns:p14="http://schemas.microsoft.com/office/powerpoint/2010/main" val="1103673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Hvert afsnit indledes med nogle gode råd. </a:t>
            </a:r>
          </a:p>
          <a:p>
            <a:pPr>
              <a:lnSpc>
                <a:spcPct val="107000"/>
              </a:lnSpc>
              <a:spcAft>
                <a:spcPts val="800"/>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mj-lt"/>
                <a:ea typeface="Calibri" panose="020F0502020204030204" pitchFamily="34" charset="0"/>
                <a:cs typeface="Times New Roman" panose="02020603050405020304" pitchFamily="18" charset="0"/>
              </a:rPr>
              <a:t>Her får du 5 gode råd til hverdagssmørrebrød:</a:t>
            </a:r>
          </a:p>
          <a:p>
            <a:pPr>
              <a:lnSpc>
                <a:spcPct val="107000"/>
              </a:lnSpc>
              <a:spcAft>
                <a:spcPts val="800"/>
              </a:spcAft>
            </a:pPr>
            <a:endParaRPr lang="da-DK" sz="1400" dirty="0">
              <a:effectLst/>
              <a:latin typeface="+mj-lt"/>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400" dirty="0">
                <a:latin typeface="+mj-lt"/>
              </a:rPr>
              <a:t>Brødskiven smøres med smør, helt ud til kanten på hele brødskiven. </a:t>
            </a:r>
          </a:p>
          <a:p>
            <a:pPr marL="171450" indent="-171450">
              <a:lnSpc>
                <a:spcPct val="107000"/>
              </a:lnSpc>
              <a:spcAft>
                <a:spcPts val="800"/>
              </a:spcAft>
              <a:buFont typeface="Arial" panose="020B0604020202020204" pitchFamily="34" charset="0"/>
              <a:buChar char="•"/>
            </a:pPr>
            <a:r>
              <a:rPr lang="da-DK" sz="1400" dirty="0">
                <a:latin typeface="+mj-lt"/>
              </a:rPr>
              <a:t>Det er i pålægget (kød, fisk og æg), at proteinerne findes, så dæk gerne hele brødskiven med pålæg. </a:t>
            </a:r>
          </a:p>
          <a:p>
            <a:pPr marL="171450" indent="-171450">
              <a:lnSpc>
                <a:spcPct val="107000"/>
              </a:lnSpc>
              <a:spcAft>
                <a:spcPts val="800"/>
              </a:spcAft>
              <a:buFont typeface="Arial" panose="020B0604020202020204" pitchFamily="34" charset="0"/>
              <a:buChar char="•"/>
            </a:pPr>
            <a:r>
              <a:rPr lang="da-DK" sz="1400" dirty="0">
                <a:latin typeface="+mj-lt"/>
              </a:rPr>
              <a:t>Når brødet er dækket med pålæg og brødet ikke kan ses, giver det et flot stykke smørrebrød. </a:t>
            </a:r>
          </a:p>
          <a:p>
            <a:pPr marL="171450" indent="-171450">
              <a:lnSpc>
                <a:spcPct val="107000"/>
              </a:lnSpc>
              <a:spcAft>
                <a:spcPts val="800"/>
              </a:spcAft>
              <a:buFont typeface="Arial" panose="020B0604020202020204" pitchFamily="34" charset="0"/>
              <a:buChar char="•"/>
            </a:pPr>
            <a:r>
              <a:rPr lang="da-DK" sz="1400" dirty="0">
                <a:latin typeface="+mj-lt"/>
              </a:rPr>
              <a:t>Når der anrettes smørrebrød med våde elementer som sild og rævesovs/dildsovs, så kom det i små skåle for at undgå brødet bliver vådt. </a:t>
            </a:r>
          </a:p>
          <a:p>
            <a:pPr marL="171450" indent="-171450">
              <a:lnSpc>
                <a:spcPct val="107000"/>
              </a:lnSpc>
              <a:spcAft>
                <a:spcPts val="800"/>
              </a:spcAft>
              <a:buFont typeface="Arial" panose="020B0604020202020204" pitchFamily="34" charset="0"/>
              <a:buChar char="•"/>
            </a:pPr>
            <a:r>
              <a:rPr lang="da-DK" sz="1400" dirty="0">
                <a:latin typeface="+mj-lt"/>
              </a:rPr>
              <a:t>Skålene som anvendes i dette materiale, er stabelbare glasskåle med indvendige mål på henholdsvis 7 og 8½ cm.</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7</a:t>
            </a:fld>
            <a:endParaRPr lang="da-DK"/>
          </a:p>
        </p:txBody>
      </p:sp>
    </p:spTree>
    <p:extLst>
      <p:ext uri="{BB962C8B-B14F-4D97-AF65-F5344CB8AC3E}">
        <p14:creationId xmlns:p14="http://schemas.microsoft.com/office/powerpoint/2010/main" val="2555643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Autofit/>
          </a:bodyPr>
          <a:lstStyle/>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Her kan I se et eksempel på, hvordan kogebogen er bygget op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(forklar opbygningen)</a:t>
            </a:r>
            <a:r>
              <a:rPr lang="da-DK" sz="10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1: Der er et billedet af maden. Eksempelvis Dyrlægens Natmad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(peg på billedet).</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2: Der står navn på den type af pålæg som er anvendt, her leverpostej og saltkød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1000" dirty="0">
                <a:effectLst/>
                <a:latin typeface="Calibri" panose="020F0502020204030204" pitchFamily="34" charset="0"/>
                <a:ea typeface="Calibri" panose="020F0502020204030204" pitchFamily="34" charset="0"/>
                <a:cs typeface="Times New Roman" panose="02020603050405020304" pitchFamily="18" charset="0"/>
              </a:rPr>
              <a:t> De andre stykker i kogebogen har typen af pålæg som navn, som I ser her f.eks.: Leverpostej og paté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3: Der er vist forskellige forslag til måder stykket af mad kan pyntes på. </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Se på dyrlægens natmad: Her ses 4 linjer under pynt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(peg på skærmen). </a:t>
            </a:r>
            <a:r>
              <a:rPr lang="da-DK" sz="1000" dirty="0">
                <a:effectLst/>
                <a:latin typeface="Calibri" panose="020F0502020204030204" pitchFamily="34" charset="0"/>
                <a:ea typeface="Calibri" panose="020F0502020204030204" pitchFamily="34" charset="0"/>
                <a:cs typeface="Times New Roman" panose="02020603050405020304" pitchFamily="18" charset="0"/>
              </a:rPr>
              <a:t>Det er 4 forskellige måder at  pynte på, som vil kunne anvendes. Der kan bruges rå løg, sky og karse, som I ser i første linje og som I ser på billedet. Det er nok den måde, at mange foretrækker dyrlægens natmad serveret på. Den kan også serveres med rå løg som pynt, med karse eller med sky. </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De sidste løsninger vælges nok oftest, hvis man ikke har alle ingredienser til rådighed.</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4: Nederst ved Dyrlægens natmad er angivet ekstra pynt </a:t>
            </a:r>
            <a:r>
              <a:rPr lang="da-DK" sz="1000" b="1" i="1" dirty="0">
                <a:effectLst/>
                <a:latin typeface="Calibri" panose="020F0502020204030204" pitchFamily="34" charset="0"/>
                <a:ea typeface="Calibri" panose="020F0502020204030204" pitchFamily="34" charset="0"/>
                <a:cs typeface="Times New Roman" panose="02020603050405020304" pitchFamily="18" charset="0"/>
              </a:rPr>
              <a:t>(peg på skærmen)</a:t>
            </a:r>
            <a:r>
              <a:rPr lang="da-DK" sz="1000" dirty="0">
                <a:effectLst/>
                <a:latin typeface="Calibri" panose="020F0502020204030204" pitchFamily="34" charset="0"/>
                <a:ea typeface="Calibri" panose="020F0502020204030204" pitchFamily="34" charset="0"/>
                <a:cs typeface="Times New Roman" panose="02020603050405020304" pitchFamily="18" charset="0"/>
              </a:rPr>
              <a:t> hvis det skal pyntes lidt ekstra op. </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Ved Dyrlægens er angivet ”tomat”.</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5: Dyrlægens natmad er altså et stykke brød med leverpostej,</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der på lægges en skive saltkød,</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der ovenpå lægges sky, rå løg og karse.</a:t>
            </a:r>
          </a:p>
          <a:p>
            <a:pPr>
              <a:lnSpc>
                <a:spcPct val="107000"/>
              </a:lnSpc>
              <a:spcAft>
                <a:spcPts val="800"/>
              </a:spcAft>
            </a:pPr>
            <a:r>
              <a:rPr lang="da-DK" sz="1000" dirty="0">
                <a:effectLst/>
                <a:latin typeface="Calibri" panose="020F0502020204030204" pitchFamily="34" charset="0"/>
                <a:ea typeface="Calibri" panose="020F0502020204030204" pitchFamily="34" charset="0"/>
                <a:cs typeface="Times New Roman" panose="02020603050405020304" pitchFamily="18" charset="0"/>
              </a:rPr>
              <a:t>Det er sådan en lag på lag mad.</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8</a:t>
            </a:fld>
            <a:endParaRPr lang="da-DK"/>
          </a:p>
        </p:txBody>
      </p:sp>
    </p:spTree>
    <p:extLst>
      <p:ext uri="{BB962C8B-B14F-4D97-AF65-F5344CB8AC3E}">
        <p14:creationId xmlns:p14="http://schemas.microsoft.com/office/powerpoint/2010/main" val="58651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Her er vist 3 forskellige stykker mad med kødpålæg.</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i="1" dirty="0">
                <a:effectLst/>
                <a:latin typeface="Calibri" panose="020F0502020204030204" pitchFamily="34" charset="0"/>
                <a:ea typeface="Calibri" panose="020F0502020204030204" pitchFamily="34" charset="0"/>
                <a:cs typeface="Times New Roman" panose="02020603050405020304" pitchFamily="18" charset="0"/>
              </a:rPr>
              <a:t>Forklar de enkelte stykker – hvad ser vi? </a:t>
            </a:r>
          </a:p>
          <a:p>
            <a:pPr>
              <a:lnSpc>
                <a:spcPct val="107000"/>
              </a:lnSpc>
              <a:spcAft>
                <a:spcPts val="800"/>
              </a:spcAft>
            </a:pPr>
            <a:r>
              <a:rPr lang="da-DK" sz="1600" b="1" i="1" dirty="0">
                <a:effectLst/>
                <a:latin typeface="Calibri" panose="020F0502020204030204" pitchFamily="34" charset="0"/>
                <a:ea typeface="Calibri" panose="020F0502020204030204" pitchFamily="34" charset="0"/>
                <a:cs typeface="Times New Roman" panose="02020603050405020304" pitchFamily="18" charset="0"/>
              </a:rPr>
              <a:t>Spørger om de kender pålægstypen. </a:t>
            </a:r>
          </a:p>
          <a:p>
            <a:pPr>
              <a:lnSpc>
                <a:spcPct val="107000"/>
              </a:lnSpc>
              <a:spcAft>
                <a:spcPts val="800"/>
              </a:spcAft>
            </a:pPr>
            <a:r>
              <a:rPr lang="da-DK" sz="1600" b="1" i="1" dirty="0">
                <a:effectLst/>
                <a:latin typeface="Calibri" panose="020F0502020204030204" pitchFamily="34" charset="0"/>
                <a:ea typeface="Calibri" panose="020F0502020204030204" pitchFamily="34" charset="0"/>
                <a:cs typeface="Times New Roman" panose="02020603050405020304" pitchFamily="18" charset="0"/>
              </a:rPr>
              <a:t>Forklar at spegepølse findes i mange varianter. De fås også hele og skiveskåret.</a:t>
            </a:r>
          </a:p>
          <a:p>
            <a:pPr>
              <a:lnSpc>
                <a:spcPct val="107000"/>
              </a:lnSpc>
              <a:spcAft>
                <a:spcPts val="800"/>
              </a:spcAft>
            </a:pPr>
            <a:endParaRPr lang="da-DK" sz="16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i="1" dirty="0">
                <a:effectLst/>
                <a:latin typeface="Calibri" panose="020F0502020204030204" pitchFamily="34" charset="0"/>
                <a:ea typeface="Calibri" panose="020F0502020204030204" pitchFamily="34" charset="0"/>
                <a:cs typeface="Times New Roman" panose="02020603050405020304" pitchFamily="18" charset="0"/>
              </a:rPr>
              <a:t>(Det er vigtigt at spørge borgeren hvad de synes bedst om)</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9</a:t>
            </a:fld>
            <a:endParaRPr lang="da-DK"/>
          </a:p>
        </p:txBody>
      </p:sp>
    </p:spTree>
    <p:extLst>
      <p:ext uri="{BB962C8B-B14F-4D97-AF65-F5344CB8AC3E}">
        <p14:creationId xmlns:p14="http://schemas.microsoft.com/office/powerpoint/2010/main" val="68060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284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0166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9963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83172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4775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7499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88168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24-11-2021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785714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24-11-2021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8240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24-11-2021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59408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81760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70108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098565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336711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76280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96915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2834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24-11-2021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10950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24-11-2021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85138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24-11-2021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72734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15177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91596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24-11-2021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a:t>
            </a:fld>
            <a:endParaRPr lang="da-DK"/>
          </a:p>
        </p:txBody>
      </p:sp>
    </p:spTree>
    <p:extLst>
      <p:ext uri="{BB962C8B-B14F-4D97-AF65-F5344CB8AC3E}">
        <p14:creationId xmlns:p14="http://schemas.microsoft.com/office/powerpoint/2010/main" val="1144342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24-11-2021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a:t>
            </a:fld>
            <a:endParaRPr lang="da-DK"/>
          </a:p>
        </p:txBody>
      </p:sp>
    </p:spTree>
    <p:extLst>
      <p:ext uri="{BB962C8B-B14F-4D97-AF65-F5344CB8AC3E}">
        <p14:creationId xmlns:p14="http://schemas.microsoft.com/office/powerpoint/2010/main" val="9643094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401A2C9-EDA4-47B5-846F-F41DE2811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p:cNvSpPr>
            <a:spLocks noGrp="1"/>
          </p:cNvSpPr>
          <p:nvPr>
            <p:ph type="ctrTitle"/>
          </p:nvPr>
        </p:nvSpPr>
        <p:spPr>
          <a:xfrm>
            <a:off x="1415480" y="0"/>
            <a:ext cx="9144000" cy="2387600"/>
          </a:xfrm>
        </p:spPr>
        <p:txBody>
          <a:bodyPr/>
          <a:lstStyle/>
          <a:p>
            <a:r>
              <a:rPr lang="en-US" b="1" dirty="0"/>
              <a:t>SMØRREBRØD</a:t>
            </a:r>
            <a:endParaRPr lang="da-DK" b="1" dirty="0"/>
          </a:p>
        </p:txBody>
      </p:sp>
      <p:sp>
        <p:nvSpPr>
          <p:cNvPr id="5" name="Undertitel 4"/>
          <p:cNvSpPr>
            <a:spLocks noGrp="1"/>
          </p:cNvSpPr>
          <p:nvPr>
            <p:ph type="subTitle" idx="1"/>
          </p:nvPr>
        </p:nvSpPr>
        <p:spPr>
          <a:xfrm>
            <a:off x="1408560" y="2276872"/>
            <a:ext cx="9144000" cy="1655762"/>
          </a:xfrm>
        </p:spPr>
        <p:txBody>
          <a:bodyPr/>
          <a:lstStyle/>
          <a:p>
            <a:r>
              <a:rPr lang="en-US" dirty="0"/>
              <a:t>NEMT OG LÆKKERT</a:t>
            </a:r>
            <a:endParaRPr lang="da-DK" dirty="0"/>
          </a:p>
        </p:txBody>
      </p:sp>
      <p:sp>
        <p:nvSpPr>
          <p:cNvPr id="2" name="Tekstfelt 1">
            <a:extLst>
              <a:ext uri="{FF2B5EF4-FFF2-40B4-BE49-F238E27FC236}">
                <a16:creationId xmlns:a16="http://schemas.microsoft.com/office/drawing/2014/main" id="{022B49FA-01F9-4EC1-B716-D7046CB8E7F0}"/>
              </a:ext>
            </a:extLst>
          </p:cNvPr>
          <p:cNvSpPr txBox="1"/>
          <p:nvPr/>
        </p:nvSpPr>
        <p:spPr>
          <a:xfrm>
            <a:off x="7968208" y="5445224"/>
            <a:ext cx="4104456" cy="1200329"/>
          </a:xfrm>
          <a:prstGeom prst="rect">
            <a:avLst/>
          </a:prstGeom>
          <a:noFill/>
        </p:spPr>
        <p:txBody>
          <a:bodyPr wrap="square" rtlCol="0">
            <a:spAutoFit/>
          </a:bodyPr>
          <a:lstStyle/>
          <a:p>
            <a:r>
              <a:rPr lang="da-DK" sz="3600" dirty="0">
                <a:solidFill>
                  <a:srgbClr val="FF6D10"/>
                </a:solidFill>
                <a:latin typeface="Bahnschrift SemiCondensed" panose="020B0502040204020203" pitchFamily="34" charset="0"/>
              </a:rPr>
              <a:t>Introduktion af kogebogen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legetøj, vektorgrafik&#10;&#10;Automatisk genereret beskrivelse">
            <a:extLst>
              <a:ext uri="{FF2B5EF4-FFF2-40B4-BE49-F238E27FC236}">
                <a16:creationId xmlns:a16="http://schemas.microsoft.com/office/drawing/2014/main" id="{8D86A1E1-90D8-4514-B840-5DD320E62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F96F61E-7198-4A50-97DA-18C217766BF7}"/>
              </a:ext>
            </a:extLst>
          </p:cNvPr>
          <p:cNvSpPr>
            <a:spLocks noGrp="1"/>
          </p:cNvSpPr>
          <p:nvPr>
            <p:ph type="title"/>
          </p:nvPr>
        </p:nvSpPr>
        <p:spPr/>
        <p:txBody>
          <a:bodyPr/>
          <a:lstStyle/>
          <a:p>
            <a:r>
              <a:rPr lang="da-DK" dirty="0"/>
              <a:t>Flere typer kødpålæg</a:t>
            </a:r>
          </a:p>
        </p:txBody>
      </p:sp>
      <p:pic>
        <p:nvPicPr>
          <p:cNvPr id="7" name="Pladsholder til indhold 6">
            <a:extLst>
              <a:ext uri="{FF2B5EF4-FFF2-40B4-BE49-F238E27FC236}">
                <a16:creationId xmlns:a16="http://schemas.microsoft.com/office/drawing/2014/main" id="{8A56CB8F-5E34-45A4-AF2D-F58AC1DF2211}"/>
              </a:ext>
            </a:extLst>
          </p:cNvPr>
          <p:cNvPicPr>
            <a:picLocks noGrp="1" noChangeAspect="1"/>
          </p:cNvPicPr>
          <p:nvPr>
            <p:ph idx="1"/>
          </p:nvPr>
        </p:nvPicPr>
        <p:blipFill>
          <a:blip r:embed="rId4"/>
          <a:stretch>
            <a:fillRect/>
          </a:stretch>
        </p:blipFill>
        <p:spPr>
          <a:xfrm>
            <a:off x="623392" y="1768143"/>
            <a:ext cx="3209599" cy="4896000"/>
          </a:xfrm>
        </p:spPr>
      </p:pic>
      <p:pic>
        <p:nvPicPr>
          <p:cNvPr id="9" name="Billede 8">
            <a:extLst>
              <a:ext uri="{FF2B5EF4-FFF2-40B4-BE49-F238E27FC236}">
                <a16:creationId xmlns:a16="http://schemas.microsoft.com/office/drawing/2014/main" id="{A3754BC9-B4FD-4D4C-9A7C-87D780A1A0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8" b="97697" l="3513" r="97424">
                        <a14:foregroundMark x1="47775" y1="30757" x2="28571" y2="35033"/>
                        <a14:foregroundMark x1="28571" y1="35033" x2="18033" y2="43750"/>
                        <a14:foregroundMark x1="18033" y1="43750" x2="45902" y2="36349"/>
                        <a14:foregroundMark x1="45902" y1="36349" x2="59953" y2="28289"/>
                        <a14:foregroundMark x1="59953" y1="28289" x2="45902" y2="25329"/>
                        <a14:foregroundMark x1="45902" y1="25329" x2="4215" y2="36842"/>
                        <a14:foregroundMark x1="4215" y1="36842" x2="64637" y2="27303"/>
                        <a14:foregroundMark x1="64637" y1="27303" x2="41920" y2="36349"/>
                        <a14:foregroundMark x1="38876" y1="96217" x2="76347" y2="91941"/>
                        <a14:foregroundMark x1="76347" y1="91941" x2="63934" y2="74836"/>
                        <a14:foregroundMark x1="63934" y1="74836" x2="85012" y2="8553"/>
                        <a14:foregroundMark x1="85012" y1="8553" x2="74473" y2="1974"/>
                        <a14:foregroundMark x1="74473" y1="1974" x2="21546" y2="1151"/>
                        <a14:foregroundMark x1="21546" y1="1151" x2="8431" y2="4441"/>
                        <a14:foregroundMark x1="8431" y1="4441" x2="10539" y2="88322"/>
                        <a14:foregroundMark x1="62998" y1="24507" x2="97658" y2="28947"/>
                        <a14:foregroundMark x1="77752" y1="14803" x2="55035" y2="16447"/>
                        <a14:foregroundMark x1="55035" y1="16447" x2="10539" y2="9704"/>
                        <a14:foregroundMark x1="10539" y1="9704" x2="29508" y2="6908"/>
                        <a14:foregroundMark x1="29508" y1="6908" x2="13115" y2="16118"/>
                        <a14:foregroundMark x1="13115" y1="16118" x2="29274" y2="10526"/>
                        <a14:foregroundMark x1="29274" y1="10526" x2="14052" y2="47697"/>
                        <a14:foregroundMark x1="14052" y1="47697" x2="24356" y2="37007"/>
                        <a14:foregroundMark x1="24356" y1="37007" x2="27400" y2="59868"/>
                        <a14:foregroundMark x1="27400" y1="59868" x2="14754" y2="46711"/>
                        <a14:foregroundMark x1="14754" y1="46711" x2="30211" y2="55921"/>
                        <a14:foregroundMark x1="30211" y1="55921" x2="58548" y2="58388"/>
                        <a14:foregroundMark x1="58548" y1="58388" x2="75878" y2="56086"/>
                        <a14:foregroundMark x1="75878" y1="56086" x2="79391" y2="53783"/>
                        <a14:foregroundMark x1="1874" y1="1316" x2="26932" y2="1316"/>
                        <a14:foregroundMark x1="26932" y1="1316" x2="53162" y2="1316"/>
                        <a14:foregroundMark x1="53162" y1="1316" x2="36300" y2="4605"/>
                        <a14:foregroundMark x1="36300" y1="4605" x2="70492" y2="658"/>
                        <a14:foregroundMark x1="70492" y1="658" x2="468" y2="3125"/>
                        <a14:foregroundMark x1="468" y1="3125" x2="24122" y2="493"/>
                        <a14:foregroundMark x1="24122" y1="493" x2="937" y2="1151"/>
                        <a14:foregroundMark x1="937" y1="1151" x2="16393" y2="822"/>
                        <a14:foregroundMark x1="16393" y1="822" x2="15222" y2="3454"/>
                        <a14:foregroundMark x1="80796" y1="46217" x2="76815" y2="55921"/>
                        <a14:foregroundMark x1="76815" y1="55921" x2="80328" y2="77961"/>
                        <a14:foregroundMark x1="80328" y1="77961" x2="97658" y2="58224"/>
                        <a14:foregroundMark x1="86729" y1="96907" x2="85948" y2="99671"/>
                        <a14:foregroundMark x1="97658" y1="58224" x2="92102" y2="77890"/>
                        <a14:foregroundMark x1="83538" y1="96233" x2="48712" y2="46546"/>
                        <a14:foregroundMark x1="85948" y1="99671" x2="83539" y2="96234"/>
                        <a14:foregroundMark x1="48712" y1="46546" x2="65105" y2="79605"/>
                        <a14:foregroundMark x1="65105" y1="79605" x2="70726" y2="38322"/>
                        <a14:foregroundMark x1="85447" y1="87472" x2="85948" y2="89145"/>
                        <a14:foregroundMark x1="84427" y1="84066" x2="85409" y2="87344"/>
                        <a14:foregroundMark x1="70726" y1="38322" x2="83267" y2="80194"/>
                        <a14:foregroundMark x1="85948" y1="89145" x2="65340" y2="78289"/>
                        <a14:foregroundMark x1="65340" y1="78289" x2="68150" y2="91118"/>
                        <a14:foregroundMark x1="68150" y1="91118" x2="63700" y2="71711"/>
                        <a14:foregroundMark x1="63700" y1="71711" x2="54567" y2="89309"/>
                        <a14:foregroundMark x1="54567" y1="89309" x2="38876" y2="68750"/>
                        <a14:foregroundMark x1="38876" y1="68750" x2="42857" y2="93586"/>
                        <a14:foregroundMark x1="42857" y1="93586" x2="40749" y2="78783"/>
                        <a14:foregroundMark x1="40749" y1="78783" x2="40515" y2="94243"/>
                        <a14:foregroundMark x1="40515" y1="94243" x2="33021" y2="83553"/>
                        <a14:foregroundMark x1="33021" y1="83553" x2="24356" y2="91941"/>
                        <a14:foregroundMark x1="24356" y1="91941" x2="15457" y2="80757"/>
                        <a14:foregroundMark x1="15457" y1="80757" x2="16393" y2="93586"/>
                        <a14:foregroundMark x1="16393" y1="93586" x2="6557" y2="82237"/>
                        <a14:foregroundMark x1="6557" y1="82237" x2="14520" y2="97697"/>
                        <a14:foregroundMark x1="14520" y1="97697" x2="18501" y2="83882"/>
                        <a14:foregroundMark x1="18501" y1="83882" x2="25293" y2="76974"/>
                        <a14:backgroundMark x1="95550" y1="99178" x2="91569" y2="88322"/>
                        <a14:backgroundMark x1="91569" y1="88322" x2="99532" y2="79934"/>
                        <a14:backgroundMark x1="99532" y1="79934" x2="99766" y2="91118"/>
                        <a14:backgroundMark x1="99766" y1="91118" x2="97424" y2="78454"/>
                        <a14:backgroundMark x1="97424" y1="78454" x2="96253" y2="98026"/>
                        <a14:backgroundMark x1="93443" y1="97204" x2="91569" y2="87500"/>
                        <a14:backgroundMark x1="91569" y1="87500" x2="87354" y2="97039"/>
                        <a14:backgroundMark x1="87354" y1="97039" x2="87119" y2="85033"/>
                        <a14:backgroundMark x1="87119" y1="85033" x2="91569" y2="83882"/>
                        <a14:backgroundMark x1="84543" y1="79605" x2="90867" y2="85362"/>
                        <a14:backgroundMark x1="91569" y1="87007" x2="89227" y2="88487"/>
                        <a14:backgroundMark x1="91335" y1="85526" x2="92037" y2="87007"/>
                        <a14:backgroundMark x1="92506" y1="81086" x2="92506" y2="78783"/>
                        <a14:backgroundMark x1="94145" y1="81414" x2="90398" y2="79605"/>
                      </a14:backgroundRemoval>
                    </a14:imgEffect>
                  </a14:imgLayer>
                </a14:imgProps>
              </a:ext>
            </a:extLst>
          </a:blip>
          <a:stretch>
            <a:fillRect/>
          </a:stretch>
        </p:blipFill>
        <p:spPr>
          <a:xfrm>
            <a:off x="3856565" y="1712695"/>
            <a:ext cx="3438475" cy="4896000"/>
          </a:xfrm>
          <a:prstGeom prst="rect">
            <a:avLst/>
          </a:prstGeom>
        </p:spPr>
      </p:pic>
    </p:spTree>
    <p:extLst>
      <p:ext uri="{BB962C8B-B14F-4D97-AF65-F5344CB8AC3E}">
        <p14:creationId xmlns:p14="http://schemas.microsoft.com/office/powerpoint/2010/main" val="43571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D02388A-8250-4D63-BB1D-0436D176B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6FF11E2-29B0-4BC4-8D55-EE05A07832C4}"/>
              </a:ext>
            </a:extLst>
          </p:cNvPr>
          <p:cNvSpPr>
            <a:spLocks noGrp="1"/>
          </p:cNvSpPr>
          <p:nvPr>
            <p:ph type="title"/>
          </p:nvPr>
        </p:nvSpPr>
        <p:spPr/>
        <p:txBody>
          <a:bodyPr/>
          <a:lstStyle/>
          <a:p>
            <a:r>
              <a:rPr lang="da-DK" dirty="0"/>
              <a:t>Fiskepålæg</a:t>
            </a:r>
          </a:p>
        </p:txBody>
      </p:sp>
      <p:pic>
        <p:nvPicPr>
          <p:cNvPr id="6" name="Pladsholder til indhold 5">
            <a:extLst>
              <a:ext uri="{FF2B5EF4-FFF2-40B4-BE49-F238E27FC236}">
                <a16:creationId xmlns:a16="http://schemas.microsoft.com/office/drawing/2014/main" id="{FD84C4AF-D3BE-468B-852F-19A31FF11A54}"/>
              </a:ext>
            </a:extLst>
          </p:cNvPr>
          <p:cNvPicPr>
            <a:picLocks noGrp="1" noChangeAspect="1"/>
          </p:cNvPicPr>
          <p:nvPr>
            <p:ph idx="1"/>
          </p:nvPr>
        </p:nvPicPr>
        <p:blipFill>
          <a:blip r:embed="rId4"/>
          <a:stretch>
            <a:fillRect/>
          </a:stretch>
        </p:blipFill>
        <p:spPr>
          <a:xfrm>
            <a:off x="1271464" y="1584299"/>
            <a:ext cx="3095799" cy="4896000"/>
          </a:xfrm>
        </p:spPr>
      </p:pic>
    </p:spTree>
    <p:extLst>
      <p:ext uri="{BB962C8B-B14F-4D97-AF65-F5344CB8AC3E}">
        <p14:creationId xmlns:p14="http://schemas.microsoft.com/office/powerpoint/2010/main" val="120509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810DF9F-BD0E-4712-A91D-BFD2FACE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6FF11E2-29B0-4BC4-8D55-EE05A07832C4}"/>
              </a:ext>
            </a:extLst>
          </p:cNvPr>
          <p:cNvSpPr>
            <a:spLocks noGrp="1"/>
          </p:cNvSpPr>
          <p:nvPr>
            <p:ph type="title"/>
          </p:nvPr>
        </p:nvSpPr>
        <p:spPr/>
        <p:txBody>
          <a:bodyPr/>
          <a:lstStyle/>
          <a:p>
            <a:r>
              <a:rPr lang="da-DK" dirty="0"/>
              <a:t>Fiskepålæg</a:t>
            </a:r>
          </a:p>
        </p:txBody>
      </p:sp>
      <p:pic>
        <p:nvPicPr>
          <p:cNvPr id="6" name="Pladsholder til indhold 5">
            <a:extLst>
              <a:ext uri="{FF2B5EF4-FFF2-40B4-BE49-F238E27FC236}">
                <a16:creationId xmlns:a16="http://schemas.microsoft.com/office/drawing/2014/main" id="{B42414EB-4C89-4FEA-90CA-0774F936FA4D}"/>
              </a:ext>
            </a:extLst>
          </p:cNvPr>
          <p:cNvPicPr>
            <a:picLocks noGrp="1" noChangeAspect="1"/>
          </p:cNvPicPr>
          <p:nvPr>
            <p:ph idx="1"/>
          </p:nvPr>
        </p:nvPicPr>
        <p:blipFill>
          <a:blip r:embed="rId4"/>
          <a:stretch>
            <a:fillRect/>
          </a:stretch>
        </p:blipFill>
        <p:spPr>
          <a:xfrm>
            <a:off x="1199456" y="1616634"/>
            <a:ext cx="2974784" cy="4896000"/>
          </a:xfrm>
        </p:spPr>
      </p:pic>
      <p:pic>
        <p:nvPicPr>
          <p:cNvPr id="4" name="Billede 3">
            <a:extLst>
              <a:ext uri="{FF2B5EF4-FFF2-40B4-BE49-F238E27FC236}">
                <a16:creationId xmlns:a16="http://schemas.microsoft.com/office/drawing/2014/main" id="{62F61B99-BBAC-4CE3-B168-9AF67FD04FAD}"/>
              </a:ext>
            </a:extLst>
          </p:cNvPr>
          <p:cNvPicPr>
            <a:picLocks noChangeAspect="1"/>
          </p:cNvPicPr>
          <p:nvPr/>
        </p:nvPicPr>
        <p:blipFill>
          <a:blip r:embed="rId5"/>
          <a:stretch>
            <a:fillRect/>
          </a:stretch>
        </p:blipFill>
        <p:spPr>
          <a:xfrm>
            <a:off x="4511824" y="3359685"/>
            <a:ext cx="2724530" cy="1409897"/>
          </a:xfrm>
          <a:prstGeom prst="rect">
            <a:avLst/>
          </a:prstGeom>
        </p:spPr>
      </p:pic>
    </p:spTree>
    <p:extLst>
      <p:ext uri="{BB962C8B-B14F-4D97-AF65-F5344CB8AC3E}">
        <p14:creationId xmlns:p14="http://schemas.microsoft.com/office/powerpoint/2010/main" val="302308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A29B16F-AB61-4C8A-9009-4527378C3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75E8B20-168D-46B5-808D-545773F8E09D}"/>
              </a:ext>
            </a:extLst>
          </p:cNvPr>
          <p:cNvSpPr>
            <a:spLocks noGrp="1"/>
          </p:cNvSpPr>
          <p:nvPr>
            <p:ph type="title"/>
          </p:nvPr>
        </p:nvSpPr>
        <p:spPr/>
        <p:txBody>
          <a:bodyPr/>
          <a:lstStyle/>
          <a:p>
            <a:r>
              <a:rPr lang="da-DK" dirty="0"/>
              <a:t>Ser du detaljen?</a:t>
            </a:r>
          </a:p>
        </p:txBody>
      </p:sp>
      <p:pic>
        <p:nvPicPr>
          <p:cNvPr id="11" name="Pladsholder til indhold 10">
            <a:extLst>
              <a:ext uri="{FF2B5EF4-FFF2-40B4-BE49-F238E27FC236}">
                <a16:creationId xmlns:a16="http://schemas.microsoft.com/office/drawing/2014/main" id="{93A1CF24-5FB0-4D66-A124-9C46740751DB}"/>
              </a:ext>
            </a:extLst>
          </p:cNvPr>
          <p:cNvPicPr>
            <a:picLocks noGrp="1" noChangeAspect="1"/>
          </p:cNvPicPr>
          <p:nvPr>
            <p:ph idx="1"/>
          </p:nvPr>
        </p:nvPicPr>
        <p:blipFill>
          <a:blip r:embed="rId4"/>
          <a:stretch>
            <a:fillRect/>
          </a:stretch>
        </p:blipFill>
        <p:spPr>
          <a:xfrm>
            <a:off x="670254" y="2055813"/>
            <a:ext cx="5580962" cy="4183423"/>
          </a:xfrm>
        </p:spPr>
      </p:pic>
    </p:spTree>
    <p:extLst>
      <p:ext uri="{BB962C8B-B14F-4D97-AF65-F5344CB8AC3E}">
        <p14:creationId xmlns:p14="http://schemas.microsoft.com/office/powerpoint/2010/main" val="2003658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10;&#10;Automatisk genereret beskrivelse">
            <a:extLst>
              <a:ext uri="{FF2B5EF4-FFF2-40B4-BE49-F238E27FC236}">
                <a16:creationId xmlns:a16="http://schemas.microsoft.com/office/drawing/2014/main" id="{48B3446A-8B0E-4950-8D9E-18EF09D97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A106CC-68AB-4FCB-B7B4-6AE7A2CB8C8E}"/>
              </a:ext>
            </a:extLst>
          </p:cNvPr>
          <p:cNvSpPr>
            <a:spLocks noGrp="1"/>
          </p:cNvSpPr>
          <p:nvPr>
            <p:ph type="title"/>
          </p:nvPr>
        </p:nvSpPr>
        <p:spPr/>
        <p:txBody>
          <a:bodyPr/>
          <a:lstStyle/>
          <a:p>
            <a:r>
              <a:rPr lang="da-DK" dirty="0"/>
              <a:t>Vegetar/ost</a:t>
            </a:r>
          </a:p>
        </p:txBody>
      </p:sp>
      <p:pic>
        <p:nvPicPr>
          <p:cNvPr id="7" name="Pladsholder til indhold 6">
            <a:extLst>
              <a:ext uri="{FF2B5EF4-FFF2-40B4-BE49-F238E27FC236}">
                <a16:creationId xmlns:a16="http://schemas.microsoft.com/office/drawing/2014/main" id="{6E71753A-300E-4E37-97CC-0D727371DC76}"/>
              </a:ext>
            </a:extLst>
          </p:cNvPr>
          <p:cNvPicPr>
            <a:picLocks noGrp="1" noChangeAspect="1"/>
          </p:cNvPicPr>
          <p:nvPr>
            <p:ph idx="1"/>
          </p:nvPr>
        </p:nvPicPr>
        <p:blipFill>
          <a:blip r:embed="rId4"/>
          <a:stretch>
            <a:fillRect/>
          </a:stretch>
        </p:blipFill>
        <p:spPr>
          <a:xfrm>
            <a:off x="479376" y="1690688"/>
            <a:ext cx="3457054" cy="4896000"/>
          </a:xfrm>
        </p:spPr>
      </p:pic>
      <p:pic>
        <p:nvPicPr>
          <p:cNvPr id="9" name="Billede 8">
            <a:extLst>
              <a:ext uri="{FF2B5EF4-FFF2-40B4-BE49-F238E27FC236}">
                <a16:creationId xmlns:a16="http://schemas.microsoft.com/office/drawing/2014/main" id="{DF436E9E-AB64-4917-B6B5-15B8A22B7258}"/>
              </a:ext>
            </a:extLst>
          </p:cNvPr>
          <p:cNvPicPr>
            <a:picLocks noChangeAspect="1"/>
          </p:cNvPicPr>
          <p:nvPr/>
        </p:nvPicPr>
        <p:blipFill>
          <a:blip r:embed="rId5"/>
          <a:stretch>
            <a:fillRect/>
          </a:stretch>
        </p:blipFill>
        <p:spPr>
          <a:xfrm>
            <a:off x="3936431" y="1704008"/>
            <a:ext cx="2735634" cy="4896000"/>
          </a:xfrm>
          <a:prstGeom prst="rect">
            <a:avLst/>
          </a:prstGeom>
        </p:spPr>
      </p:pic>
    </p:spTree>
    <p:extLst>
      <p:ext uri="{BB962C8B-B14F-4D97-AF65-F5344CB8AC3E}">
        <p14:creationId xmlns:p14="http://schemas.microsoft.com/office/powerpoint/2010/main" val="3852756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91A9-AD29-4B02-B86C-F8FFF20F5B2C}"/>
              </a:ext>
            </a:extLst>
          </p:cNvPr>
          <p:cNvSpPr>
            <a:spLocks noGrp="1"/>
          </p:cNvSpPr>
          <p:nvPr>
            <p:ph type="title"/>
          </p:nvPr>
        </p:nvSpPr>
        <p:spPr/>
        <p:txBody>
          <a:bodyPr/>
          <a:lstStyle/>
          <a:p>
            <a:r>
              <a:rPr lang="da-DK" dirty="0"/>
              <a:t>Pause</a:t>
            </a:r>
          </a:p>
        </p:txBody>
      </p:sp>
      <p:pic>
        <p:nvPicPr>
          <p:cNvPr id="9" name="Pladsholder til indhold 8" descr="Et billede, der indeholder tekst, vektorgrafik&#10;&#10;Automatisk genereret beskrivelse">
            <a:extLst>
              <a:ext uri="{FF2B5EF4-FFF2-40B4-BE49-F238E27FC236}">
                <a16:creationId xmlns:a16="http://schemas.microsoft.com/office/drawing/2014/main" id="{74270C78-1A56-43C6-851E-34FB8465FE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53" y="0"/>
            <a:ext cx="12192000" cy="6858000"/>
          </a:xfrm>
        </p:spPr>
      </p:pic>
    </p:spTree>
    <p:extLst>
      <p:ext uri="{BB962C8B-B14F-4D97-AF65-F5344CB8AC3E}">
        <p14:creationId xmlns:p14="http://schemas.microsoft.com/office/powerpoint/2010/main" val="393114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149AEFF-A5E0-454E-BBEB-5E1051279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FCD1251-2BED-4A16-8430-704241EA7706}"/>
              </a:ext>
            </a:extLst>
          </p:cNvPr>
          <p:cNvSpPr>
            <a:spLocks noGrp="1"/>
          </p:cNvSpPr>
          <p:nvPr>
            <p:ph type="title"/>
          </p:nvPr>
        </p:nvSpPr>
        <p:spPr/>
        <p:txBody>
          <a:bodyPr/>
          <a:lstStyle/>
          <a:p>
            <a:r>
              <a:rPr lang="da-DK" dirty="0"/>
              <a:t>Udskåret smørrebrød</a:t>
            </a:r>
          </a:p>
        </p:txBody>
      </p:sp>
      <p:sp>
        <p:nvSpPr>
          <p:cNvPr id="10" name="Tekstfelt 9">
            <a:extLst>
              <a:ext uri="{FF2B5EF4-FFF2-40B4-BE49-F238E27FC236}">
                <a16:creationId xmlns:a16="http://schemas.microsoft.com/office/drawing/2014/main" id="{A90B369B-0034-4B22-8112-FB89E42E1896}"/>
              </a:ext>
            </a:extLst>
          </p:cNvPr>
          <p:cNvSpPr txBox="1"/>
          <p:nvPr/>
        </p:nvSpPr>
        <p:spPr>
          <a:xfrm>
            <a:off x="263352" y="1844824"/>
            <a:ext cx="7128792" cy="4645118"/>
          </a:xfrm>
          <a:prstGeom prst="rect">
            <a:avLst/>
          </a:prstGeom>
          <a:noFill/>
        </p:spPr>
        <p:txBody>
          <a:bodyPr wrap="square" rtlCol="0">
            <a:spAutoFit/>
          </a:bodyPr>
          <a:lstStyle/>
          <a:p>
            <a:pPr marL="457200" indent="-457200">
              <a:lnSpc>
                <a:spcPct val="107000"/>
              </a:lnSpc>
              <a:spcAft>
                <a:spcPts val="800"/>
              </a:spcAft>
              <a:buFont typeface="Arial" panose="020B0604020202020204" pitchFamily="34" charset="0"/>
              <a:buChar char="•"/>
            </a:pPr>
            <a:r>
              <a:rPr lang="da-DK" sz="2000" dirty="0"/>
              <a:t>Brødet smøres med smør, helt ud til kanten på hele brødskiven.</a:t>
            </a:r>
          </a:p>
          <a:p>
            <a:pPr marL="457200" indent="-457200">
              <a:lnSpc>
                <a:spcPct val="107000"/>
              </a:lnSpc>
              <a:spcAft>
                <a:spcPts val="800"/>
              </a:spcAft>
              <a:buFont typeface="Arial" panose="020B0604020202020204" pitchFamily="34" charset="0"/>
              <a:buChar char="•"/>
            </a:pPr>
            <a:r>
              <a:rPr lang="da-DK" sz="2000" dirty="0"/>
              <a:t>Udskåret smørrebrød kan være med og uden skorpe. Spørg, hvad borgeren foretrækker.</a:t>
            </a:r>
          </a:p>
          <a:p>
            <a:pPr marL="457200" indent="-457200">
              <a:lnSpc>
                <a:spcPct val="107000"/>
              </a:lnSpc>
              <a:spcAft>
                <a:spcPts val="800"/>
              </a:spcAft>
              <a:buFont typeface="Arial" panose="020B0604020202020204" pitchFamily="34" charset="0"/>
              <a:buChar char="•"/>
            </a:pPr>
            <a:r>
              <a:rPr lang="da-DK" sz="2000" dirty="0"/>
              <a:t>Skær brødet ud i den størrelse, borgeren foretrækker.</a:t>
            </a:r>
          </a:p>
          <a:p>
            <a:pPr marL="457200" indent="-457200">
              <a:lnSpc>
                <a:spcPct val="107000"/>
              </a:lnSpc>
              <a:spcAft>
                <a:spcPts val="800"/>
              </a:spcAft>
              <a:buFont typeface="Arial" panose="020B0604020202020204" pitchFamily="34" charset="0"/>
              <a:buChar char="•"/>
            </a:pPr>
            <a:r>
              <a:rPr lang="da-DK" sz="2000" dirty="0"/>
              <a:t>Skær pålægget ud, så det passer i størrelsen og læg det pænt på hvert stykke af det udskårne brød.</a:t>
            </a:r>
          </a:p>
          <a:p>
            <a:pPr marL="457200" indent="-457200">
              <a:lnSpc>
                <a:spcPct val="107000"/>
              </a:lnSpc>
              <a:spcAft>
                <a:spcPts val="800"/>
              </a:spcAft>
              <a:buFont typeface="Arial" panose="020B0604020202020204" pitchFamily="34" charset="0"/>
              <a:buChar char="•"/>
            </a:pPr>
            <a:r>
              <a:rPr lang="da-DK" sz="2000" dirty="0"/>
              <a:t>Pynten anrettes til sidst, så det står flot på hvert stykke.</a:t>
            </a:r>
          </a:p>
          <a:p>
            <a:pPr marL="457200" indent="-457200">
              <a:lnSpc>
                <a:spcPct val="107000"/>
              </a:lnSpc>
              <a:spcAft>
                <a:spcPts val="800"/>
              </a:spcAft>
              <a:buFont typeface="Arial" panose="020B0604020202020204" pitchFamily="34" charset="0"/>
              <a:buChar char="•"/>
            </a:pPr>
            <a:r>
              <a:rPr lang="da-DK" sz="2000" dirty="0"/>
              <a:t>Alle slags smørrebrød kan anrettes udskåret. De efterfølgende billeder er eksempler til inspiration.</a:t>
            </a:r>
          </a:p>
          <a:p>
            <a:pPr marL="457200" indent="-457200">
              <a:lnSpc>
                <a:spcPct val="107000"/>
              </a:lnSpc>
              <a:spcAft>
                <a:spcPts val="800"/>
              </a:spcAft>
              <a:buFont typeface="Arial" panose="020B0604020202020204" pitchFamily="34" charset="0"/>
              <a:buChar char="•"/>
            </a:pPr>
            <a:r>
              <a:rPr lang="da-DK" sz="2000" dirty="0"/>
              <a:t>Små indbydende stykker smørrebrød, skal nok give borgeren appetit til at spise.</a:t>
            </a:r>
          </a:p>
        </p:txBody>
      </p:sp>
    </p:spTree>
    <p:extLst>
      <p:ext uri="{BB962C8B-B14F-4D97-AF65-F5344CB8AC3E}">
        <p14:creationId xmlns:p14="http://schemas.microsoft.com/office/powerpoint/2010/main" val="279234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tekst, vektorgrafik&#10;&#10;Automatisk genereret beskrivelse">
            <a:extLst>
              <a:ext uri="{FF2B5EF4-FFF2-40B4-BE49-F238E27FC236}">
                <a16:creationId xmlns:a16="http://schemas.microsoft.com/office/drawing/2014/main" id="{223E6CF7-76F6-4DA0-A03D-68D519B90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261D923-8A3B-44AE-BECC-191CF4A8167D}"/>
              </a:ext>
            </a:extLst>
          </p:cNvPr>
          <p:cNvSpPr>
            <a:spLocks noGrp="1"/>
          </p:cNvSpPr>
          <p:nvPr>
            <p:ph type="title"/>
          </p:nvPr>
        </p:nvSpPr>
        <p:spPr/>
        <p:txBody>
          <a:bodyPr/>
          <a:lstStyle/>
          <a:p>
            <a:r>
              <a:rPr lang="da-DK" dirty="0"/>
              <a:t>Udskåret smørrebrød</a:t>
            </a:r>
          </a:p>
        </p:txBody>
      </p:sp>
      <p:pic>
        <p:nvPicPr>
          <p:cNvPr id="7" name="Pladsholder til indhold 6">
            <a:extLst>
              <a:ext uri="{FF2B5EF4-FFF2-40B4-BE49-F238E27FC236}">
                <a16:creationId xmlns:a16="http://schemas.microsoft.com/office/drawing/2014/main" id="{464C0585-7F29-46AB-84E7-2361DCB5ABA6}"/>
              </a:ext>
            </a:extLst>
          </p:cNvPr>
          <p:cNvPicPr>
            <a:picLocks noGrp="1" noChangeAspect="1"/>
          </p:cNvPicPr>
          <p:nvPr>
            <p:ph idx="1"/>
          </p:nvPr>
        </p:nvPicPr>
        <p:blipFill>
          <a:blip r:embed="rId4"/>
          <a:stretch>
            <a:fillRect/>
          </a:stretch>
        </p:blipFill>
        <p:spPr>
          <a:xfrm>
            <a:off x="1271464" y="1589564"/>
            <a:ext cx="3063801" cy="4896000"/>
          </a:xfrm>
        </p:spPr>
      </p:pic>
    </p:spTree>
    <p:extLst>
      <p:ext uri="{BB962C8B-B14F-4D97-AF65-F5344CB8AC3E}">
        <p14:creationId xmlns:p14="http://schemas.microsoft.com/office/powerpoint/2010/main" val="229472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98CE9F9-8534-49BF-8E1D-15050B4A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9B92E93-8613-47D7-A157-C7A9C3EB0532}"/>
              </a:ext>
            </a:extLst>
          </p:cNvPr>
          <p:cNvSpPr>
            <a:spLocks noGrp="1"/>
          </p:cNvSpPr>
          <p:nvPr>
            <p:ph type="title"/>
          </p:nvPr>
        </p:nvSpPr>
        <p:spPr/>
        <p:txBody>
          <a:bodyPr/>
          <a:lstStyle/>
          <a:p>
            <a:r>
              <a:rPr lang="da-DK" dirty="0"/>
              <a:t>Hvor kommer ergoterapeuten ind i billedet?</a:t>
            </a:r>
          </a:p>
        </p:txBody>
      </p:sp>
      <p:sp>
        <p:nvSpPr>
          <p:cNvPr id="8" name="Tekstfelt 7">
            <a:extLst>
              <a:ext uri="{FF2B5EF4-FFF2-40B4-BE49-F238E27FC236}">
                <a16:creationId xmlns:a16="http://schemas.microsoft.com/office/drawing/2014/main" id="{D0E874A5-046E-46BD-851D-FC5CD2AC342A}"/>
              </a:ext>
            </a:extLst>
          </p:cNvPr>
          <p:cNvSpPr txBox="1"/>
          <p:nvPr/>
        </p:nvSpPr>
        <p:spPr>
          <a:xfrm>
            <a:off x="479376" y="2055813"/>
            <a:ext cx="8064896" cy="3781292"/>
          </a:xfrm>
          <a:prstGeom prst="rect">
            <a:avLst/>
          </a:prstGeom>
          <a:noFill/>
        </p:spPr>
        <p:txBody>
          <a:bodyPr wrap="square" rtlCol="0">
            <a:spAutoFit/>
          </a:bodyPr>
          <a:lstStyle/>
          <a:p>
            <a:pPr>
              <a:lnSpc>
                <a:spcPct val="107000"/>
              </a:lnSpc>
              <a:spcAft>
                <a:spcPts val="800"/>
              </a:spcAft>
            </a:pPr>
            <a:r>
              <a:rPr lang="da-DK" sz="2000" dirty="0"/>
              <a:t>Få hjælp fra en ergoterapeut til vurdering af borgerens tygge/synkefunktion inden I ændrer til mad med blød konsistens. Blød kost er til borgeren med lette udfordringer til at tygge og synke maden. </a:t>
            </a:r>
          </a:p>
          <a:p>
            <a:pPr>
              <a:lnSpc>
                <a:spcPct val="107000"/>
              </a:lnSpc>
              <a:spcAft>
                <a:spcPts val="800"/>
              </a:spcAft>
            </a:pPr>
            <a:endParaRPr lang="da-DK" sz="2000" dirty="0"/>
          </a:p>
          <a:p>
            <a:pPr>
              <a:lnSpc>
                <a:spcPct val="107000"/>
              </a:lnSpc>
              <a:spcAft>
                <a:spcPts val="800"/>
              </a:spcAft>
            </a:pPr>
            <a:r>
              <a:rPr lang="da-DK" sz="2000" dirty="0"/>
              <a:t>Det kan være borgeren er svækket og ikke har kræfter til at spise mad med almindelig konsistens. Det kan være en borger med dårlig tandstatus. </a:t>
            </a:r>
          </a:p>
          <a:p>
            <a:pPr>
              <a:lnSpc>
                <a:spcPct val="107000"/>
              </a:lnSpc>
              <a:spcAft>
                <a:spcPts val="800"/>
              </a:spcAft>
            </a:pPr>
            <a:endParaRPr lang="da-DK" sz="2000" dirty="0"/>
          </a:p>
          <a:p>
            <a:pPr>
              <a:lnSpc>
                <a:spcPct val="107000"/>
              </a:lnSpc>
              <a:spcAft>
                <a:spcPts val="800"/>
              </a:spcAft>
            </a:pPr>
            <a:r>
              <a:rPr lang="da-DK" sz="2000" dirty="0"/>
              <a:t>Blød kost må ikke indeholde kerner, frø, nødder og hårde skorper, og skal være uden skind og stegeskorper. Alle ingredienser skal være naturligt bløde eller tilberedt, så de får en blød konsistens.</a:t>
            </a:r>
          </a:p>
        </p:txBody>
      </p:sp>
    </p:spTree>
    <p:extLst>
      <p:ext uri="{BB962C8B-B14F-4D97-AF65-F5344CB8AC3E}">
        <p14:creationId xmlns:p14="http://schemas.microsoft.com/office/powerpoint/2010/main" val="3748787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8270AE-98C7-4C48-889F-BF5B402D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89CAAB7-C1FF-47ED-A751-D6773E836838}"/>
              </a:ext>
            </a:extLst>
          </p:cNvPr>
          <p:cNvSpPr>
            <a:spLocks noGrp="1"/>
          </p:cNvSpPr>
          <p:nvPr>
            <p:ph type="title"/>
          </p:nvPr>
        </p:nvSpPr>
        <p:spPr/>
        <p:txBody>
          <a:bodyPr/>
          <a:lstStyle/>
          <a:p>
            <a:r>
              <a:rPr lang="da-DK" dirty="0"/>
              <a:t>Inspiration til borgere på blød kost</a:t>
            </a:r>
          </a:p>
        </p:txBody>
      </p:sp>
      <p:sp>
        <p:nvSpPr>
          <p:cNvPr id="8" name="Tekstfelt 7">
            <a:extLst>
              <a:ext uri="{FF2B5EF4-FFF2-40B4-BE49-F238E27FC236}">
                <a16:creationId xmlns:a16="http://schemas.microsoft.com/office/drawing/2014/main" id="{4617DB75-1F5D-4AE6-8B1F-A2868813247B}"/>
              </a:ext>
            </a:extLst>
          </p:cNvPr>
          <p:cNvSpPr txBox="1"/>
          <p:nvPr/>
        </p:nvSpPr>
        <p:spPr>
          <a:xfrm>
            <a:off x="504151" y="1690688"/>
            <a:ext cx="8064896" cy="4650056"/>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da-DK" b="1" u="sng" dirty="0"/>
              <a:t>Brød</a:t>
            </a:r>
            <a:r>
              <a:rPr lang="da-DK" dirty="0"/>
              <a:t> uden kerner og skorpe.</a:t>
            </a:r>
          </a:p>
          <a:p>
            <a:pPr marL="342900" indent="-342900">
              <a:lnSpc>
                <a:spcPct val="107000"/>
              </a:lnSpc>
              <a:spcAft>
                <a:spcPts val="800"/>
              </a:spcAft>
              <a:buFont typeface="Arial" panose="020B0604020202020204" pitchFamily="34" charset="0"/>
              <a:buChar char="•"/>
            </a:pPr>
            <a:r>
              <a:rPr lang="da-DK" b="1" u="sng" dirty="0"/>
              <a:t>Grød</a:t>
            </a:r>
            <a:r>
              <a:rPr lang="da-DK" dirty="0"/>
              <a:t> som fx havregrød, risengrød eller øllebrød.</a:t>
            </a:r>
          </a:p>
          <a:p>
            <a:pPr marL="342900" indent="-342900">
              <a:lnSpc>
                <a:spcPct val="107000"/>
              </a:lnSpc>
              <a:spcAft>
                <a:spcPts val="800"/>
              </a:spcAft>
              <a:buFont typeface="Arial" panose="020B0604020202020204" pitchFamily="34" charset="0"/>
              <a:buChar char="•"/>
            </a:pPr>
            <a:r>
              <a:rPr lang="da-DK" b="1" u="sng" dirty="0"/>
              <a:t>Frugt og grønt </a:t>
            </a:r>
            <a:r>
              <a:rPr lang="da-DK" dirty="0"/>
              <a:t>som kan moses med en gaffel, eller som er meget finthakket. Det yderste lag skal være uden skind og skræl.</a:t>
            </a:r>
          </a:p>
          <a:p>
            <a:pPr marL="342900" indent="-342900">
              <a:lnSpc>
                <a:spcPct val="107000"/>
              </a:lnSpc>
              <a:spcAft>
                <a:spcPts val="800"/>
              </a:spcAft>
              <a:buFont typeface="Arial" panose="020B0604020202020204" pitchFamily="34" charset="0"/>
              <a:buChar char="•"/>
            </a:pPr>
            <a:r>
              <a:rPr lang="da-DK" b="1" u="sng" dirty="0"/>
              <a:t>Mælkeprodukter og bløde oste </a:t>
            </a:r>
            <a:r>
              <a:rPr lang="da-DK" dirty="0"/>
              <a:t>som smøreost, hytteost og fx mozzarella.</a:t>
            </a:r>
          </a:p>
          <a:p>
            <a:pPr marL="342900" indent="-342900">
              <a:lnSpc>
                <a:spcPct val="107000"/>
              </a:lnSpc>
              <a:spcAft>
                <a:spcPts val="800"/>
              </a:spcAft>
              <a:buFont typeface="Arial" panose="020B0604020202020204" pitchFamily="34" charset="0"/>
              <a:buChar char="•"/>
            </a:pPr>
            <a:r>
              <a:rPr lang="da-DK" b="1" u="sng" dirty="0"/>
              <a:t>Kød, fisk og æg</a:t>
            </a:r>
            <a:r>
              <a:rPr lang="da-DK" dirty="0"/>
              <a:t>. Blødt kødpålæg i skiver, pølser uden skind, fars uden stegeskorper og pålægssalater. Blød fisk, rejer, dåsetun rørt med mayonnaise, æg som er kogte eller som røræg/</a:t>
            </a:r>
            <a:r>
              <a:rPr lang="da-DK" dirty="0" err="1"/>
              <a:t>æggestand</a:t>
            </a:r>
            <a:r>
              <a:rPr lang="da-DK" dirty="0"/>
              <a:t>.</a:t>
            </a:r>
          </a:p>
          <a:p>
            <a:pPr marL="342900" indent="-342900">
              <a:lnSpc>
                <a:spcPct val="107000"/>
              </a:lnSpc>
              <a:spcAft>
                <a:spcPts val="800"/>
              </a:spcAft>
              <a:buFont typeface="Arial" panose="020B0604020202020204" pitchFamily="34" charset="0"/>
              <a:buChar char="•"/>
            </a:pPr>
            <a:r>
              <a:rPr lang="da-DK" b="1" u="sng" dirty="0"/>
              <a:t>Dessert</a:t>
            </a:r>
            <a:r>
              <a:rPr lang="da-DK" dirty="0"/>
              <a:t> skal være blød som fromage, is, mousse og frugtgrød med bløde stykker af frugt. Kager skal være ensartet i konsistensen som muffins eller mazarinkage.</a:t>
            </a:r>
          </a:p>
          <a:p>
            <a:pPr marL="342900" indent="-342900">
              <a:lnSpc>
                <a:spcPct val="107000"/>
              </a:lnSpc>
              <a:spcAft>
                <a:spcPts val="800"/>
              </a:spcAft>
              <a:buFont typeface="Arial" panose="020B0604020202020204" pitchFamily="34" charset="0"/>
              <a:buChar char="•"/>
            </a:pPr>
            <a:r>
              <a:rPr lang="da-DK" b="1" u="sng" dirty="0"/>
              <a:t>Supper og ernæringsdrikke </a:t>
            </a:r>
            <a:r>
              <a:rPr lang="da-DK" dirty="0"/>
              <a:t>uden hårdt eller trevlet fyld.</a:t>
            </a:r>
          </a:p>
          <a:p>
            <a:pPr marL="342900" indent="-342900">
              <a:lnSpc>
                <a:spcPct val="107000"/>
              </a:lnSpc>
              <a:spcAft>
                <a:spcPts val="800"/>
              </a:spcAft>
              <a:buFont typeface="Arial" panose="020B0604020202020204" pitchFamily="34" charset="0"/>
              <a:buChar char="•"/>
            </a:pPr>
            <a:r>
              <a:rPr lang="da-DK" dirty="0"/>
              <a:t>De efterfølgende billeder er til inspiration. Der kan anrettes andre stykker, blot ovenstående råd følges.</a:t>
            </a:r>
          </a:p>
        </p:txBody>
      </p:sp>
    </p:spTree>
    <p:extLst>
      <p:ext uri="{BB962C8B-B14F-4D97-AF65-F5344CB8AC3E}">
        <p14:creationId xmlns:p14="http://schemas.microsoft.com/office/powerpoint/2010/main" val="290500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9E737-A30E-4C4E-B4D9-E41C554EB3BA}"/>
              </a:ext>
            </a:extLst>
          </p:cNvPr>
          <p:cNvSpPr>
            <a:spLocks noGrp="1"/>
          </p:cNvSpPr>
          <p:nvPr>
            <p:ph type="title"/>
          </p:nvPr>
        </p:nvSpPr>
        <p:spPr>
          <a:xfrm>
            <a:off x="1127448" y="365125"/>
            <a:ext cx="10226352" cy="1325563"/>
          </a:xfrm>
        </p:spPr>
        <p:txBody>
          <a:bodyPr anchor="ctr">
            <a:normAutofit/>
          </a:bodyPr>
          <a:lstStyle/>
          <a:p>
            <a:r>
              <a:rPr lang="da-DK" dirty="0"/>
              <a:t>Kogebogen</a:t>
            </a:r>
          </a:p>
        </p:txBody>
      </p:sp>
      <p:pic>
        <p:nvPicPr>
          <p:cNvPr id="5" name="Pladsholder til indhold 4">
            <a:extLst>
              <a:ext uri="{FF2B5EF4-FFF2-40B4-BE49-F238E27FC236}">
                <a16:creationId xmlns:a16="http://schemas.microsoft.com/office/drawing/2014/main" id="{1538C62F-AA5D-4CD2-9081-9DD127F7E380}"/>
              </a:ext>
            </a:extLst>
          </p:cNvPr>
          <p:cNvPicPr>
            <a:picLocks noGrp="1" noChangeAspect="1"/>
          </p:cNvPicPr>
          <p:nvPr>
            <p:ph idx="1"/>
          </p:nvPr>
        </p:nvPicPr>
        <p:blipFill>
          <a:blip r:embed="rId3"/>
          <a:stretch>
            <a:fillRect/>
          </a:stretch>
        </p:blipFill>
        <p:spPr>
          <a:xfrm>
            <a:off x="4059502" y="1556792"/>
            <a:ext cx="4362244" cy="4351338"/>
          </a:xfrm>
          <a:noFill/>
        </p:spPr>
      </p:pic>
      <p:sp>
        <p:nvSpPr>
          <p:cNvPr id="4" name="Tekstfelt 3">
            <a:extLst>
              <a:ext uri="{FF2B5EF4-FFF2-40B4-BE49-F238E27FC236}">
                <a16:creationId xmlns:a16="http://schemas.microsoft.com/office/drawing/2014/main" id="{117A243B-5ED8-4964-80E5-ED6C23920E44}"/>
              </a:ext>
            </a:extLst>
          </p:cNvPr>
          <p:cNvSpPr txBox="1"/>
          <p:nvPr/>
        </p:nvSpPr>
        <p:spPr>
          <a:xfrm>
            <a:off x="8544272" y="5949280"/>
            <a:ext cx="3803376" cy="938719"/>
          </a:xfrm>
          <a:prstGeom prst="rect">
            <a:avLst/>
          </a:prstGeom>
          <a:noFill/>
          <a:ln>
            <a:noFill/>
            <a:prstDash val="lgDash"/>
          </a:ln>
        </p:spPr>
        <p:txBody>
          <a:bodyPr wrap="square" rtlCol="0">
            <a:spAutoFit/>
          </a:bodyPr>
          <a:lstStyle/>
          <a:p>
            <a:pPr>
              <a:tabLst>
                <a:tab pos="1970088" algn="l"/>
              </a:tabLst>
            </a:pPr>
            <a:r>
              <a:rPr lang="da-DK" sz="1100" dirty="0"/>
              <a:t>Indhold	</a:t>
            </a:r>
            <a:r>
              <a:rPr lang="da-DK" sz="1100" dirty="0">
                <a:solidFill>
                  <a:srgbClr val="FF6D10"/>
                </a:solidFill>
              </a:rPr>
              <a:t>Dorte Langgaard</a:t>
            </a:r>
          </a:p>
          <a:p>
            <a:pPr>
              <a:tabLst>
                <a:tab pos="1970088" algn="l"/>
              </a:tabLst>
            </a:pPr>
            <a:r>
              <a:rPr lang="da-DK" sz="1100" dirty="0"/>
              <a:t>Rådgivning 	</a:t>
            </a:r>
            <a:r>
              <a:rPr lang="da-DK" sz="1100" dirty="0">
                <a:solidFill>
                  <a:srgbClr val="FF6D10"/>
                </a:solidFill>
              </a:rPr>
              <a:t>Jens Kåre Rasmussen</a:t>
            </a:r>
          </a:p>
          <a:p>
            <a:pPr>
              <a:tabLst>
                <a:tab pos="1970088" algn="l"/>
              </a:tabLst>
            </a:pPr>
            <a:r>
              <a:rPr lang="da-DK" sz="1100" dirty="0"/>
              <a:t>Formidling 	</a:t>
            </a:r>
            <a:r>
              <a:rPr lang="da-DK" sz="1100" dirty="0">
                <a:solidFill>
                  <a:srgbClr val="FF6D10"/>
                </a:solidFill>
              </a:rPr>
              <a:t>Mia Langgaard</a:t>
            </a:r>
          </a:p>
          <a:p>
            <a:pPr>
              <a:tabLst>
                <a:tab pos="1970088" algn="l"/>
              </a:tabLst>
            </a:pPr>
            <a:r>
              <a:rPr lang="da-DK" sz="1100" dirty="0"/>
              <a:t>Grafik og opsætning	</a:t>
            </a:r>
            <a:r>
              <a:rPr lang="da-DK" sz="1100" dirty="0">
                <a:solidFill>
                  <a:srgbClr val="FF6D10"/>
                </a:solidFill>
              </a:rPr>
              <a:t>Annemette Kinch Dalgaard</a:t>
            </a:r>
          </a:p>
          <a:p>
            <a:pPr>
              <a:tabLst>
                <a:tab pos="1970088" algn="l"/>
              </a:tabLst>
            </a:pPr>
            <a:r>
              <a:rPr lang="da-DK" sz="1100" dirty="0"/>
              <a:t>Video og fotos	</a:t>
            </a:r>
            <a:r>
              <a:rPr lang="da-DK" sz="1100" dirty="0">
                <a:solidFill>
                  <a:srgbClr val="FF6D10"/>
                </a:solidFill>
              </a:rPr>
              <a:t>Peter Hartley</a:t>
            </a:r>
          </a:p>
        </p:txBody>
      </p:sp>
    </p:spTree>
    <p:extLst>
      <p:ext uri="{BB962C8B-B14F-4D97-AF65-F5344CB8AC3E}">
        <p14:creationId xmlns:p14="http://schemas.microsoft.com/office/powerpoint/2010/main" val="36845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5"/>
                                        </p:tgtEl>
                                      </p:cBhvr>
                                    </p:animEffect>
                                    <p:animScale>
                                      <p:cBhvr>
                                        <p:cTn id="7" dur="1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1BA7A28-2CCB-4B71-9E11-3C49C6C18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867F959-2B9C-4C6F-ADA9-1B28A20FDFF9}"/>
              </a:ext>
            </a:extLst>
          </p:cNvPr>
          <p:cNvSpPr>
            <a:spLocks noGrp="1"/>
          </p:cNvSpPr>
          <p:nvPr>
            <p:ph type="title"/>
          </p:nvPr>
        </p:nvSpPr>
        <p:spPr/>
        <p:txBody>
          <a:bodyPr/>
          <a:lstStyle/>
          <a:p>
            <a:r>
              <a:rPr lang="da-DK" dirty="0"/>
              <a:t>Blød mad</a:t>
            </a:r>
          </a:p>
        </p:txBody>
      </p:sp>
      <p:pic>
        <p:nvPicPr>
          <p:cNvPr id="4" name="Billede 3" descr="Et billede, der indeholder tekst, plade, mad&#10;&#10;Automatisk genereret beskrivelse">
            <a:extLst>
              <a:ext uri="{FF2B5EF4-FFF2-40B4-BE49-F238E27FC236}">
                <a16:creationId xmlns:a16="http://schemas.microsoft.com/office/drawing/2014/main" id="{12C89C16-DEA5-49CB-A275-CF1A9503F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060" y="1619944"/>
            <a:ext cx="3762375" cy="4895850"/>
          </a:xfrm>
          <a:prstGeom prst="rect">
            <a:avLst/>
          </a:prstGeom>
        </p:spPr>
      </p:pic>
      <p:pic>
        <p:nvPicPr>
          <p:cNvPr id="5" name="Billede 4">
            <a:extLst>
              <a:ext uri="{FF2B5EF4-FFF2-40B4-BE49-F238E27FC236}">
                <a16:creationId xmlns:a16="http://schemas.microsoft.com/office/drawing/2014/main" id="{A98145E3-E546-45DD-8D7A-80E037A46940}"/>
              </a:ext>
            </a:extLst>
          </p:cNvPr>
          <p:cNvPicPr>
            <a:picLocks noChangeAspect="1"/>
          </p:cNvPicPr>
          <p:nvPr/>
        </p:nvPicPr>
        <p:blipFill>
          <a:blip r:embed="rId5"/>
          <a:stretch>
            <a:fillRect/>
          </a:stretch>
        </p:blipFill>
        <p:spPr>
          <a:xfrm>
            <a:off x="440651" y="1654260"/>
            <a:ext cx="2703021" cy="4838615"/>
          </a:xfrm>
          <a:prstGeom prst="rect">
            <a:avLst/>
          </a:prstGeom>
        </p:spPr>
      </p:pic>
    </p:spTree>
    <p:extLst>
      <p:ext uri="{BB962C8B-B14F-4D97-AF65-F5344CB8AC3E}">
        <p14:creationId xmlns:p14="http://schemas.microsoft.com/office/powerpoint/2010/main" val="159912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A646A1B-D82B-494C-903D-DAEEB035D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CDA7478-EF6B-408D-98CE-1FF7BE9D82D9}"/>
              </a:ext>
            </a:extLst>
          </p:cNvPr>
          <p:cNvSpPr>
            <a:spLocks noGrp="1"/>
          </p:cNvSpPr>
          <p:nvPr>
            <p:ph type="title"/>
          </p:nvPr>
        </p:nvSpPr>
        <p:spPr/>
        <p:txBody>
          <a:bodyPr/>
          <a:lstStyle/>
          <a:p>
            <a:r>
              <a:rPr lang="da-DK" dirty="0"/>
              <a:t>Gratin-smørrebrød</a:t>
            </a:r>
          </a:p>
        </p:txBody>
      </p:sp>
      <p:sp>
        <p:nvSpPr>
          <p:cNvPr id="7" name="Tekstfelt 6">
            <a:extLst>
              <a:ext uri="{FF2B5EF4-FFF2-40B4-BE49-F238E27FC236}">
                <a16:creationId xmlns:a16="http://schemas.microsoft.com/office/drawing/2014/main" id="{445D0AEA-0328-4C7D-8C3E-B63306B58D7A}"/>
              </a:ext>
            </a:extLst>
          </p:cNvPr>
          <p:cNvSpPr txBox="1"/>
          <p:nvPr/>
        </p:nvSpPr>
        <p:spPr>
          <a:xfrm>
            <a:off x="513756" y="1554223"/>
            <a:ext cx="8064896" cy="5045227"/>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da-DK" dirty="0"/>
              <a:t>Få altid hjælp fra en ergoterapeut til vurdering af borgerens tygge/synkefunktion inden I ændrer til gratinkost.</a:t>
            </a:r>
          </a:p>
          <a:p>
            <a:pPr marL="342900" indent="-342900">
              <a:lnSpc>
                <a:spcPct val="107000"/>
              </a:lnSpc>
              <a:spcAft>
                <a:spcPts val="800"/>
              </a:spcAft>
              <a:buFont typeface="Arial" panose="020B0604020202020204" pitchFamily="34" charset="0"/>
              <a:buChar char="•"/>
            </a:pPr>
            <a:r>
              <a:rPr lang="da-DK" dirty="0"/>
              <a:t>Gratinkost er til borgeren med nedsat tygge og synkefunktion, som har begrænset evne til at bearbejde maden i munden og med risiko for fejlsynkning.</a:t>
            </a:r>
          </a:p>
          <a:p>
            <a:pPr marL="342900" indent="-342900">
              <a:lnSpc>
                <a:spcPct val="107000"/>
              </a:lnSpc>
              <a:spcAft>
                <a:spcPts val="800"/>
              </a:spcAft>
              <a:buFont typeface="Arial" panose="020B0604020202020204" pitchFamily="34" charset="0"/>
              <a:buChar char="•"/>
            </a:pPr>
            <a:r>
              <a:rPr lang="da-DK" dirty="0"/>
              <a:t>Gratinkostskal have en fin, blød, pureret og ensartet konsistens, som ikke må klistre i munden.</a:t>
            </a:r>
          </a:p>
          <a:p>
            <a:pPr marL="342900" indent="-342900">
              <a:lnSpc>
                <a:spcPct val="107000"/>
              </a:lnSpc>
              <a:spcAft>
                <a:spcPts val="800"/>
              </a:spcAft>
              <a:buFont typeface="Arial" panose="020B0604020202020204" pitchFamily="34" charset="0"/>
              <a:buChar char="•"/>
            </a:pPr>
            <a:r>
              <a:rPr lang="da-DK" dirty="0"/>
              <a:t>Gratinsmørrebrød skal altid bestilles hos en leverandør af mad, hvor de har personale som er uddannet til at fremstille denne diættype.</a:t>
            </a:r>
          </a:p>
          <a:p>
            <a:pPr marL="342900" indent="-342900">
              <a:lnSpc>
                <a:spcPct val="107000"/>
              </a:lnSpc>
              <a:spcAft>
                <a:spcPts val="800"/>
              </a:spcAft>
              <a:buFont typeface="Arial" panose="020B0604020202020204" pitchFamily="34" charset="0"/>
              <a:buChar char="•"/>
            </a:pPr>
            <a:r>
              <a:rPr lang="da-DK" dirty="0"/>
              <a:t>På de følgende billeder kan I se eksempler på gratinsmørrebrød. Billederne kan bruges som udgangspunkt til samtaler med borgere, som måtte have brug for denne konsistens i deres måltider.</a:t>
            </a:r>
          </a:p>
          <a:p>
            <a:pPr algn="ctr">
              <a:lnSpc>
                <a:spcPct val="107000"/>
              </a:lnSpc>
              <a:spcAft>
                <a:spcPts val="800"/>
              </a:spcAft>
            </a:pPr>
            <a:r>
              <a:rPr lang="da-DK" sz="2400" b="1" u="sng" dirty="0"/>
              <a:t>TIL INSPIRATION</a:t>
            </a:r>
          </a:p>
          <a:p>
            <a:pPr marL="285750" indent="-285750">
              <a:lnSpc>
                <a:spcPct val="107000"/>
              </a:lnSpc>
              <a:spcAft>
                <a:spcPts val="800"/>
              </a:spcAft>
              <a:buFont typeface="Arial" panose="020B0604020202020204" pitchFamily="34" charset="0"/>
              <a:buChar char="•"/>
            </a:pPr>
            <a:r>
              <a:rPr lang="da-DK" dirty="0"/>
              <a:t>Der kan suppleres med mayonnaiser.</a:t>
            </a:r>
          </a:p>
          <a:p>
            <a:pPr marL="285750" indent="-285750">
              <a:lnSpc>
                <a:spcPct val="107000"/>
              </a:lnSpc>
              <a:spcAft>
                <a:spcPts val="800"/>
              </a:spcAft>
              <a:buFont typeface="Arial" panose="020B0604020202020204" pitchFamily="34" charset="0"/>
              <a:buChar char="•"/>
            </a:pPr>
            <a:r>
              <a:rPr lang="da-DK" dirty="0"/>
              <a:t>En helt glat sky, uden fyld, kan også anvendes.</a:t>
            </a:r>
          </a:p>
        </p:txBody>
      </p:sp>
    </p:spTree>
    <p:extLst>
      <p:ext uri="{BB962C8B-B14F-4D97-AF65-F5344CB8AC3E}">
        <p14:creationId xmlns:p14="http://schemas.microsoft.com/office/powerpoint/2010/main" val="369324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3CAA232-93CB-4B12-B30A-735734742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CDA7478-EF6B-408D-98CE-1FF7BE9D82D9}"/>
              </a:ext>
            </a:extLst>
          </p:cNvPr>
          <p:cNvSpPr>
            <a:spLocks noGrp="1"/>
          </p:cNvSpPr>
          <p:nvPr>
            <p:ph type="title"/>
          </p:nvPr>
        </p:nvSpPr>
        <p:spPr/>
        <p:txBody>
          <a:bodyPr/>
          <a:lstStyle/>
          <a:p>
            <a:r>
              <a:rPr lang="da-DK" dirty="0"/>
              <a:t>Gratin-smørrebrød</a:t>
            </a:r>
          </a:p>
        </p:txBody>
      </p:sp>
      <p:pic>
        <p:nvPicPr>
          <p:cNvPr id="5" name="Pladsholder til indhold 4">
            <a:extLst>
              <a:ext uri="{FF2B5EF4-FFF2-40B4-BE49-F238E27FC236}">
                <a16:creationId xmlns:a16="http://schemas.microsoft.com/office/drawing/2014/main" id="{C7B3C621-3AC4-48D5-8299-12E3A235CE4A}"/>
              </a:ext>
            </a:extLst>
          </p:cNvPr>
          <p:cNvPicPr>
            <a:picLocks noGrp="1" noChangeAspect="1"/>
          </p:cNvPicPr>
          <p:nvPr>
            <p:ph idx="1"/>
          </p:nvPr>
        </p:nvPicPr>
        <p:blipFill>
          <a:blip r:embed="rId4"/>
          <a:stretch>
            <a:fillRect/>
          </a:stretch>
        </p:blipFill>
        <p:spPr>
          <a:xfrm>
            <a:off x="1127448" y="1661220"/>
            <a:ext cx="5710336" cy="4341650"/>
          </a:xfrm>
        </p:spPr>
      </p:pic>
    </p:spTree>
    <p:extLst>
      <p:ext uri="{BB962C8B-B14F-4D97-AF65-F5344CB8AC3E}">
        <p14:creationId xmlns:p14="http://schemas.microsoft.com/office/powerpoint/2010/main" val="94062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0FC9991-251E-4096-A77E-3840B6350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264B6A-8671-4A2F-968B-E10BBF0EB18D}"/>
              </a:ext>
            </a:extLst>
          </p:cNvPr>
          <p:cNvSpPr>
            <a:spLocks noGrp="1"/>
          </p:cNvSpPr>
          <p:nvPr>
            <p:ph type="title"/>
          </p:nvPr>
        </p:nvSpPr>
        <p:spPr/>
        <p:txBody>
          <a:bodyPr/>
          <a:lstStyle/>
          <a:p>
            <a:r>
              <a:rPr lang="da-DK" dirty="0"/>
              <a:t>Cremet smørrebrød</a:t>
            </a:r>
          </a:p>
        </p:txBody>
      </p:sp>
      <p:sp>
        <p:nvSpPr>
          <p:cNvPr id="7" name="Tekstfelt 6">
            <a:extLst>
              <a:ext uri="{FF2B5EF4-FFF2-40B4-BE49-F238E27FC236}">
                <a16:creationId xmlns:a16="http://schemas.microsoft.com/office/drawing/2014/main" id="{03D8977C-E30A-410F-98E4-954CA3AB9FF8}"/>
              </a:ext>
            </a:extLst>
          </p:cNvPr>
          <p:cNvSpPr txBox="1"/>
          <p:nvPr/>
        </p:nvSpPr>
        <p:spPr>
          <a:xfrm>
            <a:off x="513756" y="1554223"/>
            <a:ext cx="8064896" cy="4942635"/>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da-DK" dirty="0"/>
              <a:t>Få altid hjælp fra en ergoterapeut til vurdering af borgerens tygge/synkefunktion inden der ændres til kost med cremet konsistens.</a:t>
            </a:r>
          </a:p>
          <a:p>
            <a:pPr marL="342900" indent="-342900">
              <a:lnSpc>
                <a:spcPct val="107000"/>
              </a:lnSpc>
              <a:spcAft>
                <a:spcPts val="800"/>
              </a:spcAft>
              <a:buFont typeface="Arial" panose="020B0604020202020204" pitchFamily="34" charset="0"/>
              <a:buChar char="•"/>
            </a:pPr>
            <a:r>
              <a:rPr lang="da-DK" dirty="0"/>
              <a:t>Smørrebrød med cremet konsistens er til borgere, som ikke kan bearbejde maden i munden. Kosten skal have en ensartet, tyk og cremet konsistens, som gør det muligt at suge maden i sig.</a:t>
            </a:r>
          </a:p>
          <a:p>
            <a:pPr marL="342900" indent="-342900">
              <a:lnSpc>
                <a:spcPct val="107000"/>
              </a:lnSpc>
              <a:spcAft>
                <a:spcPts val="800"/>
              </a:spcAft>
              <a:buFont typeface="Arial" panose="020B0604020202020204" pitchFamily="34" charset="0"/>
              <a:buChar char="•"/>
            </a:pPr>
            <a:r>
              <a:rPr lang="da-DK" dirty="0"/>
              <a:t>Cremet kost skal være pureret uden noget som klumper eller trevler, og maden skal være fugtig og sammenhængende.</a:t>
            </a:r>
          </a:p>
          <a:p>
            <a:pPr marL="342900" indent="-342900">
              <a:lnSpc>
                <a:spcPct val="107000"/>
              </a:lnSpc>
              <a:spcAft>
                <a:spcPts val="800"/>
              </a:spcAft>
              <a:buFont typeface="Arial" panose="020B0604020202020204" pitchFamily="34" charset="0"/>
              <a:buChar char="•"/>
            </a:pPr>
            <a:r>
              <a:rPr lang="da-DK" dirty="0"/>
              <a:t>Cremet smørrebrød skal altid bestilles hos en leverandør af mad, hvor de har personale som er uddannet til at fremstille denne diættype.</a:t>
            </a:r>
          </a:p>
          <a:p>
            <a:pPr marL="342900" indent="-342900">
              <a:lnSpc>
                <a:spcPct val="107000"/>
              </a:lnSpc>
              <a:spcAft>
                <a:spcPts val="800"/>
              </a:spcAft>
              <a:buFont typeface="Arial" panose="020B0604020202020204" pitchFamily="34" charset="0"/>
              <a:buChar char="•"/>
            </a:pPr>
            <a:r>
              <a:rPr lang="da-DK" dirty="0"/>
              <a:t>På de følgende billeder kan I se eksempler på cremet smørrebrød. Billederne kan bruges som udgangspunkt til samtaler med borgere, som måtte have brug for denne konsistens i deres måltider.</a:t>
            </a:r>
          </a:p>
          <a:p>
            <a:pPr>
              <a:lnSpc>
                <a:spcPct val="107000"/>
              </a:lnSpc>
              <a:spcAft>
                <a:spcPts val="800"/>
              </a:spcAft>
            </a:pPr>
            <a:r>
              <a:rPr lang="da-DK" dirty="0"/>
              <a:t>			</a:t>
            </a:r>
            <a:r>
              <a:rPr lang="da-DK" sz="2400" b="1" u="sng" dirty="0"/>
              <a:t>TIL INSPIRATION</a:t>
            </a:r>
          </a:p>
          <a:p>
            <a:pPr marL="285750" indent="-285750">
              <a:lnSpc>
                <a:spcPct val="107000"/>
              </a:lnSpc>
              <a:spcAft>
                <a:spcPts val="800"/>
              </a:spcAft>
              <a:buFont typeface="Arial" panose="020B0604020202020204" pitchFamily="34" charset="0"/>
              <a:buChar char="•"/>
            </a:pPr>
            <a:r>
              <a:rPr lang="da-DK" dirty="0"/>
              <a:t>Der kan suppleres med mayonnaiser.</a:t>
            </a:r>
          </a:p>
        </p:txBody>
      </p:sp>
    </p:spTree>
    <p:extLst>
      <p:ext uri="{BB962C8B-B14F-4D97-AF65-F5344CB8AC3E}">
        <p14:creationId xmlns:p14="http://schemas.microsoft.com/office/powerpoint/2010/main" val="471409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vektorgrafik&#10;&#10;Automatisk genereret beskrivelse">
            <a:extLst>
              <a:ext uri="{FF2B5EF4-FFF2-40B4-BE49-F238E27FC236}">
                <a16:creationId xmlns:a16="http://schemas.microsoft.com/office/drawing/2014/main" id="{C909DC88-1BE1-4AB4-9B95-414AE7B29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B87C3FE-3C73-4C39-80BA-76C3BA5287B8}"/>
              </a:ext>
            </a:extLst>
          </p:cNvPr>
          <p:cNvSpPr>
            <a:spLocks noGrp="1"/>
          </p:cNvSpPr>
          <p:nvPr>
            <p:ph type="title"/>
          </p:nvPr>
        </p:nvSpPr>
        <p:spPr/>
        <p:txBody>
          <a:bodyPr/>
          <a:lstStyle/>
          <a:p>
            <a:r>
              <a:rPr lang="da-DK" dirty="0"/>
              <a:t>Cremet smørrebrød</a:t>
            </a:r>
          </a:p>
        </p:txBody>
      </p:sp>
      <p:pic>
        <p:nvPicPr>
          <p:cNvPr id="5" name="Pladsholder til indhold 4">
            <a:extLst>
              <a:ext uri="{FF2B5EF4-FFF2-40B4-BE49-F238E27FC236}">
                <a16:creationId xmlns:a16="http://schemas.microsoft.com/office/drawing/2014/main" id="{C1C2C5D2-7433-4EC5-B624-B5E9F0F2F951}"/>
              </a:ext>
            </a:extLst>
          </p:cNvPr>
          <p:cNvPicPr>
            <a:picLocks noGrp="1" noChangeAspect="1"/>
          </p:cNvPicPr>
          <p:nvPr>
            <p:ph idx="1"/>
          </p:nvPr>
        </p:nvPicPr>
        <p:blipFill>
          <a:blip r:embed="rId4"/>
          <a:stretch>
            <a:fillRect/>
          </a:stretch>
        </p:blipFill>
        <p:spPr>
          <a:xfrm>
            <a:off x="1127448" y="1596875"/>
            <a:ext cx="5840640" cy="4896000"/>
          </a:xfrm>
        </p:spPr>
      </p:pic>
    </p:spTree>
    <p:extLst>
      <p:ext uri="{BB962C8B-B14F-4D97-AF65-F5344CB8AC3E}">
        <p14:creationId xmlns:p14="http://schemas.microsoft.com/office/powerpoint/2010/main" val="2367477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10;&#10;Automatisk genereret beskrivelse">
            <a:extLst>
              <a:ext uri="{FF2B5EF4-FFF2-40B4-BE49-F238E27FC236}">
                <a16:creationId xmlns:a16="http://schemas.microsoft.com/office/drawing/2014/main" id="{9F7AEA6D-617A-4A9E-9BD4-74E56A7F4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4F47E01-430B-439A-A3D9-E1ADAB277FB2}"/>
              </a:ext>
            </a:extLst>
          </p:cNvPr>
          <p:cNvSpPr>
            <a:spLocks noGrp="1"/>
          </p:cNvSpPr>
          <p:nvPr>
            <p:ph type="title"/>
          </p:nvPr>
        </p:nvSpPr>
        <p:spPr/>
        <p:txBody>
          <a:bodyPr/>
          <a:lstStyle/>
          <a:p>
            <a:r>
              <a:rPr lang="da-DK" dirty="0"/>
              <a:t>Lune retter</a:t>
            </a:r>
          </a:p>
        </p:txBody>
      </p:sp>
      <p:sp>
        <p:nvSpPr>
          <p:cNvPr id="12" name="Tekstfelt 11">
            <a:extLst>
              <a:ext uri="{FF2B5EF4-FFF2-40B4-BE49-F238E27FC236}">
                <a16:creationId xmlns:a16="http://schemas.microsoft.com/office/drawing/2014/main" id="{0AFBBE95-B4A9-4C04-AD97-09269818F902}"/>
              </a:ext>
            </a:extLst>
          </p:cNvPr>
          <p:cNvSpPr txBox="1"/>
          <p:nvPr/>
        </p:nvSpPr>
        <p:spPr>
          <a:xfrm>
            <a:off x="839416" y="1700808"/>
            <a:ext cx="8541460" cy="4838953"/>
          </a:xfrm>
          <a:prstGeom prst="rect">
            <a:avLst/>
          </a:prstGeom>
          <a:noFill/>
        </p:spPr>
        <p:txBody>
          <a:bodyPr wrap="square" rtlCol="0">
            <a:spAutoFit/>
          </a:bodyPr>
          <a:lstStyle/>
          <a:p>
            <a:pPr marL="457200" indent="-457200">
              <a:lnSpc>
                <a:spcPct val="107000"/>
              </a:lnSpc>
              <a:spcAft>
                <a:spcPts val="800"/>
              </a:spcAft>
              <a:buFont typeface="Arial" panose="020B0604020202020204" pitchFamily="34" charset="0"/>
              <a:buChar char="•"/>
            </a:pPr>
            <a:r>
              <a:rPr lang="da-DK" sz="2400" dirty="0"/>
              <a:t>Et frokostmåltid kan være en lun ret i stedet for smørrebrød.</a:t>
            </a:r>
          </a:p>
          <a:p>
            <a:pPr marL="457200" indent="-457200">
              <a:lnSpc>
                <a:spcPct val="107000"/>
              </a:lnSpc>
              <a:spcAft>
                <a:spcPts val="800"/>
              </a:spcAft>
              <a:buFont typeface="Arial" panose="020B0604020202020204" pitchFamily="34" charset="0"/>
              <a:buChar char="•"/>
            </a:pPr>
            <a:r>
              <a:rPr lang="da-DK" sz="2400" dirty="0"/>
              <a:t>Et frokostmåltid kan også være smørrebrød suppleret med en lun ret. </a:t>
            </a:r>
          </a:p>
          <a:p>
            <a:pPr marL="457200" indent="-457200">
              <a:lnSpc>
                <a:spcPct val="107000"/>
              </a:lnSpc>
              <a:spcAft>
                <a:spcPts val="800"/>
              </a:spcAft>
              <a:buFont typeface="Arial" panose="020B0604020202020204" pitchFamily="34" charset="0"/>
              <a:buChar char="•"/>
            </a:pPr>
            <a:r>
              <a:rPr lang="da-DK" sz="2400" dirty="0"/>
              <a:t>Der er på de følgende billeder vist eksempler </a:t>
            </a:r>
          </a:p>
          <a:p>
            <a:pPr>
              <a:lnSpc>
                <a:spcPct val="107000"/>
              </a:lnSpc>
              <a:spcAft>
                <a:spcPts val="800"/>
              </a:spcAft>
            </a:pPr>
            <a:r>
              <a:rPr lang="da-DK" sz="2400" dirty="0"/>
              <a:t>       på lune retter, som kan serveres til borgerne på et        </a:t>
            </a:r>
          </a:p>
          <a:p>
            <a:pPr>
              <a:lnSpc>
                <a:spcPct val="107000"/>
              </a:lnSpc>
              <a:spcAft>
                <a:spcPts val="800"/>
              </a:spcAft>
            </a:pPr>
            <a:r>
              <a:rPr lang="da-DK" sz="2400" dirty="0"/>
              <a:t>       frokostbesøg. </a:t>
            </a:r>
          </a:p>
          <a:p>
            <a:pPr marL="457200" indent="-457200">
              <a:lnSpc>
                <a:spcPct val="107000"/>
              </a:lnSpc>
              <a:spcAft>
                <a:spcPts val="800"/>
              </a:spcAft>
              <a:buFont typeface="Arial" panose="020B0604020202020204" pitchFamily="34" charset="0"/>
              <a:buChar char="•"/>
            </a:pPr>
            <a:r>
              <a:rPr lang="da-DK" sz="2400" dirty="0"/>
              <a:t>Alle de viste eksempler er komponenter, </a:t>
            </a:r>
          </a:p>
          <a:p>
            <a:pPr>
              <a:lnSpc>
                <a:spcPct val="107000"/>
              </a:lnSpc>
              <a:spcAft>
                <a:spcPts val="800"/>
              </a:spcAft>
            </a:pPr>
            <a:r>
              <a:rPr lang="da-DK" sz="2400" dirty="0"/>
              <a:t>       som kan købes færdige og derfor kun kræver </a:t>
            </a:r>
          </a:p>
          <a:p>
            <a:pPr>
              <a:lnSpc>
                <a:spcPct val="107000"/>
              </a:lnSpc>
              <a:spcAft>
                <a:spcPts val="800"/>
              </a:spcAft>
            </a:pPr>
            <a:r>
              <a:rPr lang="da-DK" sz="2400" dirty="0"/>
              <a:t>       et minimum af tilberedningstid.</a:t>
            </a:r>
          </a:p>
          <a:p>
            <a:endParaRPr lang="da-DK" sz="2400" dirty="0"/>
          </a:p>
        </p:txBody>
      </p:sp>
    </p:spTree>
    <p:extLst>
      <p:ext uri="{BB962C8B-B14F-4D97-AF65-F5344CB8AC3E}">
        <p14:creationId xmlns:p14="http://schemas.microsoft.com/office/powerpoint/2010/main" val="29713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legetøj&#10;&#10;Automatisk genereret beskrivelse">
            <a:extLst>
              <a:ext uri="{FF2B5EF4-FFF2-40B4-BE49-F238E27FC236}">
                <a16:creationId xmlns:a16="http://schemas.microsoft.com/office/drawing/2014/main" id="{D58959B6-68A0-470D-8CEF-653CE2D09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4F47E01-430B-439A-A3D9-E1ADAB277FB2}"/>
              </a:ext>
            </a:extLst>
          </p:cNvPr>
          <p:cNvSpPr>
            <a:spLocks noGrp="1"/>
          </p:cNvSpPr>
          <p:nvPr>
            <p:ph type="title"/>
          </p:nvPr>
        </p:nvSpPr>
        <p:spPr/>
        <p:txBody>
          <a:bodyPr/>
          <a:lstStyle/>
          <a:p>
            <a:r>
              <a:rPr lang="da-DK" dirty="0"/>
              <a:t>Lune retter</a:t>
            </a:r>
          </a:p>
        </p:txBody>
      </p:sp>
      <p:pic>
        <p:nvPicPr>
          <p:cNvPr id="5" name="Pladsholder til indhold 4">
            <a:extLst>
              <a:ext uri="{FF2B5EF4-FFF2-40B4-BE49-F238E27FC236}">
                <a16:creationId xmlns:a16="http://schemas.microsoft.com/office/drawing/2014/main" id="{E5BF3401-1216-4DA8-9B03-A45465E6F007}"/>
              </a:ext>
            </a:extLst>
          </p:cNvPr>
          <p:cNvPicPr>
            <a:picLocks noGrp="1" noChangeAspect="1"/>
          </p:cNvPicPr>
          <p:nvPr>
            <p:ph idx="1"/>
          </p:nvPr>
        </p:nvPicPr>
        <p:blipFill>
          <a:blip r:embed="rId4"/>
          <a:stretch>
            <a:fillRect/>
          </a:stretch>
        </p:blipFill>
        <p:spPr>
          <a:xfrm>
            <a:off x="911424" y="2055813"/>
            <a:ext cx="3355970" cy="3888432"/>
          </a:xfrm>
        </p:spPr>
      </p:pic>
      <p:pic>
        <p:nvPicPr>
          <p:cNvPr id="7" name="Billede 6">
            <a:extLst>
              <a:ext uri="{FF2B5EF4-FFF2-40B4-BE49-F238E27FC236}">
                <a16:creationId xmlns:a16="http://schemas.microsoft.com/office/drawing/2014/main" id="{B930EF9E-A032-431D-82AE-9810EBD3B111}"/>
              </a:ext>
            </a:extLst>
          </p:cNvPr>
          <p:cNvPicPr>
            <a:picLocks noChangeAspect="1"/>
          </p:cNvPicPr>
          <p:nvPr/>
        </p:nvPicPr>
        <p:blipFill>
          <a:blip r:embed="rId5"/>
          <a:stretch>
            <a:fillRect/>
          </a:stretch>
        </p:blipFill>
        <p:spPr>
          <a:xfrm>
            <a:off x="4267394" y="2055813"/>
            <a:ext cx="2871974" cy="3888432"/>
          </a:xfrm>
          <a:prstGeom prst="rect">
            <a:avLst/>
          </a:prstGeom>
        </p:spPr>
      </p:pic>
    </p:spTree>
    <p:extLst>
      <p:ext uri="{BB962C8B-B14F-4D97-AF65-F5344CB8AC3E}">
        <p14:creationId xmlns:p14="http://schemas.microsoft.com/office/powerpoint/2010/main" val="34026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vektorgrafik&#10;&#10;Automatisk genereret beskrivelse">
            <a:extLst>
              <a:ext uri="{FF2B5EF4-FFF2-40B4-BE49-F238E27FC236}">
                <a16:creationId xmlns:a16="http://schemas.microsoft.com/office/drawing/2014/main" id="{C46B6692-88C6-48BD-88A4-EBD5F1ED4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C01C3B-34A0-4271-8B08-20E5D981D2D8}"/>
              </a:ext>
            </a:extLst>
          </p:cNvPr>
          <p:cNvSpPr>
            <a:spLocks noGrp="1"/>
          </p:cNvSpPr>
          <p:nvPr>
            <p:ph type="title"/>
          </p:nvPr>
        </p:nvSpPr>
        <p:spPr/>
        <p:txBody>
          <a:bodyPr/>
          <a:lstStyle/>
          <a:p>
            <a:r>
              <a:rPr lang="da-DK" dirty="0"/>
              <a:t>Pynt </a:t>
            </a:r>
            <a:r>
              <a:rPr lang="da-DK" sz="3600" dirty="0"/>
              <a:t>- forvandler en mad til et stykke smørrebrød </a:t>
            </a:r>
            <a:endParaRPr lang="da-DK" dirty="0"/>
          </a:p>
        </p:txBody>
      </p:sp>
      <p:sp>
        <p:nvSpPr>
          <p:cNvPr id="8" name="Tekstfelt 7">
            <a:extLst>
              <a:ext uri="{FF2B5EF4-FFF2-40B4-BE49-F238E27FC236}">
                <a16:creationId xmlns:a16="http://schemas.microsoft.com/office/drawing/2014/main" id="{7FFFE59C-DA5A-448D-8E27-17A66D7E7044}"/>
              </a:ext>
            </a:extLst>
          </p:cNvPr>
          <p:cNvSpPr txBox="1"/>
          <p:nvPr/>
        </p:nvSpPr>
        <p:spPr>
          <a:xfrm>
            <a:off x="513756" y="1340768"/>
            <a:ext cx="9110636" cy="973600"/>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da-DK" sz="1600" dirty="0"/>
              <a:t>På de næste sider kan du se billeder af de typer pynt, som er mest brugt når der fremstilles smørrebrød.</a:t>
            </a:r>
          </a:p>
          <a:p>
            <a:pPr marL="342900" indent="-342900">
              <a:lnSpc>
                <a:spcPct val="107000"/>
              </a:lnSpc>
              <a:spcAft>
                <a:spcPts val="800"/>
              </a:spcAft>
              <a:buFont typeface="Arial" panose="020B0604020202020204" pitchFamily="34" charset="0"/>
              <a:buChar char="•"/>
            </a:pPr>
            <a:r>
              <a:rPr lang="da-DK" sz="1600" dirty="0"/>
              <a:t>Surt er en samlet betegnelse af de syltede ting, vi kan bruge, når smørrebrød skal pyntes. Det er f.eks. rødbeder, rødkål, asier, syltede agurker, agurkesalat, græskar og cornichoner.</a:t>
            </a:r>
          </a:p>
        </p:txBody>
      </p:sp>
      <p:sp>
        <p:nvSpPr>
          <p:cNvPr id="9" name="Tekstfelt 8">
            <a:extLst>
              <a:ext uri="{FF2B5EF4-FFF2-40B4-BE49-F238E27FC236}">
                <a16:creationId xmlns:a16="http://schemas.microsoft.com/office/drawing/2014/main" id="{9D4A9039-D6F5-4A86-8904-2C0756E8F35F}"/>
              </a:ext>
            </a:extLst>
          </p:cNvPr>
          <p:cNvSpPr txBox="1"/>
          <p:nvPr/>
        </p:nvSpPr>
        <p:spPr>
          <a:xfrm>
            <a:off x="513756" y="2276872"/>
            <a:ext cx="6878388" cy="4545603"/>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da-DK" sz="1600" dirty="0"/>
              <a:t>Når der pyntes med surt kan det med fordel lægges i en lille glasskål, hvis maden først skal serveres senere.</a:t>
            </a:r>
          </a:p>
          <a:p>
            <a:pPr marL="342900" indent="-342900">
              <a:lnSpc>
                <a:spcPct val="107000"/>
              </a:lnSpc>
              <a:spcAft>
                <a:spcPts val="800"/>
              </a:spcAft>
              <a:buFont typeface="Arial" panose="020B0604020202020204" pitchFamily="34" charset="0"/>
              <a:buChar char="•"/>
            </a:pPr>
            <a:r>
              <a:rPr lang="da-DK" sz="1600" dirty="0"/>
              <a:t>Surt kan lægges på et stykke køkkenrulle for at dryppe af for syltelage inden det lægges på maden. Dette gøres for at undgå at maden bliver våd og misfarvet.</a:t>
            </a:r>
          </a:p>
          <a:p>
            <a:pPr marL="342900" indent="-342900">
              <a:lnSpc>
                <a:spcPct val="107000"/>
              </a:lnSpc>
              <a:spcAft>
                <a:spcPts val="800"/>
              </a:spcAft>
              <a:buFont typeface="Arial" panose="020B0604020202020204" pitchFamily="34" charset="0"/>
              <a:buChar char="•"/>
            </a:pPr>
            <a:r>
              <a:rPr lang="da-DK" sz="1600" dirty="0"/>
              <a:t>Når der pyntes med flere slags surt på et stykke mad, f.eks. rødkål og agurkesalat på en frikadellemad, så læg det flot helt tæt på hinanden og ikke oven på hinanden.</a:t>
            </a:r>
          </a:p>
          <a:p>
            <a:pPr marL="342900" indent="-342900">
              <a:lnSpc>
                <a:spcPct val="107000"/>
              </a:lnSpc>
              <a:spcAft>
                <a:spcPts val="800"/>
              </a:spcAft>
              <a:buFont typeface="Arial" panose="020B0604020202020204" pitchFamily="34" charset="0"/>
              <a:buChar char="•"/>
            </a:pPr>
            <a:r>
              <a:rPr lang="da-DK" sz="1600" dirty="0"/>
              <a:t>Når du skærer eller klipper karse til pynt, så lav stilkene korte. Sæt karsen ned på maden så det ser ud til, at “de er vokset op der”. Den skal ikke ligge på siden, så stilke er synlige. Det er den flotte grønne top, som skal ses.</a:t>
            </a:r>
          </a:p>
          <a:p>
            <a:pPr marL="342900" indent="-342900">
              <a:lnSpc>
                <a:spcPct val="107000"/>
              </a:lnSpc>
              <a:spcAft>
                <a:spcPts val="800"/>
              </a:spcAft>
              <a:buFont typeface="Arial" panose="020B0604020202020204" pitchFamily="34" charset="0"/>
              <a:buChar char="•"/>
            </a:pPr>
            <a:r>
              <a:rPr lang="da-DK" sz="1600" dirty="0"/>
              <a:t>Når du pynter med karse, tomat og agurk oven på mayonnaise eller på en mayonnaisesalat, så sæt pynten oven på mayonnaisen/salaten - og igen – tæt sammen.</a:t>
            </a:r>
          </a:p>
          <a:p>
            <a:pPr marL="342900" indent="-342900">
              <a:lnSpc>
                <a:spcPct val="107000"/>
              </a:lnSpc>
              <a:spcAft>
                <a:spcPts val="800"/>
              </a:spcAft>
              <a:buFont typeface="Arial" panose="020B0604020202020204" pitchFamily="34" charset="0"/>
              <a:buChar char="•"/>
            </a:pPr>
            <a:r>
              <a:rPr lang="da-DK" sz="1600" dirty="0"/>
              <a:t>Se billederne igennem og lad jer inspirere.</a:t>
            </a:r>
          </a:p>
        </p:txBody>
      </p:sp>
    </p:spTree>
    <p:extLst>
      <p:ext uri="{BB962C8B-B14F-4D97-AF65-F5344CB8AC3E}">
        <p14:creationId xmlns:p14="http://schemas.microsoft.com/office/powerpoint/2010/main" val="886941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02213-C4A5-4E2E-B438-A8A707B26E66}"/>
              </a:ext>
            </a:extLst>
          </p:cNvPr>
          <p:cNvSpPr>
            <a:spLocks noGrp="1"/>
          </p:cNvSpPr>
          <p:nvPr>
            <p:ph type="title"/>
          </p:nvPr>
        </p:nvSpPr>
        <p:spPr/>
        <p:txBody>
          <a:bodyPr/>
          <a:lstStyle/>
          <a:p>
            <a:r>
              <a:rPr lang="da-DK" dirty="0"/>
              <a:t>Pynt skal der til</a:t>
            </a:r>
          </a:p>
        </p:txBody>
      </p:sp>
      <p:pic>
        <p:nvPicPr>
          <p:cNvPr id="5" name="Billede 4">
            <a:extLst>
              <a:ext uri="{FF2B5EF4-FFF2-40B4-BE49-F238E27FC236}">
                <a16:creationId xmlns:a16="http://schemas.microsoft.com/office/drawing/2014/main" id="{CFBFB06E-53B0-45C9-B435-B9FD88EDFFD9}"/>
              </a:ext>
            </a:extLst>
          </p:cNvPr>
          <p:cNvPicPr>
            <a:picLocks noChangeAspect="1"/>
          </p:cNvPicPr>
          <p:nvPr/>
        </p:nvPicPr>
        <p:blipFill rotWithShape="1">
          <a:blip r:embed="rId3"/>
          <a:srcRect r="48421" b="69950"/>
          <a:stretch/>
        </p:blipFill>
        <p:spPr>
          <a:xfrm>
            <a:off x="259909" y="2349574"/>
            <a:ext cx="2443726" cy="2140590"/>
          </a:xfrm>
          <a:prstGeom prst="rect">
            <a:avLst/>
          </a:prstGeom>
        </p:spPr>
      </p:pic>
      <p:pic>
        <p:nvPicPr>
          <p:cNvPr id="8" name="Billede 7">
            <a:extLst>
              <a:ext uri="{FF2B5EF4-FFF2-40B4-BE49-F238E27FC236}">
                <a16:creationId xmlns:a16="http://schemas.microsoft.com/office/drawing/2014/main" id="{90C0598C-CCEA-4D56-9029-0E2F0E044B42}"/>
              </a:ext>
            </a:extLst>
          </p:cNvPr>
          <p:cNvPicPr>
            <a:picLocks noChangeAspect="1"/>
          </p:cNvPicPr>
          <p:nvPr/>
        </p:nvPicPr>
        <p:blipFill rotWithShape="1">
          <a:blip r:embed="rId3"/>
          <a:srcRect t="72181" r="47905"/>
          <a:stretch/>
        </p:blipFill>
        <p:spPr>
          <a:xfrm>
            <a:off x="3289832" y="1849629"/>
            <a:ext cx="2468210" cy="1981649"/>
          </a:xfrm>
          <a:prstGeom prst="rect">
            <a:avLst/>
          </a:prstGeom>
        </p:spPr>
      </p:pic>
      <p:pic>
        <p:nvPicPr>
          <p:cNvPr id="9" name="Billede 8">
            <a:extLst>
              <a:ext uri="{FF2B5EF4-FFF2-40B4-BE49-F238E27FC236}">
                <a16:creationId xmlns:a16="http://schemas.microsoft.com/office/drawing/2014/main" id="{CE1CEC3F-3663-443B-B1B9-925484410488}"/>
              </a:ext>
            </a:extLst>
          </p:cNvPr>
          <p:cNvPicPr>
            <a:picLocks noChangeAspect="1"/>
          </p:cNvPicPr>
          <p:nvPr/>
        </p:nvPicPr>
        <p:blipFill rotWithShape="1">
          <a:blip r:embed="rId3"/>
          <a:srcRect l="1395" t="34259" r="48088" b="35291"/>
          <a:stretch/>
        </p:blipFill>
        <p:spPr>
          <a:xfrm>
            <a:off x="2130520" y="4539814"/>
            <a:ext cx="2393417" cy="2169032"/>
          </a:xfrm>
          <a:prstGeom prst="rect">
            <a:avLst/>
          </a:prstGeom>
        </p:spPr>
      </p:pic>
      <p:pic>
        <p:nvPicPr>
          <p:cNvPr id="11" name="Billede 10">
            <a:extLst>
              <a:ext uri="{FF2B5EF4-FFF2-40B4-BE49-F238E27FC236}">
                <a16:creationId xmlns:a16="http://schemas.microsoft.com/office/drawing/2014/main" id="{A93B8D85-D0B1-4C75-B26C-3D735D04898D}"/>
              </a:ext>
            </a:extLst>
          </p:cNvPr>
          <p:cNvPicPr>
            <a:picLocks noChangeAspect="1"/>
          </p:cNvPicPr>
          <p:nvPr/>
        </p:nvPicPr>
        <p:blipFill rotWithShape="1">
          <a:blip r:embed="rId4"/>
          <a:srcRect b="68900"/>
          <a:stretch/>
        </p:blipFill>
        <p:spPr>
          <a:xfrm>
            <a:off x="6008457" y="3539823"/>
            <a:ext cx="2443727" cy="2122329"/>
          </a:xfrm>
          <a:prstGeom prst="rect">
            <a:avLst/>
          </a:prstGeom>
        </p:spPr>
      </p:pic>
      <p:pic>
        <p:nvPicPr>
          <p:cNvPr id="12" name="Billede 11">
            <a:extLst>
              <a:ext uri="{FF2B5EF4-FFF2-40B4-BE49-F238E27FC236}">
                <a16:creationId xmlns:a16="http://schemas.microsoft.com/office/drawing/2014/main" id="{A0880AE5-495C-4706-B3F8-8386F3E86415}"/>
              </a:ext>
            </a:extLst>
          </p:cNvPr>
          <p:cNvPicPr>
            <a:picLocks noChangeAspect="1"/>
          </p:cNvPicPr>
          <p:nvPr/>
        </p:nvPicPr>
        <p:blipFill rotWithShape="1">
          <a:blip r:embed="rId4"/>
          <a:srcRect t="31377" b="37523"/>
          <a:stretch/>
        </p:blipFill>
        <p:spPr>
          <a:xfrm>
            <a:off x="6251856" y="464515"/>
            <a:ext cx="2443727" cy="2122329"/>
          </a:xfrm>
          <a:prstGeom prst="rect">
            <a:avLst/>
          </a:prstGeom>
        </p:spPr>
      </p:pic>
      <p:pic>
        <p:nvPicPr>
          <p:cNvPr id="13" name="Billede 12">
            <a:extLst>
              <a:ext uri="{FF2B5EF4-FFF2-40B4-BE49-F238E27FC236}">
                <a16:creationId xmlns:a16="http://schemas.microsoft.com/office/drawing/2014/main" id="{B54B1794-E614-4C60-9787-0BC5979DFAED}"/>
              </a:ext>
            </a:extLst>
          </p:cNvPr>
          <p:cNvPicPr>
            <a:picLocks noChangeAspect="1"/>
          </p:cNvPicPr>
          <p:nvPr/>
        </p:nvPicPr>
        <p:blipFill rotWithShape="1">
          <a:blip r:embed="rId4"/>
          <a:srcRect t="70001" b="-276"/>
          <a:stretch/>
        </p:blipFill>
        <p:spPr>
          <a:xfrm>
            <a:off x="8945998" y="1651552"/>
            <a:ext cx="2443727" cy="2066008"/>
          </a:xfrm>
          <a:prstGeom prst="rect">
            <a:avLst/>
          </a:prstGeom>
        </p:spPr>
      </p:pic>
      <p:pic>
        <p:nvPicPr>
          <p:cNvPr id="16" name="Billede 15">
            <a:extLst>
              <a:ext uri="{FF2B5EF4-FFF2-40B4-BE49-F238E27FC236}">
                <a16:creationId xmlns:a16="http://schemas.microsoft.com/office/drawing/2014/main" id="{FD557D10-FFE6-4944-A66F-34B36D3C49ED}"/>
              </a:ext>
            </a:extLst>
          </p:cNvPr>
          <p:cNvPicPr>
            <a:picLocks noChangeAspect="1"/>
          </p:cNvPicPr>
          <p:nvPr/>
        </p:nvPicPr>
        <p:blipFill>
          <a:blip r:embed="rId5"/>
          <a:stretch>
            <a:fillRect/>
          </a:stretch>
        </p:blipFill>
        <p:spPr>
          <a:xfrm>
            <a:off x="9208180" y="4250276"/>
            <a:ext cx="2571766" cy="2044462"/>
          </a:xfrm>
          <a:prstGeom prst="rect">
            <a:avLst/>
          </a:prstGeom>
        </p:spPr>
      </p:pic>
    </p:spTree>
    <p:extLst>
      <p:ext uri="{BB962C8B-B14F-4D97-AF65-F5344CB8AC3E}">
        <p14:creationId xmlns:p14="http://schemas.microsoft.com/office/powerpoint/2010/main" val="27794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vektorgrafik&#10;&#10;Automatisk genereret beskrivelse">
            <a:extLst>
              <a:ext uri="{FF2B5EF4-FFF2-40B4-BE49-F238E27FC236}">
                <a16:creationId xmlns:a16="http://schemas.microsoft.com/office/drawing/2014/main" id="{45DD634D-46A5-4365-A962-67116651A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D12A8B3-7F43-40F2-BF85-EF69E921976E}"/>
              </a:ext>
            </a:extLst>
          </p:cNvPr>
          <p:cNvSpPr>
            <a:spLocks noGrp="1"/>
          </p:cNvSpPr>
          <p:nvPr>
            <p:ph type="title"/>
          </p:nvPr>
        </p:nvSpPr>
        <p:spPr/>
        <p:txBody>
          <a:bodyPr/>
          <a:lstStyle/>
          <a:p>
            <a:r>
              <a:rPr lang="da-DK" dirty="0"/>
              <a:t>James tryller for Ayse</a:t>
            </a:r>
          </a:p>
        </p:txBody>
      </p:sp>
      <p:pic>
        <p:nvPicPr>
          <p:cNvPr id="7" name="Billede 6">
            <a:extLst>
              <a:ext uri="{FF2B5EF4-FFF2-40B4-BE49-F238E27FC236}">
                <a16:creationId xmlns:a16="http://schemas.microsoft.com/office/drawing/2014/main" id="{5C74BCE1-DB5D-40C5-8C08-FE1B89A160DA}"/>
              </a:ext>
            </a:extLst>
          </p:cNvPr>
          <p:cNvPicPr>
            <a:picLocks noChangeAspect="1"/>
          </p:cNvPicPr>
          <p:nvPr/>
        </p:nvPicPr>
        <p:blipFill>
          <a:blip r:embed="rId4"/>
          <a:stretch>
            <a:fillRect/>
          </a:stretch>
        </p:blipFill>
        <p:spPr>
          <a:xfrm>
            <a:off x="1127463" y="2023881"/>
            <a:ext cx="5133301" cy="3847876"/>
          </a:xfrm>
          <a:prstGeom prst="rect">
            <a:avLst/>
          </a:prstGeom>
        </p:spPr>
      </p:pic>
    </p:spTree>
    <p:extLst>
      <p:ext uri="{BB962C8B-B14F-4D97-AF65-F5344CB8AC3E}">
        <p14:creationId xmlns:p14="http://schemas.microsoft.com/office/powerpoint/2010/main" val="229142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B61785BC-8355-471C-A8B7-859D971AA548}"/>
              </a:ext>
            </a:extLst>
          </p:cNvPr>
          <p:cNvPicPr>
            <a:picLocks noChangeAspect="1"/>
          </p:cNvPicPr>
          <p:nvPr/>
        </p:nvPicPr>
        <p:blipFill rotWithShape="1">
          <a:blip r:embed="rId3"/>
          <a:srcRect b="16569"/>
          <a:stretch/>
        </p:blipFill>
        <p:spPr>
          <a:xfrm>
            <a:off x="7815924" y="4581877"/>
            <a:ext cx="2087404" cy="1694120"/>
          </a:xfrm>
          <a:prstGeom prst="rect">
            <a:avLst/>
          </a:prstGeom>
        </p:spPr>
      </p:pic>
      <p:pic>
        <p:nvPicPr>
          <p:cNvPr id="4" name="Billede 3">
            <a:extLst>
              <a:ext uri="{FF2B5EF4-FFF2-40B4-BE49-F238E27FC236}">
                <a16:creationId xmlns:a16="http://schemas.microsoft.com/office/drawing/2014/main" id="{55B96319-701D-42FC-9490-C8F2F286F982}"/>
              </a:ext>
            </a:extLst>
          </p:cNvPr>
          <p:cNvPicPr>
            <a:picLocks noChangeAspect="1"/>
          </p:cNvPicPr>
          <p:nvPr/>
        </p:nvPicPr>
        <p:blipFill rotWithShape="1">
          <a:blip r:embed="rId4"/>
          <a:srcRect l="16187" t="2898" r="4833" b="490"/>
          <a:stretch/>
        </p:blipFill>
        <p:spPr>
          <a:xfrm>
            <a:off x="4391720" y="2278703"/>
            <a:ext cx="3408560" cy="3408560"/>
          </a:xfrm>
          <a:prstGeom prst="flowChartConnector">
            <a:avLst/>
          </a:prstGeom>
          <a:noFill/>
          <a:ln>
            <a:solidFill>
              <a:schemeClr val="tx1"/>
            </a:solidFill>
          </a:ln>
        </p:spPr>
      </p:pic>
      <p:pic>
        <p:nvPicPr>
          <p:cNvPr id="7" name="Billede 6">
            <a:extLst>
              <a:ext uri="{FF2B5EF4-FFF2-40B4-BE49-F238E27FC236}">
                <a16:creationId xmlns:a16="http://schemas.microsoft.com/office/drawing/2014/main" id="{D9214BBF-CB33-4055-A8C0-0B82372F1127}"/>
              </a:ext>
            </a:extLst>
          </p:cNvPr>
          <p:cNvPicPr>
            <a:picLocks noChangeAspect="1"/>
          </p:cNvPicPr>
          <p:nvPr/>
        </p:nvPicPr>
        <p:blipFill rotWithShape="1">
          <a:blip r:embed="rId5"/>
          <a:srcRect b="14406"/>
          <a:stretch/>
        </p:blipFill>
        <p:spPr>
          <a:xfrm>
            <a:off x="1261319" y="664077"/>
            <a:ext cx="1872208" cy="1701259"/>
          </a:xfrm>
          <a:prstGeom prst="rect">
            <a:avLst/>
          </a:prstGeom>
        </p:spPr>
      </p:pic>
      <p:pic>
        <p:nvPicPr>
          <p:cNvPr id="8" name="Billede 7">
            <a:extLst>
              <a:ext uri="{FF2B5EF4-FFF2-40B4-BE49-F238E27FC236}">
                <a16:creationId xmlns:a16="http://schemas.microsoft.com/office/drawing/2014/main" id="{399E66E7-EAED-4F02-A31E-F5A071313F11}"/>
              </a:ext>
            </a:extLst>
          </p:cNvPr>
          <p:cNvPicPr>
            <a:picLocks noChangeAspect="1"/>
          </p:cNvPicPr>
          <p:nvPr/>
        </p:nvPicPr>
        <p:blipFill rotWithShape="1">
          <a:blip r:embed="rId6"/>
          <a:srcRect b="15382"/>
          <a:stretch/>
        </p:blipFill>
        <p:spPr>
          <a:xfrm>
            <a:off x="3667696" y="80094"/>
            <a:ext cx="1872208" cy="1817589"/>
          </a:xfrm>
          <a:prstGeom prst="rect">
            <a:avLst/>
          </a:prstGeom>
        </p:spPr>
      </p:pic>
      <p:pic>
        <p:nvPicPr>
          <p:cNvPr id="9" name="Billede 8">
            <a:extLst>
              <a:ext uri="{FF2B5EF4-FFF2-40B4-BE49-F238E27FC236}">
                <a16:creationId xmlns:a16="http://schemas.microsoft.com/office/drawing/2014/main" id="{08EB404B-0B83-49AF-92C4-81ED4D2D6723}"/>
              </a:ext>
            </a:extLst>
          </p:cNvPr>
          <p:cNvPicPr>
            <a:picLocks noChangeAspect="1"/>
          </p:cNvPicPr>
          <p:nvPr/>
        </p:nvPicPr>
        <p:blipFill rotWithShape="1">
          <a:blip r:embed="rId7"/>
          <a:srcRect b="14775"/>
          <a:stretch/>
        </p:blipFill>
        <p:spPr>
          <a:xfrm>
            <a:off x="6453367" y="123856"/>
            <a:ext cx="1872209" cy="1756039"/>
          </a:xfrm>
          <a:prstGeom prst="rect">
            <a:avLst/>
          </a:prstGeom>
        </p:spPr>
      </p:pic>
      <p:pic>
        <p:nvPicPr>
          <p:cNvPr id="10" name="Billede 9">
            <a:extLst>
              <a:ext uri="{FF2B5EF4-FFF2-40B4-BE49-F238E27FC236}">
                <a16:creationId xmlns:a16="http://schemas.microsoft.com/office/drawing/2014/main" id="{40616873-D2D0-438C-AB17-0FF4D06D3334}"/>
              </a:ext>
            </a:extLst>
          </p:cNvPr>
          <p:cNvPicPr>
            <a:picLocks noChangeAspect="1"/>
          </p:cNvPicPr>
          <p:nvPr/>
        </p:nvPicPr>
        <p:blipFill rotWithShape="1">
          <a:blip r:embed="rId8"/>
          <a:srcRect b="16037"/>
          <a:stretch/>
        </p:blipFill>
        <p:spPr>
          <a:xfrm>
            <a:off x="407368" y="2746356"/>
            <a:ext cx="1852789" cy="1834772"/>
          </a:xfrm>
          <a:prstGeom prst="rect">
            <a:avLst/>
          </a:prstGeom>
        </p:spPr>
      </p:pic>
      <p:pic>
        <p:nvPicPr>
          <p:cNvPr id="12" name="Billede 11">
            <a:extLst>
              <a:ext uri="{FF2B5EF4-FFF2-40B4-BE49-F238E27FC236}">
                <a16:creationId xmlns:a16="http://schemas.microsoft.com/office/drawing/2014/main" id="{57300F3A-2E3F-48CD-9998-026E93462E35}"/>
              </a:ext>
            </a:extLst>
          </p:cNvPr>
          <p:cNvPicPr>
            <a:picLocks noChangeAspect="1"/>
          </p:cNvPicPr>
          <p:nvPr/>
        </p:nvPicPr>
        <p:blipFill rotWithShape="1">
          <a:blip r:embed="rId9"/>
          <a:srcRect b="17728"/>
          <a:stretch/>
        </p:blipFill>
        <p:spPr>
          <a:xfrm>
            <a:off x="2184965" y="4581128"/>
            <a:ext cx="1723023" cy="1713959"/>
          </a:xfrm>
          <a:prstGeom prst="rect">
            <a:avLst/>
          </a:prstGeom>
        </p:spPr>
      </p:pic>
      <p:pic>
        <p:nvPicPr>
          <p:cNvPr id="13" name="Billede 12">
            <a:extLst>
              <a:ext uri="{FF2B5EF4-FFF2-40B4-BE49-F238E27FC236}">
                <a16:creationId xmlns:a16="http://schemas.microsoft.com/office/drawing/2014/main" id="{6F11DAB8-5E89-4216-807F-41E52A4116BE}"/>
              </a:ext>
            </a:extLst>
          </p:cNvPr>
          <p:cNvPicPr>
            <a:picLocks noChangeAspect="1"/>
          </p:cNvPicPr>
          <p:nvPr/>
        </p:nvPicPr>
        <p:blipFill rotWithShape="1">
          <a:blip r:embed="rId10"/>
          <a:srcRect b="17014"/>
          <a:stretch/>
        </p:blipFill>
        <p:spPr>
          <a:xfrm>
            <a:off x="9862517" y="2825089"/>
            <a:ext cx="1701370" cy="1756039"/>
          </a:xfrm>
          <a:prstGeom prst="rect">
            <a:avLst/>
          </a:prstGeom>
        </p:spPr>
      </p:pic>
      <p:pic>
        <p:nvPicPr>
          <p:cNvPr id="14" name="Billede 13">
            <a:extLst>
              <a:ext uri="{FF2B5EF4-FFF2-40B4-BE49-F238E27FC236}">
                <a16:creationId xmlns:a16="http://schemas.microsoft.com/office/drawing/2014/main" id="{E79A71E5-19A6-4016-9DC3-73F725EA9EE8}"/>
              </a:ext>
            </a:extLst>
          </p:cNvPr>
          <p:cNvPicPr>
            <a:picLocks noChangeAspect="1"/>
          </p:cNvPicPr>
          <p:nvPr/>
        </p:nvPicPr>
        <p:blipFill rotWithShape="1">
          <a:blip r:embed="rId11"/>
          <a:srcRect b="17092"/>
          <a:stretch/>
        </p:blipFill>
        <p:spPr>
          <a:xfrm>
            <a:off x="8893596" y="662862"/>
            <a:ext cx="2242964" cy="1756039"/>
          </a:xfrm>
          <a:prstGeom prst="rect">
            <a:avLst/>
          </a:prstGeom>
        </p:spPr>
      </p:pic>
      <p:sp>
        <p:nvSpPr>
          <p:cNvPr id="17" name="Tekstfelt 16">
            <a:extLst>
              <a:ext uri="{FF2B5EF4-FFF2-40B4-BE49-F238E27FC236}">
                <a16:creationId xmlns:a16="http://schemas.microsoft.com/office/drawing/2014/main" id="{C6644016-F5AD-4884-932E-F90FA9E28C4F}"/>
              </a:ext>
            </a:extLst>
          </p:cNvPr>
          <p:cNvSpPr txBox="1"/>
          <p:nvPr/>
        </p:nvSpPr>
        <p:spPr>
          <a:xfrm>
            <a:off x="5058815" y="5737871"/>
            <a:ext cx="2136328" cy="707886"/>
          </a:xfrm>
          <a:prstGeom prst="rect">
            <a:avLst/>
          </a:prstGeom>
          <a:noFill/>
        </p:spPr>
        <p:txBody>
          <a:bodyPr wrap="square" rtlCol="0">
            <a:spAutoFit/>
          </a:bodyPr>
          <a:lstStyle/>
          <a:p>
            <a:pPr algn="ctr"/>
            <a:r>
              <a:rPr lang="en-US" sz="2000" dirty="0">
                <a:solidFill>
                  <a:schemeClr val="bg2">
                    <a:lumMod val="25000"/>
                  </a:schemeClr>
                </a:solidFill>
              </a:rPr>
              <a:t>Dorte </a:t>
            </a:r>
            <a:r>
              <a:rPr lang="en-US" sz="2000" dirty="0" err="1">
                <a:solidFill>
                  <a:schemeClr val="bg2">
                    <a:lumMod val="25000"/>
                  </a:schemeClr>
                </a:solidFill>
              </a:rPr>
              <a:t>Langgaard</a:t>
            </a:r>
            <a:r>
              <a:rPr lang="en-US" sz="2000" dirty="0">
                <a:solidFill>
                  <a:schemeClr val="bg2">
                    <a:lumMod val="25000"/>
                  </a:schemeClr>
                </a:solidFill>
              </a:rPr>
              <a:t> &amp; James Price</a:t>
            </a:r>
            <a:endParaRPr lang="da-DK" sz="2000" dirty="0">
              <a:solidFill>
                <a:schemeClr val="bg2">
                  <a:lumMod val="25000"/>
                </a:schemeClr>
              </a:solidFill>
            </a:endParaRPr>
          </a:p>
        </p:txBody>
      </p:sp>
      <p:sp>
        <p:nvSpPr>
          <p:cNvPr id="18" name="Tekstfelt 17">
            <a:extLst>
              <a:ext uri="{FF2B5EF4-FFF2-40B4-BE49-F238E27FC236}">
                <a16:creationId xmlns:a16="http://schemas.microsoft.com/office/drawing/2014/main" id="{A8529B41-8BB4-472A-87BF-21FCCCDD333E}"/>
              </a:ext>
            </a:extLst>
          </p:cNvPr>
          <p:cNvSpPr txBox="1"/>
          <p:nvPr/>
        </p:nvSpPr>
        <p:spPr>
          <a:xfrm>
            <a:off x="1978312" y="6275997"/>
            <a:ext cx="2136328" cy="400110"/>
          </a:xfrm>
          <a:prstGeom prst="rect">
            <a:avLst/>
          </a:prstGeom>
          <a:noFill/>
        </p:spPr>
        <p:txBody>
          <a:bodyPr wrap="square" rtlCol="0">
            <a:spAutoFit/>
          </a:bodyPr>
          <a:lstStyle/>
          <a:p>
            <a:pPr algn="ctr"/>
            <a:r>
              <a:rPr lang="en-US" sz="2000" dirty="0">
                <a:solidFill>
                  <a:schemeClr val="bg2">
                    <a:lumMod val="25000"/>
                  </a:schemeClr>
                </a:solidFill>
              </a:rPr>
              <a:t>Karina </a:t>
            </a:r>
            <a:r>
              <a:rPr lang="en-US" sz="2000" dirty="0" err="1">
                <a:solidFill>
                  <a:schemeClr val="bg2">
                    <a:lumMod val="25000"/>
                  </a:schemeClr>
                </a:solidFill>
              </a:rPr>
              <a:t>Kreipe</a:t>
            </a:r>
            <a:endParaRPr lang="da-DK" sz="2000" dirty="0">
              <a:solidFill>
                <a:schemeClr val="bg2">
                  <a:lumMod val="25000"/>
                </a:schemeClr>
              </a:solidFill>
            </a:endParaRPr>
          </a:p>
        </p:txBody>
      </p:sp>
      <p:sp>
        <p:nvSpPr>
          <p:cNvPr id="21" name="Tekstfelt 20">
            <a:extLst>
              <a:ext uri="{FF2B5EF4-FFF2-40B4-BE49-F238E27FC236}">
                <a16:creationId xmlns:a16="http://schemas.microsoft.com/office/drawing/2014/main" id="{9DB0730A-0F45-4BFD-90CE-7BC4367328E8}"/>
              </a:ext>
            </a:extLst>
          </p:cNvPr>
          <p:cNvSpPr txBox="1"/>
          <p:nvPr/>
        </p:nvSpPr>
        <p:spPr>
          <a:xfrm>
            <a:off x="7791462" y="6232640"/>
            <a:ext cx="2136328" cy="400110"/>
          </a:xfrm>
          <a:prstGeom prst="rect">
            <a:avLst/>
          </a:prstGeom>
          <a:noFill/>
        </p:spPr>
        <p:txBody>
          <a:bodyPr wrap="square" rtlCol="0">
            <a:spAutoFit/>
          </a:bodyPr>
          <a:lstStyle/>
          <a:p>
            <a:pPr algn="ctr"/>
            <a:r>
              <a:rPr lang="en-US" sz="2000" dirty="0">
                <a:solidFill>
                  <a:schemeClr val="bg2">
                    <a:lumMod val="25000"/>
                  </a:schemeClr>
                </a:solidFill>
              </a:rPr>
              <a:t>Christian </a:t>
            </a:r>
            <a:r>
              <a:rPr lang="en-US" sz="2000" dirty="0" err="1">
                <a:solidFill>
                  <a:schemeClr val="bg2">
                    <a:lumMod val="25000"/>
                  </a:schemeClr>
                </a:solidFill>
              </a:rPr>
              <a:t>Eddishaw</a:t>
            </a:r>
            <a:endParaRPr lang="da-DK" sz="2000" dirty="0">
              <a:solidFill>
                <a:schemeClr val="bg2">
                  <a:lumMod val="25000"/>
                </a:schemeClr>
              </a:solidFill>
            </a:endParaRPr>
          </a:p>
        </p:txBody>
      </p:sp>
      <p:sp>
        <p:nvSpPr>
          <p:cNvPr id="22" name="Tekstfelt 21">
            <a:extLst>
              <a:ext uri="{FF2B5EF4-FFF2-40B4-BE49-F238E27FC236}">
                <a16:creationId xmlns:a16="http://schemas.microsoft.com/office/drawing/2014/main" id="{10679235-5901-49A2-906C-A521BDF1BD50}"/>
              </a:ext>
            </a:extLst>
          </p:cNvPr>
          <p:cNvSpPr txBox="1"/>
          <p:nvPr/>
        </p:nvSpPr>
        <p:spPr>
          <a:xfrm>
            <a:off x="9665444" y="4585229"/>
            <a:ext cx="2136328" cy="400110"/>
          </a:xfrm>
          <a:prstGeom prst="rect">
            <a:avLst/>
          </a:prstGeom>
          <a:noFill/>
        </p:spPr>
        <p:txBody>
          <a:bodyPr wrap="square" rtlCol="0">
            <a:spAutoFit/>
          </a:bodyPr>
          <a:lstStyle/>
          <a:p>
            <a:pPr algn="ctr"/>
            <a:r>
              <a:rPr lang="en-US" sz="2000" dirty="0" err="1">
                <a:solidFill>
                  <a:schemeClr val="bg2">
                    <a:lumMod val="25000"/>
                  </a:schemeClr>
                </a:solidFill>
              </a:rPr>
              <a:t>Ayse</a:t>
            </a:r>
            <a:r>
              <a:rPr lang="en-US" sz="2000" dirty="0">
                <a:solidFill>
                  <a:schemeClr val="bg2">
                    <a:lumMod val="25000"/>
                  </a:schemeClr>
                </a:solidFill>
              </a:rPr>
              <a:t> </a:t>
            </a:r>
            <a:r>
              <a:rPr lang="en-US" sz="2000" dirty="0" err="1">
                <a:solidFill>
                  <a:schemeClr val="bg2">
                    <a:lumMod val="25000"/>
                  </a:schemeClr>
                </a:solidFill>
              </a:rPr>
              <a:t>Erdem</a:t>
            </a:r>
            <a:endParaRPr lang="da-DK" sz="2000" dirty="0">
              <a:solidFill>
                <a:schemeClr val="bg2">
                  <a:lumMod val="25000"/>
                </a:schemeClr>
              </a:solidFill>
            </a:endParaRPr>
          </a:p>
        </p:txBody>
      </p:sp>
      <p:sp>
        <p:nvSpPr>
          <p:cNvPr id="23" name="Tekstfelt 22">
            <a:extLst>
              <a:ext uri="{FF2B5EF4-FFF2-40B4-BE49-F238E27FC236}">
                <a16:creationId xmlns:a16="http://schemas.microsoft.com/office/drawing/2014/main" id="{C8FCD6DF-BE8E-49DD-B612-500944BD2429}"/>
              </a:ext>
            </a:extLst>
          </p:cNvPr>
          <p:cNvSpPr txBox="1"/>
          <p:nvPr/>
        </p:nvSpPr>
        <p:spPr>
          <a:xfrm>
            <a:off x="262468" y="4581128"/>
            <a:ext cx="2136328" cy="400110"/>
          </a:xfrm>
          <a:prstGeom prst="rect">
            <a:avLst/>
          </a:prstGeom>
          <a:noFill/>
        </p:spPr>
        <p:txBody>
          <a:bodyPr wrap="square" rtlCol="0">
            <a:spAutoFit/>
          </a:bodyPr>
          <a:lstStyle/>
          <a:p>
            <a:pPr algn="ctr"/>
            <a:r>
              <a:rPr lang="en-US" sz="2000" dirty="0">
                <a:solidFill>
                  <a:schemeClr val="bg2">
                    <a:lumMod val="25000"/>
                  </a:schemeClr>
                </a:solidFill>
              </a:rPr>
              <a:t>Arti Kumari</a:t>
            </a:r>
            <a:endParaRPr lang="da-DK" sz="2000" dirty="0">
              <a:solidFill>
                <a:schemeClr val="bg2">
                  <a:lumMod val="25000"/>
                </a:schemeClr>
              </a:solidFill>
            </a:endParaRPr>
          </a:p>
        </p:txBody>
      </p:sp>
      <p:sp>
        <p:nvSpPr>
          <p:cNvPr id="24" name="Tekstfelt 23">
            <a:extLst>
              <a:ext uri="{FF2B5EF4-FFF2-40B4-BE49-F238E27FC236}">
                <a16:creationId xmlns:a16="http://schemas.microsoft.com/office/drawing/2014/main" id="{15564607-13B1-403F-B826-E53F761E4138}"/>
              </a:ext>
            </a:extLst>
          </p:cNvPr>
          <p:cNvSpPr txBox="1"/>
          <p:nvPr/>
        </p:nvSpPr>
        <p:spPr>
          <a:xfrm>
            <a:off x="1129259" y="2365336"/>
            <a:ext cx="2136328" cy="400110"/>
          </a:xfrm>
          <a:prstGeom prst="rect">
            <a:avLst/>
          </a:prstGeom>
          <a:noFill/>
        </p:spPr>
        <p:txBody>
          <a:bodyPr wrap="square" rtlCol="0">
            <a:spAutoFit/>
          </a:bodyPr>
          <a:lstStyle/>
          <a:p>
            <a:pPr algn="ctr"/>
            <a:r>
              <a:rPr lang="en-US" sz="2000" dirty="0" err="1">
                <a:solidFill>
                  <a:schemeClr val="bg2">
                    <a:lumMod val="25000"/>
                  </a:schemeClr>
                </a:solidFill>
              </a:rPr>
              <a:t>Abeba</a:t>
            </a:r>
            <a:r>
              <a:rPr lang="en-US" sz="2000" dirty="0">
                <a:solidFill>
                  <a:schemeClr val="bg2">
                    <a:lumMod val="25000"/>
                  </a:schemeClr>
                </a:solidFill>
              </a:rPr>
              <a:t> Desta</a:t>
            </a:r>
            <a:endParaRPr lang="da-DK" sz="2000" dirty="0">
              <a:solidFill>
                <a:schemeClr val="bg2">
                  <a:lumMod val="25000"/>
                </a:schemeClr>
              </a:solidFill>
            </a:endParaRPr>
          </a:p>
        </p:txBody>
      </p:sp>
      <p:sp>
        <p:nvSpPr>
          <p:cNvPr id="25" name="Tekstfelt 24">
            <a:extLst>
              <a:ext uri="{FF2B5EF4-FFF2-40B4-BE49-F238E27FC236}">
                <a16:creationId xmlns:a16="http://schemas.microsoft.com/office/drawing/2014/main" id="{3C3658B9-6F7B-47B8-92C2-CD7E7EA1CB9E}"/>
              </a:ext>
            </a:extLst>
          </p:cNvPr>
          <p:cNvSpPr txBox="1"/>
          <p:nvPr/>
        </p:nvSpPr>
        <p:spPr>
          <a:xfrm>
            <a:off x="8835804" y="2361020"/>
            <a:ext cx="2358547" cy="400110"/>
          </a:xfrm>
          <a:prstGeom prst="rect">
            <a:avLst/>
          </a:prstGeom>
          <a:noFill/>
        </p:spPr>
        <p:txBody>
          <a:bodyPr wrap="square" rtlCol="0">
            <a:spAutoFit/>
          </a:bodyPr>
          <a:lstStyle/>
          <a:p>
            <a:pPr algn="ctr"/>
            <a:r>
              <a:rPr lang="en-US" sz="2000" dirty="0">
                <a:solidFill>
                  <a:schemeClr val="bg2">
                    <a:lumMod val="25000"/>
                  </a:schemeClr>
                </a:solidFill>
              </a:rPr>
              <a:t>Susanne Østergaard</a:t>
            </a:r>
            <a:endParaRPr lang="da-DK" sz="2000" dirty="0">
              <a:solidFill>
                <a:schemeClr val="bg2">
                  <a:lumMod val="25000"/>
                </a:schemeClr>
              </a:solidFill>
            </a:endParaRPr>
          </a:p>
        </p:txBody>
      </p:sp>
      <p:sp>
        <p:nvSpPr>
          <p:cNvPr id="26" name="Tekstfelt 25">
            <a:extLst>
              <a:ext uri="{FF2B5EF4-FFF2-40B4-BE49-F238E27FC236}">
                <a16:creationId xmlns:a16="http://schemas.microsoft.com/office/drawing/2014/main" id="{1D43D605-C663-4A2B-8EAC-250E7DE36572}"/>
              </a:ext>
            </a:extLst>
          </p:cNvPr>
          <p:cNvSpPr txBox="1"/>
          <p:nvPr/>
        </p:nvSpPr>
        <p:spPr>
          <a:xfrm>
            <a:off x="3535636" y="1853289"/>
            <a:ext cx="2136328" cy="400110"/>
          </a:xfrm>
          <a:prstGeom prst="rect">
            <a:avLst/>
          </a:prstGeom>
          <a:noFill/>
        </p:spPr>
        <p:txBody>
          <a:bodyPr wrap="square" rtlCol="0">
            <a:spAutoFit/>
          </a:bodyPr>
          <a:lstStyle/>
          <a:p>
            <a:pPr algn="ctr"/>
            <a:r>
              <a:rPr lang="en-US" sz="2000" dirty="0" err="1">
                <a:solidFill>
                  <a:schemeClr val="bg2">
                    <a:lumMod val="25000"/>
                  </a:schemeClr>
                </a:solidFill>
              </a:rPr>
              <a:t>Nejme</a:t>
            </a:r>
            <a:r>
              <a:rPr lang="en-US" sz="2000" dirty="0">
                <a:solidFill>
                  <a:schemeClr val="bg2">
                    <a:lumMod val="25000"/>
                  </a:schemeClr>
                </a:solidFill>
              </a:rPr>
              <a:t> Yusuf</a:t>
            </a:r>
            <a:endParaRPr lang="da-DK" sz="2000" dirty="0">
              <a:solidFill>
                <a:schemeClr val="bg2">
                  <a:lumMod val="25000"/>
                </a:schemeClr>
              </a:solidFill>
            </a:endParaRPr>
          </a:p>
        </p:txBody>
      </p:sp>
      <p:sp>
        <p:nvSpPr>
          <p:cNvPr id="27" name="Tekstfelt 26">
            <a:extLst>
              <a:ext uri="{FF2B5EF4-FFF2-40B4-BE49-F238E27FC236}">
                <a16:creationId xmlns:a16="http://schemas.microsoft.com/office/drawing/2014/main" id="{AF07156B-13D0-4B90-8080-45E279327F64}"/>
              </a:ext>
            </a:extLst>
          </p:cNvPr>
          <p:cNvSpPr txBox="1"/>
          <p:nvPr/>
        </p:nvSpPr>
        <p:spPr>
          <a:xfrm>
            <a:off x="6321307" y="1853289"/>
            <a:ext cx="2136328" cy="400110"/>
          </a:xfrm>
          <a:prstGeom prst="rect">
            <a:avLst/>
          </a:prstGeom>
          <a:noFill/>
        </p:spPr>
        <p:txBody>
          <a:bodyPr wrap="square" rtlCol="0">
            <a:spAutoFit/>
          </a:bodyPr>
          <a:lstStyle/>
          <a:p>
            <a:pPr algn="ctr"/>
            <a:r>
              <a:rPr lang="en-US" sz="2000" dirty="0">
                <a:solidFill>
                  <a:schemeClr val="bg2">
                    <a:lumMod val="25000"/>
                  </a:schemeClr>
                </a:solidFill>
              </a:rPr>
              <a:t>Henning </a:t>
            </a:r>
            <a:r>
              <a:rPr lang="en-US" sz="2000" dirty="0" err="1">
                <a:solidFill>
                  <a:schemeClr val="bg2">
                    <a:lumMod val="25000"/>
                  </a:schemeClr>
                </a:solidFill>
              </a:rPr>
              <a:t>Vestbo</a:t>
            </a:r>
            <a:endParaRPr lang="da-DK" sz="2000" dirty="0">
              <a:solidFill>
                <a:schemeClr val="bg2">
                  <a:lumMod val="2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8BC52C4-666C-4DC6-87EC-3805963FB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Billede 7">
            <a:extLst>
              <a:ext uri="{FF2B5EF4-FFF2-40B4-BE49-F238E27FC236}">
                <a16:creationId xmlns:a16="http://schemas.microsoft.com/office/drawing/2014/main" id="{1B12C059-E30E-4198-86AC-C3A44F394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C905D6B-6636-4DC9-9B29-05A48DFB690C}"/>
              </a:ext>
            </a:extLst>
          </p:cNvPr>
          <p:cNvSpPr>
            <a:spLocks noGrp="1"/>
          </p:cNvSpPr>
          <p:nvPr>
            <p:ph type="title"/>
          </p:nvPr>
        </p:nvSpPr>
        <p:spPr/>
        <p:txBody>
          <a:bodyPr/>
          <a:lstStyle/>
          <a:p>
            <a:r>
              <a:rPr lang="da-DK" dirty="0"/>
              <a:t>Smørrebrød til fest</a:t>
            </a:r>
          </a:p>
        </p:txBody>
      </p:sp>
      <p:sp>
        <p:nvSpPr>
          <p:cNvPr id="4" name="Tekstfelt 3">
            <a:extLst>
              <a:ext uri="{FF2B5EF4-FFF2-40B4-BE49-F238E27FC236}">
                <a16:creationId xmlns:a16="http://schemas.microsoft.com/office/drawing/2014/main" id="{EBB1E0B3-D04F-4E63-9866-B1A556F3C2E0}"/>
              </a:ext>
            </a:extLst>
          </p:cNvPr>
          <p:cNvSpPr txBox="1"/>
          <p:nvPr/>
        </p:nvSpPr>
        <p:spPr>
          <a:xfrm>
            <a:off x="983432" y="1690688"/>
            <a:ext cx="9793088" cy="4729500"/>
          </a:xfrm>
          <a:prstGeom prst="rect">
            <a:avLst/>
          </a:prstGeom>
          <a:noFill/>
        </p:spPr>
        <p:txBody>
          <a:bodyPr wrap="square" rtlCol="0">
            <a:spAutoFit/>
          </a:bodyPr>
          <a:lstStyle/>
          <a:p>
            <a:pPr marL="457200" indent="-457200">
              <a:lnSpc>
                <a:spcPct val="107000"/>
              </a:lnSpc>
              <a:spcAft>
                <a:spcPts val="800"/>
              </a:spcAft>
              <a:buFont typeface="Arial" panose="020B0604020202020204" pitchFamily="34" charset="0"/>
              <a:buChar char="•"/>
            </a:pPr>
            <a:r>
              <a:rPr lang="da-DK" sz="2400" dirty="0"/>
              <a:t>Denne type smørrebrød er tidskrævende (ca. 10 min.) og forventes ikke at indgå i hverdagens frokostmåltider.</a:t>
            </a:r>
          </a:p>
          <a:p>
            <a:pPr marL="457200" indent="-457200">
              <a:lnSpc>
                <a:spcPct val="107000"/>
              </a:lnSpc>
              <a:spcAft>
                <a:spcPts val="800"/>
              </a:spcAft>
              <a:buFont typeface="Arial" panose="020B0604020202020204" pitchFamily="34" charset="0"/>
              <a:buChar char="•"/>
            </a:pPr>
            <a:r>
              <a:rPr lang="da-DK" sz="2400" dirty="0">
                <a:solidFill>
                  <a:srgbClr val="FF6D10"/>
                </a:solidFill>
              </a:rPr>
              <a:t>Til festen eller den helt særlige dag, har vi fået hjælp fra James Price til at inspirere os, de pårørende og alle andre smørrebrødsentusiaster.</a:t>
            </a:r>
          </a:p>
          <a:p>
            <a:pPr marL="457200" indent="-457200">
              <a:lnSpc>
                <a:spcPct val="107000"/>
              </a:lnSpc>
              <a:spcAft>
                <a:spcPts val="800"/>
              </a:spcAft>
              <a:buFont typeface="Arial" panose="020B0604020202020204" pitchFamily="34" charset="0"/>
              <a:buChar char="•"/>
            </a:pPr>
            <a:r>
              <a:rPr lang="da-DK" sz="2400" dirty="0"/>
              <a:t>James Price, som har stor passion for indbydende, smukt, velsmagende og ikke mindst veltilberedt smørrebrød, har givet os sin opskrift på 6 stykker smørrebrød til den helt særlige lejlighed.</a:t>
            </a:r>
          </a:p>
          <a:p>
            <a:pPr marL="457200" indent="-457200">
              <a:lnSpc>
                <a:spcPct val="107000"/>
              </a:lnSpc>
              <a:spcAft>
                <a:spcPts val="800"/>
              </a:spcAft>
              <a:buFont typeface="Arial" panose="020B0604020202020204" pitchFamily="34" charset="0"/>
              <a:buChar char="•"/>
            </a:pPr>
            <a:r>
              <a:rPr lang="da-DK" sz="2400" dirty="0">
                <a:solidFill>
                  <a:srgbClr val="FF1729"/>
                </a:solidFill>
              </a:rPr>
              <a:t>På de efterfølgende sider vil der, til hvert af de 6 stykker, vises et bræt med de anvendte ingredienser med en ingrediensliste under. Der vil være et billede af smørrebrødet med en beskrivelse til, hvordan man fremstiller hvert enkelt stykke.</a:t>
            </a:r>
          </a:p>
        </p:txBody>
      </p:sp>
    </p:spTree>
    <p:extLst>
      <p:ext uri="{BB962C8B-B14F-4D97-AF65-F5344CB8AC3E}">
        <p14:creationId xmlns:p14="http://schemas.microsoft.com/office/powerpoint/2010/main" val="2503868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9D567-628D-4E10-B583-73A9309D7CE2}"/>
              </a:ext>
            </a:extLst>
          </p:cNvPr>
          <p:cNvSpPr>
            <a:spLocks noGrp="1"/>
          </p:cNvSpPr>
          <p:nvPr>
            <p:ph type="title"/>
          </p:nvPr>
        </p:nvSpPr>
        <p:spPr/>
        <p:txBody>
          <a:bodyPr/>
          <a:lstStyle/>
          <a:p>
            <a:r>
              <a:rPr lang="da-DK" dirty="0"/>
              <a:t>Roastbeef med </a:t>
            </a:r>
            <a:r>
              <a:rPr lang="da-DK" dirty="0" err="1"/>
              <a:t>bearnaisemayo</a:t>
            </a:r>
            <a:r>
              <a:rPr lang="da-DK" dirty="0"/>
              <a:t> og sprøde løg</a:t>
            </a:r>
          </a:p>
        </p:txBody>
      </p:sp>
      <p:pic>
        <p:nvPicPr>
          <p:cNvPr id="5" name="Pladsholder til indhold 4">
            <a:extLst>
              <a:ext uri="{FF2B5EF4-FFF2-40B4-BE49-F238E27FC236}">
                <a16:creationId xmlns:a16="http://schemas.microsoft.com/office/drawing/2014/main" id="{298D2453-5273-4372-9B99-4010BA3BA852}"/>
              </a:ext>
            </a:extLst>
          </p:cNvPr>
          <p:cNvPicPr>
            <a:picLocks noGrp="1" noChangeAspect="1"/>
          </p:cNvPicPr>
          <p:nvPr>
            <p:ph idx="1"/>
          </p:nvPr>
        </p:nvPicPr>
        <p:blipFill>
          <a:blip r:embed="rId3"/>
          <a:stretch>
            <a:fillRect/>
          </a:stretch>
        </p:blipFill>
        <p:spPr>
          <a:xfrm>
            <a:off x="4727848" y="1772816"/>
            <a:ext cx="6735115" cy="2467319"/>
          </a:xfrm>
        </p:spPr>
      </p:pic>
      <p:sp>
        <p:nvSpPr>
          <p:cNvPr id="6" name="Tekstfelt 5">
            <a:extLst>
              <a:ext uri="{FF2B5EF4-FFF2-40B4-BE49-F238E27FC236}">
                <a16:creationId xmlns:a16="http://schemas.microsoft.com/office/drawing/2014/main" id="{0C97FEA6-7B12-4518-ABDD-65EDB1EBF6BA}"/>
              </a:ext>
            </a:extLst>
          </p:cNvPr>
          <p:cNvSpPr txBox="1"/>
          <p:nvPr/>
        </p:nvSpPr>
        <p:spPr>
          <a:xfrm>
            <a:off x="551384" y="2132856"/>
            <a:ext cx="11089232" cy="4957447"/>
          </a:xfrm>
          <a:prstGeom prst="rect">
            <a:avLst/>
          </a:prstGeom>
          <a:noFill/>
        </p:spPr>
        <p:txBody>
          <a:bodyPr wrap="square" rtlCol="0">
            <a:spAutoFit/>
          </a:bodyPr>
          <a:lstStyle/>
          <a:p>
            <a:pPr defTabSz="992188">
              <a:spcAft>
                <a:spcPts val="800"/>
              </a:spcAft>
            </a:pPr>
            <a:r>
              <a:rPr lang="da-DK" sz="1600" dirty="0"/>
              <a:t>3-4 skiver 	roastbeef </a:t>
            </a:r>
          </a:p>
          <a:p>
            <a:pPr defTabSz="992188">
              <a:spcAft>
                <a:spcPts val="800"/>
              </a:spcAft>
              <a:tabLst>
                <a:tab pos="541338" algn="l"/>
              </a:tabLst>
            </a:pPr>
            <a:r>
              <a:rPr lang="da-DK" sz="1600" dirty="0"/>
              <a:t>1 stor spsk. 	mayonnaise </a:t>
            </a:r>
          </a:p>
          <a:p>
            <a:pPr defTabSz="992188">
              <a:spcAft>
                <a:spcPts val="800"/>
              </a:spcAft>
            </a:pPr>
            <a:r>
              <a:rPr lang="da-DK" sz="1600" dirty="0"/>
              <a:t>2 dråber 	bearnaise essens </a:t>
            </a:r>
          </a:p>
          <a:p>
            <a:pPr>
              <a:spcAft>
                <a:spcPts val="800"/>
              </a:spcAft>
              <a:tabLst>
                <a:tab pos="992188" algn="l"/>
              </a:tabLst>
            </a:pPr>
            <a:r>
              <a:rPr lang="da-DK" sz="1600" dirty="0"/>
              <a:t>1 lille spsk. 	finthakket estragon salt og peber </a:t>
            </a:r>
          </a:p>
          <a:p>
            <a:pPr defTabSz="992188">
              <a:lnSpc>
                <a:spcPct val="107000"/>
              </a:lnSpc>
              <a:spcAft>
                <a:spcPts val="800"/>
              </a:spcAft>
            </a:pPr>
            <a:r>
              <a:rPr lang="da-DK" sz="1600" b="1" dirty="0"/>
              <a:t>Pynt</a:t>
            </a:r>
            <a:r>
              <a:rPr lang="da-DK" sz="1600" dirty="0"/>
              <a:t>: 	brøndkarse og ristede løg </a:t>
            </a:r>
          </a:p>
          <a:p>
            <a:pPr>
              <a:lnSpc>
                <a:spcPct val="107000"/>
              </a:lnSpc>
              <a:spcAft>
                <a:spcPts val="800"/>
              </a:spcAft>
            </a:pPr>
            <a:endParaRPr lang="da-DK" sz="1600" dirty="0"/>
          </a:p>
          <a:p>
            <a:pPr>
              <a:lnSpc>
                <a:spcPct val="107000"/>
              </a:lnSpc>
              <a:spcAft>
                <a:spcPts val="800"/>
              </a:spcAft>
            </a:pPr>
            <a:endParaRPr lang="da-DK" sz="1600" dirty="0"/>
          </a:p>
          <a:p>
            <a:pPr marL="457200" indent="-457200">
              <a:lnSpc>
                <a:spcPct val="107000"/>
              </a:lnSpc>
              <a:spcAft>
                <a:spcPts val="800"/>
              </a:spcAft>
              <a:buFont typeface="+mj-lt"/>
              <a:buAutoNum type="arabicPeriod"/>
            </a:pPr>
            <a:r>
              <a:rPr lang="da-DK" sz="2000" dirty="0"/>
              <a:t>Kom mayonnaisen i en lille skål. Smag til med bearnaise essens, estragon, salt og peber. Bearnaise-mayonnaisen må gerne have en frisk syre.</a:t>
            </a:r>
          </a:p>
          <a:p>
            <a:pPr marL="457200" indent="-457200">
              <a:lnSpc>
                <a:spcPct val="107000"/>
              </a:lnSpc>
              <a:spcAft>
                <a:spcPts val="800"/>
              </a:spcAft>
              <a:buFont typeface="+mj-lt"/>
              <a:buAutoNum type="arabicPeriod"/>
            </a:pPr>
            <a:r>
              <a:rPr lang="da-DK" sz="2000" dirty="0"/>
              <a:t>På et stykke smurt rugbrød lægges rigeligt med brøndkarse. Herefter skiver af roastbeef. En generøs bræmme bearnaise-mayonnaise lægges på og der drysses med ristede løg.</a:t>
            </a:r>
          </a:p>
          <a:p>
            <a:pPr>
              <a:lnSpc>
                <a:spcPct val="107000"/>
              </a:lnSpc>
              <a:spcAft>
                <a:spcPts val="800"/>
              </a:spcAft>
            </a:pPr>
            <a:endParaRPr lang="da-DK" sz="2000" dirty="0"/>
          </a:p>
          <a:p>
            <a:pPr>
              <a:lnSpc>
                <a:spcPct val="107000"/>
              </a:lnSpc>
              <a:spcAft>
                <a:spcPts val="800"/>
              </a:spcAft>
            </a:pPr>
            <a:endParaRPr lang="da-DK" sz="2000" dirty="0"/>
          </a:p>
        </p:txBody>
      </p:sp>
    </p:spTree>
    <p:extLst>
      <p:ext uri="{BB962C8B-B14F-4D97-AF65-F5344CB8AC3E}">
        <p14:creationId xmlns:p14="http://schemas.microsoft.com/office/powerpoint/2010/main" val="2659189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4" descr="Et billede, der indeholder tekst, legetøj, dukke, vektorgrafik&#10;&#10;Automatisk genereret beskrivelse">
            <a:extLst>
              <a:ext uri="{FF2B5EF4-FFF2-40B4-BE49-F238E27FC236}">
                <a16:creationId xmlns:a16="http://schemas.microsoft.com/office/drawing/2014/main" id="{6E91ADEA-AB8B-4064-8FDC-30789D9C00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itel 1">
            <a:extLst>
              <a:ext uri="{FF2B5EF4-FFF2-40B4-BE49-F238E27FC236}">
                <a16:creationId xmlns:a16="http://schemas.microsoft.com/office/drawing/2014/main" id="{2CF540DF-E198-442C-8200-026E39143729}"/>
              </a:ext>
            </a:extLst>
          </p:cNvPr>
          <p:cNvSpPr>
            <a:spLocks noGrp="1"/>
          </p:cNvSpPr>
          <p:nvPr>
            <p:ph type="title"/>
          </p:nvPr>
        </p:nvSpPr>
        <p:spPr/>
        <p:txBody>
          <a:bodyPr/>
          <a:lstStyle/>
          <a:p>
            <a:r>
              <a:rPr lang="da-DK" dirty="0"/>
              <a:t>Så nåede vi til vejs ende for introen af kogebogen</a:t>
            </a:r>
          </a:p>
        </p:txBody>
      </p:sp>
    </p:spTree>
    <p:extLst>
      <p:ext uri="{BB962C8B-B14F-4D97-AF65-F5344CB8AC3E}">
        <p14:creationId xmlns:p14="http://schemas.microsoft.com/office/powerpoint/2010/main" val="205021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B7CAA-B09D-45F2-B81E-DC40CB971881}"/>
              </a:ext>
            </a:extLst>
          </p:cNvPr>
          <p:cNvSpPr>
            <a:spLocks noGrp="1"/>
          </p:cNvSpPr>
          <p:nvPr>
            <p:ph type="title"/>
          </p:nvPr>
        </p:nvSpPr>
        <p:spPr/>
        <p:txBody>
          <a:bodyPr/>
          <a:lstStyle/>
          <a:p>
            <a:r>
              <a:rPr lang="da-DK" dirty="0"/>
              <a:t>Smørrebrød – nemt og lækkert</a:t>
            </a:r>
          </a:p>
        </p:txBody>
      </p:sp>
      <p:pic>
        <p:nvPicPr>
          <p:cNvPr id="5" name="Pladsholder til indhold 4">
            <a:extLst>
              <a:ext uri="{FF2B5EF4-FFF2-40B4-BE49-F238E27FC236}">
                <a16:creationId xmlns:a16="http://schemas.microsoft.com/office/drawing/2014/main" id="{92B0312D-67D7-4F5B-975F-8D7C9F297F9F}"/>
              </a:ext>
            </a:extLst>
          </p:cNvPr>
          <p:cNvPicPr>
            <a:picLocks noGrp="1" noChangeAspect="1"/>
          </p:cNvPicPr>
          <p:nvPr>
            <p:ph idx="1"/>
          </p:nvPr>
        </p:nvPicPr>
        <p:blipFill>
          <a:blip r:embed="rId3"/>
          <a:stretch>
            <a:fillRect/>
          </a:stretch>
        </p:blipFill>
        <p:spPr>
          <a:xfrm>
            <a:off x="2374621" y="1825625"/>
            <a:ext cx="7731682" cy="4351338"/>
          </a:xfrm>
        </p:spPr>
      </p:pic>
    </p:spTree>
    <p:extLst>
      <p:ext uri="{BB962C8B-B14F-4D97-AF65-F5344CB8AC3E}">
        <p14:creationId xmlns:p14="http://schemas.microsoft.com/office/powerpoint/2010/main" val="69588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E03E18A-1127-4C38-87A2-8FF2A850D641}"/>
              </a:ext>
            </a:extLst>
          </p:cNvPr>
          <p:cNvPicPr>
            <a:picLocks noChangeAspect="1"/>
          </p:cNvPicPr>
          <p:nvPr/>
        </p:nvPicPr>
        <p:blipFill>
          <a:blip r:embed="rId3"/>
          <a:stretch>
            <a:fillRect/>
          </a:stretch>
        </p:blipFill>
        <p:spPr>
          <a:xfrm>
            <a:off x="3233972" y="1340768"/>
            <a:ext cx="5724056" cy="4994239"/>
          </a:xfrm>
          <a:prstGeom prst="rect">
            <a:avLst/>
          </a:prstGeom>
          <a:noFill/>
        </p:spPr>
      </p:pic>
      <p:sp>
        <p:nvSpPr>
          <p:cNvPr id="2" name="Titel 1">
            <a:extLst>
              <a:ext uri="{FF2B5EF4-FFF2-40B4-BE49-F238E27FC236}">
                <a16:creationId xmlns:a16="http://schemas.microsoft.com/office/drawing/2014/main" id="{6CECB738-6B93-4AE3-862C-BA7B2146799A}"/>
              </a:ext>
            </a:extLst>
          </p:cNvPr>
          <p:cNvSpPr>
            <a:spLocks noGrp="1"/>
          </p:cNvSpPr>
          <p:nvPr>
            <p:ph type="title"/>
          </p:nvPr>
        </p:nvSpPr>
        <p:spPr/>
        <p:txBody>
          <a:bodyPr/>
          <a:lstStyle/>
          <a:p>
            <a:r>
              <a:rPr lang="da-DK" dirty="0"/>
              <a:t>Dyrlægens natmad</a:t>
            </a:r>
          </a:p>
        </p:txBody>
      </p:sp>
    </p:spTree>
    <p:extLst>
      <p:ext uri="{BB962C8B-B14F-4D97-AF65-F5344CB8AC3E}">
        <p14:creationId xmlns:p14="http://schemas.microsoft.com/office/powerpoint/2010/main" val="186295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legetøj, dukke, vektorgrafik&#10;&#10;Automatisk genereret beskrivelse">
            <a:extLst>
              <a:ext uri="{FF2B5EF4-FFF2-40B4-BE49-F238E27FC236}">
                <a16:creationId xmlns:a16="http://schemas.microsoft.com/office/drawing/2014/main" id="{9F99B0EB-D3C2-4397-AE7F-1E7252D2E2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itel 1">
            <a:extLst>
              <a:ext uri="{FF2B5EF4-FFF2-40B4-BE49-F238E27FC236}">
                <a16:creationId xmlns:a16="http://schemas.microsoft.com/office/drawing/2014/main" id="{835B2E89-E68B-4AE8-B2FF-3431CFF440D2}"/>
              </a:ext>
            </a:extLst>
          </p:cNvPr>
          <p:cNvSpPr>
            <a:spLocks noGrp="1"/>
          </p:cNvSpPr>
          <p:nvPr>
            <p:ph type="title"/>
          </p:nvPr>
        </p:nvSpPr>
        <p:spPr/>
        <p:txBody>
          <a:bodyPr>
            <a:normAutofit fontScale="90000"/>
          </a:bodyPr>
          <a:lstStyle/>
          <a:p>
            <a:r>
              <a:rPr lang="da-DK" dirty="0"/>
              <a:t>Visiterede borgere i Hjemmeplejen skal have pænt anrettet og velsmagende smørrebrød</a:t>
            </a:r>
          </a:p>
        </p:txBody>
      </p:sp>
    </p:spTree>
    <p:extLst>
      <p:ext uri="{BB962C8B-B14F-4D97-AF65-F5344CB8AC3E}">
        <p14:creationId xmlns:p14="http://schemas.microsoft.com/office/powerpoint/2010/main" val="4221336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8441172-D1DA-44EB-9083-2CFBF6CE8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7FA52DF-A15B-4286-990D-CBA3A06A9041}"/>
              </a:ext>
            </a:extLst>
          </p:cNvPr>
          <p:cNvSpPr>
            <a:spLocks noGrp="1"/>
          </p:cNvSpPr>
          <p:nvPr>
            <p:ph type="title"/>
          </p:nvPr>
        </p:nvSpPr>
        <p:spPr/>
        <p:txBody>
          <a:bodyPr/>
          <a:lstStyle/>
          <a:p>
            <a:r>
              <a:rPr lang="da-DK" dirty="0"/>
              <a:t>Gode råd – smørrebrød til hverdag</a:t>
            </a:r>
          </a:p>
        </p:txBody>
      </p:sp>
      <p:sp>
        <p:nvSpPr>
          <p:cNvPr id="7" name="Tekstfelt 6">
            <a:extLst>
              <a:ext uri="{FF2B5EF4-FFF2-40B4-BE49-F238E27FC236}">
                <a16:creationId xmlns:a16="http://schemas.microsoft.com/office/drawing/2014/main" id="{26445529-AF06-4E3E-BC34-1834BE1DAE97}"/>
              </a:ext>
            </a:extLst>
          </p:cNvPr>
          <p:cNvSpPr txBox="1"/>
          <p:nvPr/>
        </p:nvSpPr>
        <p:spPr>
          <a:xfrm>
            <a:off x="551384" y="1704759"/>
            <a:ext cx="8541460" cy="3949736"/>
          </a:xfrm>
          <a:prstGeom prst="rect">
            <a:avLst/>
          </a:prstGeom>
          <a:noFill/>
        </p:spPr>
        <p:txBody>
          <a:bodyPr wrap="square" rtlCol="0">
            <a:spAutoFit/>
          </a:bodyPr>
          <a:lstStyle/>
          <a:p>
            <a:pPr>
              <a:lnSpc>
                <a:spcPct val="107000"/>
              </a:lnSpc>
              <a:spcAft>
                <a:spcPts val="800"/>
              </a:spcAft>
            </a:pPr>
            <a:r>
              <a:rPr lang="da-DK" sz="2000" dirty="0"/>
              <a:t>		</a:t>
            </a:r>
            <a:r>
              <a:rPr lang="da-DK" sz="2400" b="1" dirty="0"/>
              <a:t>Kødpålæg, fiskepålæg, vegetar og ost </a:t>
            </a:r>
            <a:endParaRPr lang="da-DK" sz="2000" b="1" dirty="0"/>
          </a:p>
          <a:p>
            <a:pPr marL="457200" indent="-457200">
              <a:lnSpc>
                <a:spcPct val="107000"/>
              </a:lnSpc>
              <a:spcAft>
                <a:spcPts val="800"/>
              </a:spcAft>
              <a:buFont typeface="Arial" panose="020B0604020202020204" pitchFamily="34" charset="0"/>
              <a:buChar char="•"/>
            </a:pPr>
            <a:r>
              <a:rPr lang="da-DK" sz="2000" dirty="0"/>
              <a:t>Brødskiven smøres med smør, helt ud til kanten på hele brødskiven.</a:t>
            </a:r>
          </a:p>
          <a:p>
            <a:pPr marL="457200" indent="-457200">
              <a:lnSpc>
                <a:spcPct val="107000"/>
              </a:lnSpc>
              <a:spcAft>
                <a:spcPts val="800"/>
              </a:spcAft>
              <a:buFont typeface="Arial" panose="020B0604020202020204" pitchFamily="34" charset="0"/>
              <a:buChar char="•"/>
            </a:pPr>
            <a:r>
              <a:rPr lang="da-DK" sz="2000" dirty="0"/>
              <a:t>Det er i pålægget (kød, fisk og æg), at proteinerne findes, så dæk gerne hele brødskiven med pålæg.</a:t>
            </a:r>
          </a:p>
          <a:p>
            <a:pPr marL="457200" indent="-457200">
              <a:lnSpc>
                <a:spcPct val="107000"/>
              </a:lnSpc>
              <a:spcAft>
                <a:spcPts val="800"/>
              </a:spcAft>
              <a:buFont typeface="Arial" panose="020B0604020202020204" pitchFamily="34" charset="0"/>
              <a:buChar char="•"/>
            </a:pPr>
            <a:r>
              <a:rPr lang="da-DK" sz="2000" dirty="0"/>
              <a:t>Når brødet er dækket med pålæg og brødet ikke kan ses, giver det et flot stykke smørrebrød.</a:t>
            </a:r>
          </a:p>
          <a:p>
            <a:pPr marL="457200" indent="-457200">
              <a:lnSpc>
                <a:spcPct val="107000"/>
              </a:lnSpc>
              <a:spcAft>
                <a:spcPts val="800"/>
              </a:spcAft>
              <a:buFont typeface="Arial" panose="020B0604020202020204" pitchFamily="34" charset="0"/>
              <a:buChar char="•"/>
            </a:pPr>
            <a:r>
              <a:rPr lang="da-DK" sz="2000" dirty="0"/>
              <a:t>Når der anrettes smørrebrød med våde elementer som sild og rævesovs/dildsovs, så kom det i små skåle for at undgå brødet bliver vådt.</a:t>
            </a:r>
          </a:p>
          <a:p>
            <a:pPr marL="457200" indent="-457200">
              <a:lnSpc>
                <a:spcPct val="107000"/>
              </a:lnSpc>
              <a:spcAft>
                <a:spcPts val="800"/>
              </a:spcAft>
              <a:buFont typeface="Arial" panose="020B0604020202020204" pitchFamily="34" charset="0"/>
              <a:buChar char="•"/>
            </a:pPr>
            <a:r>
              <a:rPr lang="da-DK" sz="2000" dirty="0"/>
              <a:t>Skålene som anvendes i dette materiale, er stabelbare glasskåle med indvendige mål på henholdsvis 7 og 8½ cm.</a:t>
            </a:r>
          </a:p>
        </p:txBody>
      </p:sp>
    </p:spTree>
    <p:extLst>
      <p:ext uri="{BB962C8B-B14F-4D97-AF65-F5344CB8AC3E}">
        <p14:creationId xmlns:p14="http://schemas.microsoft.com/office/powerpoint/2010/main" val="195078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legetøj, vektorgrafik&#10;&#10;Automatisk genereret beskrivelse">
            <a:extLst>
              <a:ext uri="{FF2B5EF4-FFF2-40B4-BE49-F238E27FC236}">
                <a16:creationId xmlns:a16="http://schemas.microsoft.com/office/drawing/2014/main" id="{3F4B4100-DB83-407B-A9A9-66DB33EF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9390DA-6975-4107-8387-448086E0487B}"/>
              </a:ext>
            </a:extLst>
          </p:cNvPr>
          <p:cNvSpPr>
            <a:spLocks noGrp="1"/>
          </p:cNvSpPr>
          <p:nvPr>
            <p:ph type="title"/>
          </p:nvPr>
        </p:nvSpPr>
        <p:spPr/>
        <p:txBody>
          <a:bodyPr/>
          <a:lstStyle/>
          <a:p>
            <a:r>
              <a:rPr lang="da-DK" dirty="0"/>
              <a:t>Kødpålæg</a:t>
            </a:r>
          </a:p>
        </p:txBody>
      </p:sp>
      <p:pic>
        <p:nvPicPr>
          <p:cNvPr id="10" name="Pladsholder til indhold 9">
            <a:extLst>
              <a:ext uri="{FF2B5EF4-FFF2-40B4-BE49-F238E27FC236}">
                <a16:creationId xmlns:a16="http://schemas.microsoft.com/office/drawing/2014/main" id="{2671C242-DB8E-49B4-8B09-1CD5DCDB3515}"/>
              </a:ext>
            </a:extLst>
          </p:cNvPr>
          <p:cNvPicPr>
            <a:picLocks noGrp="1" noChangeAspect="1"/>
          </p:cNvPicPr>
          <p:nvPr>
            <p:ph idx="1"/>
          </p:nvPr>
        </p:nvPicPr>
        <p:blipFill>
          <a:blip r:embed="rId4"/>
          <a:stretch>
            <a:fillRect/>
          </a:stretch>
        </p:blipFill>
        <p:spPr>
          <a:xfrm>
            <a:off x="1127448" y="1596875"/>
            <a:ext cx="3998284" cy="4896000"/>
          </a:xfrm>
        </p:spPr>
      </p:pic>
    </p:spTree>
    <p:extLst>
      <p:ext uri="{BB962C8B-B14F-4D97-AF65-F5344CB8AC3E}">
        <p14:creationId xmlns:p14="http://schemas.microsoft.com/office/powerpoint/2010/main" val="186487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tekst, legetøj, vektorgrafik&#10;&#10;Automatisk genereret beskrivelse">
            <a:extLst>
              <a:ext uri="{FF2B5EF4-FFF2-40B4-BE49-F238E27FC236}">
                <a16:creationId xmlns:a16="http://schemas.microsoft.com/office/drawing/2014/main" id="{BB926816-87CC-4A9F-B1B5-F27A4E9BE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EBE4E6C-C959-44AE-BBB7-BB2F0113C55F}"/>
              </a:ext>
            </a:extLst>
          </p:cNvPr>
          <p:cNvSpPr>
            <a:spLocks noGrp="1"/>
          </p:cNvSpPr>
          <p:nvPr>
            <p:ph type="title"/>
          </p:nvPr>
        </p:nvSpPr>
        <p:spPr/>
        <p:txBody>
          <a:bodyPr/>
          <a:lstStyle/>
          <a:p>
            <a:r>
              <a:rPr lang="da-DK" dirty="0"/>
              <a:t>3 eksempler på kødpålæg</a:t>
            </a:r>
          </a:p>
        </p:txBody>
      </p:sp>
      <p:pic>
        <p:nvPicPr>
          <p:cNvPr id="5" name="Pladsholder til indhold 4">
            <a:extLst>
              <a:ext uri="{FF2B5EF4-FFF2-40B4-BE49-F238E27FC236}">
                <a16:creationId xmlns:a16="http://schemas.microsoft.com/office/drawing/2014/main" id="{C73936E9-5953-416F-B1EC-274AD789F875}"/>
              </a:ext>
            </a:extLst>
          </p:cNvPr>
          <p:cNvPicPr>
            <a:picLocks noGrp="1" noChangeAspect="1"/>
          </p:cNvPicPr>
          <p:nvPr>
            <p:ph idx="1"/>
          </p:nvPr>
        </p:nvPicPr>
        <p:blipFill rotWithShape="1">
          <a:blip r:embed="rId4"/>
          <a:srcRect t="6050"/>
          <a:stretch/>
        </p:blipFill>
        <p:spPr>
          <a:xfrm>
            <a:off x="1127448" y="1596875"/>
            <a:ext cx="3952530" cy="4896000"/>
          </a:xfrm>
        </p:spPr>
      </p:pic>
    </p:spTree>
    <p:extLst>
      <p:ext uri="{BB962C8B-B14F-4D97-AF65-F5344CB8AC3E}">
        <p14:creationId xmlns:p14="http://schemas.microsoft.com/office/powerpoint/2010/main" val="1111457642"/>
      </p:ext>
    </p:extLst>
  </p:cSld>
  <p:clrMapOvr>
    <a:masterClrMapping/>
  </p:clrMapOvr>
</p:sld>
</file>

<file path=ppt/theme/theme1.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9FFE2FF5-F116-437E-B034-81FFEE4263D9}"/>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30D22EDF-91F3-4A65-85E4-F16AE80C2256}"/>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Gladsaxe farver">
      <a:dk1>
        <a:sysClr val="windowText" lastClr="000000"/>
      </a:dk1>
      <a:lt1>
        <a:sysClr val="window" lastClr="FFFFFF"/>
      </a:lt1>
      <a:dk2>
        <a:srgbClr val="1F497D"/>
      </a:dk2>
      <a:lt2>
        <a:srgbClr val="EEECE1"/>
      </a:lt2>
      <a:accent1>
        <a:srgbClr val="0084BA"/>
      </a:accent1>
      <a:accent2>
        <a:srgbClr val="A71431"/>
      </a:accent2>
      <a:accent3>
        <a:srgbClr val="73A152"/>
      </a:accent3>
      <a:accent4>
        <a:srgbClr val="5E1E78"/>
      </a:accent4>
      <a:accent5>
        <a:srgbClr val="469196"/>
      </a:accent5>
      <a:accent6>
        <a:srgbClr val="D2871D"/>
      </a:accent6>
      <a:hlink>
        <a:srgbClr val="0084BA"/>
      </a:hlink>
      <a:folHlink>
        <a:srgbClr val="4670AE"/>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C6289B6970C249BE87E850868FE305" ma:contentTypeVersion="8" ma:contentTypeDescription="Opret et nyt dokument." ma:contentTypeScope="" ma:versionID="df89bfc8495bf34aa4f250d769b023af">
  <xsd:schema xmlns:xsd="http://www.w3.org/2001/XMLSchema" xmlns:xs="http://www.w3.org/2001/XMLSchema" xmlns:p="http://schemas.microsoft.com/office/2006/metadata/properties" xmlns:ns2="3d2d35ae-a25d-406f-b7c0-a037bd43535c" xmlns:ns3="f0c7f66a-dad0-441e-9c17-3ca780a9a7dd" targetNamespace="http://schemas.microsoft.com/office/2006/metadata/properties" ma:root="true" ma:fieldsID="d8ee4a7db046db582cf2f171b93981ee" ns2:_="" ns3:_="">
    <xsd:import namespace="3d2d35ae-a25d-406f-b7c0-a037bd43535c"/>
    <xsd:import namespace="f0c7f66a-dad0-441e-9c17-3ca780a9a7dd"/>
    <xsd:element name="properties">
      <xsd:complexType>
        <xsd:sequence>
          <xsd:element name="documentManagement">
            <xsd:complexType>
              <xsd:all>
                <xsd:element ref="ns2:MediaServiceMetadata" minOccurs="0"/>
                <xsd:element ref="ns2:MediaServiceFastMetadata" minOccurs="0"/>
                <xsd:element ref="ns2:n4df5bbed83e40c884ee1763289c04d3"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d35ae-a25d-406f-b7c0-a037bd435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4df5bbed83e40c884ee1763289c04d3" ma:index="11" nillable="true" ma:taxonomy="true" ma:internalName="n4df5bbed83e40c884ee1763289c04d3" ma:taxonomyFieldName="IATags" ma:displayName="IATags" ma:readOnly="false" ma:default="" ma:fieldId="{74df5bbe-d83e-40c8-84ee-1763289c04d3}" ma:taxonomyMulti="true" ma:sspId="0283723c-e588-4272-b5ee-68fdb59db8a0" ma:termSetId="201a11d4-3d98-4d24-ac94-3dac6d91324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c7f66a-dad0-441e-9c17-3ca780a9a7d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2e0dc6f-2a9e-4e4c-978d-31910babd897}" ma:internalName="TaxCatchAll" ma:showField="CatchAllData" ma:web="f0c7f66a-dad0-441e-9c17-3ca780a9a7dd">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0c7f66a-dad0-441e-9c17-3ca780a9a7dd"/>
    <n4df5bbed83e40c884ee1763289c04d3 xmlns="3d2d35ae-a25d-406f-b7c0-a037bd43535c">
      <Terms xmlns="http://schemas.microsoft.com/office/infopath/2007/PartnerControls"/>
    </n4df5bbed83e40c884ee1763289c04d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CEB77B-BACF-403A-B74F-541305B0C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d35ae-a25d-406f-b7c0-a037bd43535c"/>
    <ds:schemaRef ds:uri="f0c7f66a-dad0-441e-9c17-3ca780a9a7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7FD515-E54A-4AEF-84AE-88B60247D870}">
  <ds:schemaRefs>
    <ds:schemaRef ds:uri="f0c7f66a-dad0-441e-9c17-3ca780a9a7dd"/>
    <ds:schemaRef ds:uri="http://purl.org/dc/elements/1.1/"/>
    <ds:schemaRef ds:uri="http://schemas.microsoft.com/office/2006/metadata/properties"/>
    <ds:schemaRef ds:uri="http://purl.org/dc/terms/"/>
    <ds:schemaRef ds:uri="3d2d35ae-a25d-406f-b7c0-a037bd43535c"/>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D14E7E1-DA4E-4AB6-91FC-B648C6892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Gladsaxe PowerPoint GS-2020 Skabelon</Template>
  <TotalTime>28311</TotalTime>
  <Words>5560</Words>
  <Application>Microsoft Office PowerPoint</Application>
  <PresentationFormat>Widescreen</PresentationFormat>
  <Paragraphs>477</Paragraphs>
  <Slides>32</Slides>
  <Notes>32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Bahnschrift SemiCondensed</vt:lpstr>
      <vt:lpstr>Calibri</vt:lpstr>
      <vt:lpstr>Brugerdefineret design</vt:lpstr>
      <vt:lpstr>1_Brugerdefineret design</vt:lpstr>
      <vt:lpstr>SMØRREBRØD</vt:lpstr>
      <vt:lpstr>Kogebogen</vt:lpstr>
      <vt:lpstr>PowerPoint Presentation</vt:lpstr>
      <vt:lpstr>Smørrebrød – nemt og lækkert</vt:lpstr>
      <vt:lpstr>Dyrlægens natmad</vt:lpstr>
      <vt:lpstr>Visiterede borgere i Hjemmeplejen skal have pænt anrettet og velsmagende smørrebrød</vt:lpstr>
      <vt:lpstr>Gode råd – smørrebrød til hverdag</vt:lpstr>
      <vt:lpstr>Kødpålæg</vt:lpstr>
      <vt:lpstr>3 eksempler på kødpålæg</vt:lpstr>
      <vt:lpstr>Flere typer kødpålæg</vt:lpstr>
      <vt:lpstr>Fiskepålæg</vt:lpstr>
      <vt:lpstr>Fiskepålæg</vt:lpstr>
      <vt:lpstr>Ser du detaljen?</vt:lpstr>
      <vt:lpstr>Vegetar/ost</vt:lpstr>
      <vt:lpstr>Pause</vt:lpstr>
      <vt:lpstr>Udskåret smørrebrød</vt:lpstr>
      <vt:lpstr>Udskåret smørrebrød</vt:lpstr>
      <vt:lpstr>Hvor kommer ergoterapeuten ind i billedet?</vt:lpstr>
      <vt:lpstr>Inspiration til borgere på blød kost</vt:lpstr>
      <vt:lpstr>Blød mad</vt:lpstr>
      <vt:lpstr>Gratin-smørrebrød</vt:lpstr>
      <vt:lpstr>Gratin-smørrebrød</vt:lpstr>
      <vt:lpstr>Cremet smørrebrød</vt:lpstr>
      <vt:lpstr>Cremet smørrebrød</vt:lpstr>
      <vt:lpstr>Lune retter</vt:lpstr>
      <vt:lpstr>Lune retter</vt:lpstr>
      <vt:lpstr>Pynt - forvandler en mad til et stykke smørrebrød </vt:lpstr>
      <vt:lpstr>Pynt skal der til</vt:lpstr>
      <vt:lpstr>James tryller for Ayse</vt:lpstr>
      <vt:lpstr>Smørrebrød til fest</vt:lpstr>
      <vt:lpstr>Roastbeef med bearnaisemayo og sprøde løg</vt:lpstr>
      <vt:lpstr>Så nåede vi til vejs ende for introen af kogebogen</vt:lpstr>
    </vt:vector>
  </TitlesOfParts>
  <Company>Gladsaxe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Kinch Dalgaard</dc:creator>
  <cp:lastModifiedBy>Sigrid Normann Biener</cp:lastModifiedBy>
  <cp:revision>218</cp:revision>
  <cp:lastPrinted>2021-10-27T11:38:24Z</cp:lastPrinted>
  <dcterms:created xsi:type="dcterms:W3CDTF">2021-05-28T09:00:08Z</dcterms:created>
  <dcterms:modified xsi:type="dcterms:W3CDTF">2021-11-24T15:52:11Z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0x01010036C6289B6970C249BE87E850868FE305</vt:lpwstr>
  </property>
  <property fmtid="{D5CDD505-2E9C-101B-9397-08002B2CF9AE}" pid="3" name="IATags">
    <vt:lpwstr>1;#PowerPoint|afe3d6cb-3242-4140-9014-3fdf994c09b7</vt:lpwstr>
  </property>
</Properties>
</file>