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Lst>
  <p:notesMasterIdLst>
    <p:notesMasterId r:id="rId28"/>
  </p:notesMasterIdLst>
  <p:handoutMasterIdLst>
    <p:handoutMasterId r:id="rId29"/>
  </p:handoutMasterIdLst>
  <p:sldIdLst>
    <p:sldId id="257" r:id="rId6"/>
    <p:sldId id="260" r:id="rId7"/>
    <p:sldId id="261" r:id="rId8"/>
    <p:sldId id="258" r:id="rId9"/>
    <p:sldId id="298" r:id="rId10"/>
    <p:sldId id="262" r:id="rId11"/>
    <p:sldId id="263" r:id="rId12"/>
    <p:sldId id="299" r:id="rId13"/>
    <p:sldId id="264" r:id="rId14"/>
    <p:sldId id="265" r:id="rId15"/>
    <p:sldId id="295" r:id="rId16"/>
    <p:sldId id="296" r:id="rId17"/>
    <p:sldId id="297" r:id="rId18"/>
    <p:sldId id="268" r:id="rId19"/>
    <p:sldId id="274" r:id="rId20"/>
    <p:sldId id="305" r:id="rId21"/>
    <p:sldId id="276" r:id="rId22"/>
    <p:sldId id="303" r:id="rId23"/>
    <p:sldId id="304" r:id="rId24"/>
    <p:sldId id="289" r:id="rId25"/>
    <p:sldId id="281" r:id="rId26"/>
    <p:sldId id="286" r:id="rId27"/>
  </p:sldIdLst>
  <p:sldSz cx="12192000" cy="6858000"/>
  <p:notesSz cx="7104063"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Kinch Dalgaard" initials="AKD" lastIdx="2" clrIdx="0">
    <p:extLst>
      <p:ext uri="{19B8F6BF-5375-455C-9EA6-DF929625EA0E}">
        <p15:presenceInfo xmlns:p15="http://schemas.microsoft.com/office/powerpoint/2012/main" userId="S::ANNORS@gladsaxe.dk::e2c4729d-4b0d-48db-8a23-3edaff3d19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D2D"/>
    <a:srgbClr val="FF6D10"/>
    <a:srgbClr val="F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3155" autoAdjust="0"/>
    <p:restoredTop sz="62985" autoAdjust="0"/>
  </p:normalViewPr>
  <p:slideViewPr>
    <p:cSldViewPr>
      <p:cViewPr varScale="1">
        <p:scale>
          <a:sx n="68" d="100"/>
          <a:sy n="68" d="100"/>
        </p:scale>
        <p:origin x="1680" y="66"/>
      </p:cViewPr>
      <p:guideLst>
        <p:guide orient="horz" pos="2160"/>
        <p:guide pos="3840"/>
      </p:guideLst>
    </p:cSldViewPr>
  </p:slideViewPr>
  <p:outlineViewPr>
    <p:cViewPr>
      <p:scale>
        <a:sx n="33" d="100"/>
        <a:sy n="33" d="100"/>
      </p:scale>
      <p:origin x="0" y="-102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4290"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da-DK"/>
          </a:p>
        </p:txBody>
      </p:sp>
      <p:sp>
        <p:nvSpPr>
          <p:cNvPr id="3" name="Pladsholder til dato 2"/>
          <p:cNvSpPr>
            <a:spLocks noGrp="1"/>
          </p:cNvSpPr>
          <p:nvPr>
            <p:ph type="dt" sz="quarter" idx="1"/>
          </p:nvPr>
        </p:nvSpPr>
        <p:spPr>
          <a:xfrm>
            <a:off x="4023993" y="0"/>
            <a:ext cx="3078427" cy="513508"/>
          </a:xfrm>
          <a:prstGeom prst="rect">
            <a:avLst/>
          </a:prstGeom>
        </p:spPr>
        <p:txBody>
          <a:bodyPr vert="horz" lIns="94796" tIns="47398" rIns="94796" bIns="47398" rtlCol="0"/>
          <a:lstStyle>
            <a:lvl1pPr algn="r">
              <a:defRPr sz="1200"/>
            </a:lvl1pPr>
          </a:lstStyle>
          <a:p>
            <a:fld id="{4536CF9F-B601-4039-9BE8-D1B16B8C9CBF}" type="datetimeFigureOut">
              <a:rPr lang="da-DK" smtClean="0"/>
              <a:t>24-11-2021</a:t>
            </a:fld>
            <a:endParaRPr lang="da-DK"/>
          </a:p>
        </p:txBody>
      </p:sp>
      <p:sp>
        <p:nvSpPr>
          <p:cNvPr id="4" name="Pladsholder til sidefod 3"/>
          <p:cNvSpPr>
            <a:spLocks noGrp="1"/>
          </p:cNvSpPr>
          <p:nvPr>
            <p:ph type="ftr" sz="quarter" idx="2"/>
          </p:nvPr>
        </p:nvSpPr>
        <p:spPr>
          <a:xfrm>
            <a:off x="1" y="9721107"/>
            <a:ext cx="3078427" cy="513507"/>
          </a:xfrm>
          <a:prstGeom prst="rect">
            <a:avLst/>
          </a:prstGeom>
        </p:spPr>
        <p:txBody>
          <a:bodyPr vert="horz" lIns="94796" tIns="47398" rIns="94796" bIns="47398" rtlCol="0" anchor="b"/>
          <a:lstStyle>
            <a:lvl1pPr algn="l">
              <a:defRPr sz="1200"/>
            </a:lvl1pPr>
          </a:lstStyle>
          <a:p>
            <a:endParaRPr lang="da-DK"/>
          </a:p>
        </p:txBody>
      </p:sp>
      <p:sp>
        <p:nvSpPr>
          <p:cNvPr id="5" name="Pladsholder til slidenummer 4"/>
          <p:cNvSpPr>
            <a:spLocks noGrp="1"/>
          </p:cNvSpPr>
          <p:nvPr>
            <p:ph type="sldNum" sz="quarter" idx="3"/>
          </p:nvPr>
        </p:nvSpPr>
        <p:spPr>
          <a:xfrm>
            <a:off x="4023993" y="9721107"/>
            <a:ext cx="3078427" cy="513507"/>
          </a:xfrm>
          <a:prstGeom prst="rect">
            <a:avLst/>
          </a:prstGeom>
        </p:spPr>
        <p:txBody>
          <a:bodyPr vert="horz" lIns="94796" tIns="47398" rIns="94796" bIns="47398" rtlCol="0" anchor="b"/>
          <a:lstStyle>
            <a:lvl1pPr algn="r">
              <a:defRPr sz="1200"/>
            </a:lvl1pPr>
          </a:lstStyle>
          <a:p>
            <a:fld id="{0EE567E2-1E8F-4E6A-B010-140DE620D568}" type="slidenum">
              <a:rPr lang="da-DK" smtClean="0"/>
              <a:t>‹#›</a:t>
            </a:fld>
            <a:endParaRPr lang="da-DK"/>
          </a:p>
        </p:txBody>
      </p:sp>
    </p:spTree>
    <p:extLst>
      <p:ext uri="{BB962C8B-B14F-4D97-AF65-F5344CB8AC3E}">
        <p14:creationId xmlns:p14="http://schemas.microsoft.com/office/powerpoint/2010/main" val="196426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3078427" cy="511731"/>
          </a:xfrm>
          <a:prstGeom prst="rect">
            <a:avLst/>
          </a:prstGeom>
        </p:spPr>
        <p:txBody>
          <a:bodyPr vert="horz" lIns="94796" tIns="47398" rIns="94796" bIns="47398" rtlCol="0"/>
          <a:lstStyle>
            <a:lvl1pPr algn="l">
              <a:defRPr sz="1200"/>
            </a:lvl1pPr>
          </a:lstStyle>
          <a:p>
            <a:endParaRPr lang="da-DK"/>
          </a:p>
        </p:txBody>
      </p:sp>
      <p:sp>
        <p:nvSpPr>
          <p:cNvPr id="3" name="Pladsholder til dato 2"/>
          <p:cNvSpPr>
            <a:spLocks noGrp="1"/>
          </p:cNvSpPr>
          <p:nvPr>
            <p:ph type="dt" idx="1"/>
          </p:nvPr>
        </p:nvSpPr>
        <p:spPr>
          <a:xfrm>
            <a:off x="4023993" y="0"/>
            <a:ext cx="3078427" cy="511731"/>
          </a:xfrm>
          <a:prstGeom prst="rect">
            <a:avLst/>
          </a:prstGeom>
        </p:spPr>
        <p:txBody>
          <a:bodyPr vert="horz" lIns="94796" tIns="47398" rIns="94796" bIns="47398" rtlCol="0"/>
          <a:lstStyle>
            <a:lvl1pPr algn="r">
              <a:defRPr sz="1200"/>
            </a:lvl1pPr>
          </a:lstStyle>
          <a:p>
            <a:fld id="{8C85E22C-F919-4261-8833-1E5821E6340D}" type="datetimeFigureOut">
              <a:rPr lang="da-DK" smtClean="0"/>
              <a:pPr/>
              <a:t>24-11-2021</a:t>
            </a:fld>
            <a:endParaRPr lang="da-DK"/>
          </a:p>
        </p:txBody>
      </p:sp>
      <p:sp>
        <p:nvSpPr>
          <p:cNvPr id="4" name="Pladsholder til diasbillede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da-DK"/>
          </a:p>
        </p:txBody>
      </p:sp>
      <p:sp>
        <p:nvSpPr>
          <p:cNvPr id="5" name="Pladsholder til noter 4"/>
          <p:cNvSpPr>
            <a:spLocks noGrp="1"/>
          </p:cNvSpPr>
          <p:nvPr>
            <p:ph type="body" sz="quarter" idx="3"/>
          </p:nvPr>
        </p:nvSpPr>
        <p:spPr>
          <a:xfrm>
            <a:off x="710407" y="4861442"/>
            <a:ext cx="5683250" cy="4605576"/>
          </a:xfrm>
          <a:prstGeom prst="rect">
            <a:avLst/>
          </a:prstGeom>
        </p:spPr>
        <p:txBody>
          <a:bodyPr vert="horz" lIns="94796" tIns="47398" rIns="94796" bIns="47398"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721106"/>
            <a:ext cx="3078427" cy="511731"/>
          </a:xfrm>
          <a:prstGeom prst="rect">
            <a:avLst/>
          </a:prstGeom>
        </p:spPr>
        <p:txBody>
          <a:bodyPr vert="horz" lIns="94796" tIns="47398" rIns="94796" bIns="47398" rtlCol="0" anchor="b"/>
          <a:lstStyle>
            <a:lvl1pPr algn="l">
              <a:defRPr sz="1200"/>
            </a:lvl1pPr>
          </a:lstStyle>
          <a:p>
            <a:endParaRPr lang="da-DK"/>
          </a:p>
        </p:txBody>
      </p:sp>
      <p:sp>
        <p:nvSpPr>
          <p:cNvPr id="7" name="Pladsholder til diasnummer 6"/>
          <p:cNvSpPr>
            <a:spLocks noGrp="1"/>
          </p:cNvSpPr>
          <p:nvPr>
            <p:ph type="sldNum" sz="quarter" idx="5"/>
          </p:nvPr>
        </p:nvSpPr>
        <p:spPr>
          <a:xfrm>
            <a:off x="4023993" y="9721106"/>
            <a:ext cx="3078427" cy="511731"/>
          </a:xfrm>
          <a:prstGeom prst="rect">
            <a:avLst/>
          </a:prstGeom>
        </p:spPr>
        <p:txBody>
          <a:bodyPr vert="horz" lIns="94796" tIns="47398" rIns="94796" bIns="47398" rtlCol="0" anchor="b"/>
          <a:lstStyle>
            <a:lvl1pPr algn="r">
              <a:defRPr sz="1200"/>
            </a:lvl1pPr>
          </a:lstStyle>
          <a:p>
            <a:fld id="{B6546085-5A45-4840-9441-6173629BBC4B}" type="slidenum">
              <a:rPr lang="da-DK" smtClean="0"/>
              <a:pPr/>
              <a:t>‹#›</a:t>
            </a:fld>
            <a:endParaRPr lang="da-DK"/>
          </a:p>
        </p:txBody>
      </p:sp>
    </p:spTree>
    <p:extLst>
      <p:ext uri="{BB962C8B-B14F-4D97-AF65-F5344CB8AC3E}">
        <p14:creationId xmlns:p14="http://schemas.microsoft.com/office/powerpoint/2010/main" val="119288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400" dirty="0">
                <a:latin typeface="+mj-lt"/>
              </a:rPr>
              <a:t>Velkommen til undervisning omkring smørrebrød.</a:t>
            </a:r>
          </a:p>
          <a:p>
            <a:pPr>
              <a:lnSpc>
                <a:spcPct val="107000"/>
              </a:lnSpc>
              <a:spcAft>
                <a:spcPts val="829"/>
              </a:spcAft>
            </a:pPr>
            <a:endParaRPr lang="da-DK" sz="1400" dirty="0">
              <a:latin typeface="+mj-lt"/>
            </a:endParaRPr>
          </a:p>
          <a:p>
            <a:pPr>
              <a:lnSpc>
                <a:spcPct val="107000"/>
              </a:lnSpc>
              <a:spcAft>
                <a:spcPts val="829"/>
              </a:spcAft>
            </a:pPr>
            <a:r>
              <a:rPr lang="da-DK" sz="1400" dirty="0">
                <a:latin typeface="+mj-lt"/>
              </a:rPr>
              <a:t>Der ligger noget forskelligt materiale foran jer, som vil blive præsenteret og brugt undervejs.</a:t>
            </a:r>
          </a:p>
          <a:p>
            <a:pPr>
              <a:lnSpc>
                <a:spcPct val="107000"/>
              </a:lnSpc>
              <a:spcAft>
                <a:spcPts val="829"/>
              </a:spcAft>
            </a:pPr>
            <a:endParaRPr lang="da-DK" sz="1400" dirty="0">
              <a:latin typeface="+mj-lt"/>
            </a:endParaRPr>
          </a:p>
          <a:p>
            <a:pPr>
              <a:lnSpc>
                <a:spcPct val="107000"/>
              </a:lnSpc>
              <a:spcAft>
                <a:spcPts val="829"/>
              </a:spcAft>
            </a:pPr>
            <a:r>
              <a:rPr lang="da-DK" sz="1400" dirty="0">
                <a:latin typeface="+mj-lt"/>
              </a:rPr>
              <a:t>Hvis I starter med at finde den lille projektmappe, som viser de slides, som vi skal gennemgå, så ser I er der er skrivelinjer til hvert slide, så I kan tage egne notater.</a:t>
            </a:r>
          </a:p>
          <a:p>
            <a:pPr>
              <a:lnSpc>
                <a:spcPct val="107000"/>
              </a:lnSpc>
              <a:spcAft>
                <a:spcPts val="829"/>
              </a:spcAft>
            </a:pPr>
            <a:endParaRPr lang="da-DK" sz="1400" dirty="0">
              <a:latin typeface="+mj-lt"/>
            </a:endParaRPr>
          </a:p>
          <a:p>
            <a:pPr marL="0" marR="0" lvl="0" indent="0" algn="l" defTabSz="914400" rtl="0" eaLnBrk="1" fontAlgn="auto" latinLnBrk="0" hangingPunct="1">
              <a:lnSpc>
                <a:spcPct val="107000"/>
              </a:lnSpc>
              <a:spcBef>
                <a:spcPts val="0"/>
              </a:spcBef>
              <a:spcAft>
                <a:spcPts val="829"/>
              </a:spcAft>
              <a:buClrTx/>
              <a:buSzTx/>
              <a:buFontTx/>
              <a:buNone/>
              <a:tabLst/>
              <a:defRPr/>
            </a:pPr>
            <a:r>
              <a:rPr lang="da-DK" sz="1400" b="1" i="1" dirty="0">
                <a:latin typeface="+mj-lt"/>
                <a:ea typeface="Calibri" panose="020F0502020204030204" pitchFamily="34" charset="0"/>
                <a:cs typeface="Times New Roman" panose="02020603050405020304" pitchFamily="18" charset="0"/>
              </a:rPr>
              <a:t>(Præsenter det materiale, som ligger ved deltagernes pladser)</a:t>
            </a:r>
          </a:p>
          <a:p>
            <a:pPr>
              <a:lnSpc>
                <a:spcPct val="107000"/>
              </a:lnSpc>
            </a:pPr>
            <a:endParaRPr lang="da-DK" sz="1400" dirty="0">
              <a:latin typeface="+mj-lt"/>
              <a:ea typeface="Calibri" panose="020F0502020204030204" pitchFamily="34" charset="0"/>
              <a:cs typeface="Times New Roman" panose="02020603050405020304" pitchFamily="18" charset="0"/>
            </a:endParaRPr>
          </a:p>
          <a:p>
            <a:pPr>
              <a:lnSpc>
                <a:spcPct val="107000"/>
              </a:lnSpc>
            </a:pPr>
            <a:r>
              <a:rPr lang="da-DK" sz="1400" dirty="0">
                <a:latin typeface="+mj-lt"/>
                <a:ea typeface="Calibri" panose="020F0502020204030204" pitchFamily="34" charset="0"/>
                <a:cs typeface="Times New Roman" panose="02020603050405020304" pitchFamily="18" charset="0"/>
              </a:rPr>
              <a:t>Vi lægger ud med, at se den første af 4 Power Points, som er en præsentation af, hvordan man rent teknisk kan tilgå og arbejde med materialet om smørrebrød.</a:t>
            </a:r>
          </a:p>
          <a:p>
            <a:pPr>
              <a:lnSpc>
                <a:spcPct val="107000"/>
              </a:lnSpc>
            </a:pPr>
            <a:endParaRPr lang="da-DK" sz="1400" dirty="0">
              <a:latin typeface="+mj-lt"/>
              <a:ea typeface="Calibri" panose="020F0502020204030204" pitchFamily="34" charset="0"/>
              <a:cs typeface="Times New Roman" panose="02020603050405020304" pitchFamily="18" charset="0"/>
            </a:endParaRPr>
          </a:p>
          <a:p>
            <a:pPr>
              <a:lnSpc>
                <a:spcPct val="107000"/>
              </a:lnSpc>
            </a:pPr>
            <a:r>
              <a:rPr lang="da-DK" sz="1400" dirty="0">
                <a:latin typeface="+mj-lt"/>
                <a:ea typeface="Calibri" panose="020F0502020204030204" pitchFamily="34" charset="0"/>
                <a:cs typeface="Times New Roman" panose="02020603050405020304" pitchFamily="18" charset="0"/>
              </a:rPr>
              <a:t>Smørrebrød vil være omdrejningspunkt for hele undervisningen.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a:t>
            </a:fld>
            <a:endParaRPr lang="da-DK"/>
          </a:p>
        </p:txBody>
      </p:sp>
    </p:spTree>
    <p:extLst>
      <p:ext uri="{BB962C8B-B14F-4D97-AF65-F5344CB8AC3E}">
        <p14:creationId xmlns:p14="http://schemas.microsoft.com/office/powerpoint/2010/main" val="104919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Klik på kameraet på din iPhone.</a:t>
            </a:r>
            <a:endParaRPr lang="da-DK" sz="1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10</a:t>
            </a:fld>
            <a:endParaRPr lang="da-DK"/>
          </a:p>
        </p:txBody>
      </p:sp>
    </p:spTree>
    <p:extLst>
      <p:ext uri="{BB962C8B-B14F-4D97-AF65-F5344CB8AC3E}">
        <p14:creationId xmlns:p14="http://schemas.microsoft.com/office/powerpoint/2010/main" val="71020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kern="1200" dirty="0">
                <a:solidFill>
                  <a:schemeClr val="tx1"/>
                </a:solidFill>
                <a:effectLst/>
                <a:latin typeface="+mj-lt"/>
                <a:ea typeface="+mn-ea"/>
                <a:cs typeface="+mn-cs"/>
              </a:rPr>
              <a:t>Peg på </a:t>
            </a:r>
            <a:r>
              <a:rPr lang="da-DK" sz="1800" dirty="0">
                <a:effectLst/>
                <a:latin typeface="+mj-lt"/>
                <a:ea typeface="Calibri" panose="020F0502020204030204" pitchFamily="34" charset="0"/>
                <a:cs typeface="Times New Roman" panose="02020603050405020304" pitchFamily="18" charset="0"/>
              </a:rPr>
              <a:t>QR-koden, som er på din magnet.</a:t>
            </a:r>
          </a:p>
          <a:p>
            <a:pPr>
              <a:lnSpc>
                <a:spcPct val="107000"/>
              </a:lnSpc>
              <a:spcAft>
                <a:spcPts val="829"/>
              </a:spcAft>
            </a:pPr>
            <a:endParaRPr lang="da-DK" sz="18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mj-lt"/>
                <a:ea typeface="Calibri" panose="020F0502020204030204" pitchFamily="34" charset="0"/>
                <a:cs typeface="Times New Roman" panose="02020603050405020304" pitchFamily="18" charset="0"/>
              </a:rPr>
              <a:t>Klik på det felt, som kommer frem.</a:t>
            </a:r>
          </a:p>
          <a:p>
            <a:pPr>
              <a:lnSpc>
                <a:spcPct val="107000"/>
              </a:lnSpc>
              <a:spcAft>
                <a:spcPts val="829"/>
              </a:spcAft>
            </a:pPr>
            <a:endParaRPr lang="da-DK" sz="18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mj-lt"/>
                <a:ea typeface="Calibri" panose="020F0502020204030204" pitchFamily="34" charset="0"/>
                <a:cs typeface="Times New Roman" panose="02020603050405020304" pitchFamily="18" charset="0"/>
              </a:rPr>
              <a:t>Nu skal du prøve det selv.</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11</a:t>
            </a:fld>
            <a:endParaRPr lang="da-DK"/>
          </a:p>
        </p:txBody>
      </p:sp>
    </p:spTree>
    <p:extLst>
      <p:ext uri="{BB962C8B-B14F-4D97-AF65-F5344CB8AC3E}">
        <p14:creationId xmlns:p14="http://schemas.microsoft.com/office/powerpoint/2010/main" val="85639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800" dirty="0" err="1"/>
              <a:t>Scroll</a:t>
            </a:r>
            <a:r>
              <a:rPr lang="da-DK" sz="1800" dirty="0"/>
              <a:t> nu helt ned i bunden og klik på ”Tillad alle cookies”</a:t>
            </a:r>
          </a:p>
          <a:p>
            <a:endParaRPr lang="da-DK" sz="1800" i="0" dirty="0"/>
          </a:p>
          <a:p>
            <a:r>
              <a:rPr lang="da-DK" sz="1800" i="0" dirty="0"/>
              <a:t>I kan se på billedet til højre hvordan det ser ud</a:t>
            </a:r>
            <a:r>
              <a:rPr lang="da-DK" sz="1800" i="1" dirty="0"/>
              <a:t> </a:t>
            </a:r>
            <a:r>
              <a:rPr lang="da-DK" sz="1800" b="1" i="1" dirty="0"/>
              <a:t>(peg på den orange ramme).</a:t>
            </a:r>
          </a:p>
          <a:p>
            <a:endParaRPr lang="da-DK" sz="1800" b="1" i="1" dirty="0"/>
          </a:p>
          <a:p>
            <a:r>
              <a:rPr lang="da-DK" sz="1800" b="0" i="0" dirty="0"/>
              <a:t>Har alle trykket på ”Tillad cookies”?</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12</a:t>
            </a:fld>
            <a:endParaRPr lang="da-DK"/>
          </a:p>
        </p:txBody>
      </p:sp>
    </p:spTree>
    <p:extLst>
      <p:ext uri="{BB962C8B-B14F-4D97-AF65-F5344CB8AC3E}">
        <p14:creationId xmlns:p14="http://schemas.microsoft.com/office/powerpoint/2010/main" val="315558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latin typeface="Calibri" panose="020F0502020204030204" pitchFamily="34" charset="0"/>
                <a:ea typeface="Calibri" panose="020F0502020204030204" pitchFamily="34" charset="0"/>
                <a:cs typeface="Times New Roman" panose="02020603050405020304" pitchFamily="18" charset="0"/>
              </a:rPr>
              <a:t>Når du bruger din iPhone ser forsiden sådan her ud </a:t>
            </a:r>
            <a:r>
              <a:rPr lang="da-DK" sz="1800" b="1" i="1" dirty="0">
                <a:latin typeface="Calibri" panose="020F0502020204030204" pitchFamily="34" charset="0"/>
                <a:ea typeface="Calibri" panose="020F0502020204030204" pitchFamily="34" charset="0"/>
                <a:cs typeface="Times New Roman" panose="02020603050405020304" pitchFamily="18" charset="0"/>
              </a:rPr>
              <a:t>(peg på den).</a:t>
            </a:r>
          </a:p>
          <a:p>
            <a:pPr>
              <a:lnSpc>
                <a:spcPct val="107000"/>
              </a:lnSpc>
              <a:spcAft>
                <a:spcPts val="829"/>
              </a:spcAft>
            </a:pP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latin typeface="Calibri" panose="020F0502020204030204" pitchFamily="34" charset="0"/>
                <a:ea typeface="Calibri" panose="020F0502020204030204" pitchFamily="34" charset="0"/>
                <a:cs typeface="Times New Roman" panose="02020603050405020304" pitchFamily="18" charset="0"/>
              </a:rPr>
              <a:t>Hjælp hinanden, hvis nogen mangler, at komme på.</a:t>
            </a:r>
          </a:p>
          <a:p>
            <a:pPr>
              <a:lnSpc>
                <a:spcPct val="107000"/>
              </a:lnSpc>
              <a:spcAft>
                <a:spcPts val="829"/>
              </a:spcAft>
            </a:pP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latin typeface="Calibri" panose="020F0502020204030204" pitchFamily="34" charset="0"/>
                <a:ea typeface="Calibri" panose="020F0502020204030204" pitchFamily="34" charset="0"/>
                <a:cs typeface="Times New Roman" panose="02020603050405020304" pitchFamily="18" charset="0"/>
              </a:rPr>
              <a:t>Er alle inde i materialet nu? </a:t>
            </a:r>
          </a:p>
          <a:p>
            <a:pPr>
              <a:lnSpc>
                <a:spcPct val="107000"/>
              </a:lnSpc>
              <a:spcAft>
                <a:spcPts val="829"/>
              </a:spcAft>
            </a:pP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latin typeface="Calibri" panose="020F0502020204030204" pitchFamily="34" charset="0"/>
                <a:ea typeface="Calibri" panose="020F0502020204030204" pitchFamily="34" charset="0"/>
                <a:cs typeface="Times New Roman" panose="02020603050405020304" pitchFamily="18" charset="0"/>
              </a:rPr>
              <a:t>VELKOMMEN TIL.</a:t>
            </a:r>
          </a:p>
          <a:p>
            <a:endParaRPr lang="da-DK" sz="1800" i="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13</a:t>
            </a:fld>
            <a:endParaRPr lang="da-DK"/>
          </a:p>
        </p:txBody>
      </p:sp>
    </p:spTree>
    <p:extLst>
      <p:ext uri="{BB962C8B-B14F-4D97-AF65-F5344CB8AC3E}">
        <p14:creationId xmlns:p14="http://schemas.microsoft.com/office/powerpoint/2010/main" val="18886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Prøv at begynde forfra.</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Start med at finde dit kamera og slut af når du er inde i materialet.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Har I lige tilladt cookies, så kommer dette felt ikke frem igen. Det kommer frem med jævne mellemrum og specielt, hvis der går lang til imellem, at du går ind i materialet. </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Værsgo’.</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b="1" i="1" dirty="0">
                <a:effectLst/>
                <a:latin typeface="Calibri" panose="020F0502020204030204" pitchFamily="34" charset="0"/>
                <a:ea typeface="Calibri" panose="020F0502020204030204" pitchFamily="34" charset="0"/>
                <a:cs typeface="Times New Roman" panose="02020603050405020304" pitchFamily="18" charset="0"/>
              </a:rPr>
              <a:t>(Gå ud og hjælp hvor der er behov for det).</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14</a:t>
            </a:fld>
            <a:endParaRPr lang="da-DK"/>
          </a:p>
        </p:txBody>
      </p:sp>
    </p:spTree>
    <p:extLst>
      <p:ext uri="{BB962C8B-B14F-4D97-AF65-F5344CB8AC3E}">
        <p14:creationId xmlns:p14="http://schemas.microsoft.com/office/powerpoint/2010/main" val="410625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800" dirty="0">
                <a:effectLst/>
                <a:latin typeface="Calibri" panose="020F0502020204030204" pitchFamily="34" charset="0"/>
                <a:ea typeface="Calibri" panose="020F0502020204030204" pitchFamily="34" charset="0"/>
                <a:cs typeface="Times New Roman" panose="02020603050405020304" pitchFamily="18" charset="0"/>
              </a:rPr>
              <a:t>Vi mødes igen kl. ?</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15</a:t>
            </a:fld>
            <a:endParaRPr lang="da-DK"/>
          </a:p>
        </p:txBody>
      </p:sp>
    </p:spTree>
    <p:extLst>
      <p:ext uri="{BB962C8B-B14F-4D97-AF65-F5344CB8AC3E}">
        <p14:creationId xmlns:p14="http://schemas.microsoft.com/office/powerpoint/2010/main" val="132796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228600" indent="-228600">
              <a:buAutoNum type="arabicPeriod"/>
            </a:pPr>
            <a:r>
              <a:rPr lang="da-DK" sz="2000" dirty="0"/>
              <a:t>Gå ind i materialet som I har lært</a:t>
            </a:r>
          </a:p>
          <a:p>
            <a:pPr marL="228600" indent="-228600">
              <a:buAutoNum type="arabicPeriod"/>
            </a:pPr>
            <a:r>
              <a:rPr lang="da-DK" sz="2000" dirty="0"/>
              <a:t>Prøv om I kan finde kogebogen frem</a:t>
            </a:r>
          </a:p>
          <a:p>
            <a:pPr marL="228600" indent="-228600">
              <a:buAutoNum type="arabicPeriod"/>
            </a:pPr>
            <a:r>
              <a:rPr lang="da-DK" sz="2000" dirty="0"/>
              <a:t>Klik på kogebogen så den åbner</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16</a:t>
            </a:fld>
            <a:endParaRPr lang="da-DK"/>
          </a:p>
        </p:txBody>
      </p:sp>
    </p:spTree>
    <p:extLst>
      <p:ext uri="{BB962C8B-B14F-4D97-AF65-F5344CB8AC3E}">
        <p14:creationId xmlns:p14="http://schemas.microsoft.com/office/powerpoint/2010/main" val="55245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600" dirty="0"/>
              <a:t>Nu skal vi se på nogle tekniske detaljer.</a:t>
            </a:r>
          </a:p>
          <a:p>
            <a:pPr>
              <a:lnSpc>
                <a:spcPct val="107000"/>
              </a:lnSpc>
              <a:spcAft>
                <a:spcPts val="829"/>
              </a:spcAft>
            </a:pPr>
            <a:endParaRPr lang="da-DK" sz="1600" dirty="0"/>
          </a:p>
          <a:p>
            <a:pPr>
              <a:lnSpc>
                <a:spcPct val="107000"/>
              </a:lnSpc>
              <a:spcAft>
                <a:spcPts val="829"/>
              </a:spcAft>
            </a:pPr>
            <a:r>
              <a:rPr lang="da-DK" sz="1600" dirty="0"/>
              <a:t>Vi starter med fuld skærm.</a:t>
            </a:r>
          </a:p>
          <a:p>
            <a:pPr>
              <a:lnSpc>
                <a:spcPct val="107000"/>
              </a:lnSpc>
              <a:spcAft>
                <a:spcPts val="829"/>
              </a:spcAft>
            </a:pPr>
            <a:endParaRPr lang="da-DK" sz="1600" dirty="0"/>
          </a:p>
          <a:p>
            <a:pPr>
              <a:lnSpc>
                <a:spcPct val="107000"/>
              </a:lnSpc>
              <a:spcAft>
                <a:spcPts val="829"/>
              </a:spcAft>
            </a:pPr>
            <a:r>
              <a:rPr lang="da-DK" sz="1600" dirty="0"/>
              <a:t>Klik på den sorte cirkel i midten af billedet (Peg på skærmen).</a:t>
            </a:r>
          </a:p>
          <a:p>
            <a:pPr>
              <a:lnSpc>
                <a:spcPct val="107000"/>
              </a:lnSpc>
              <a:spcAft>
                <a:spcPts val="829"/>
              </a:spcAft>
            </a:pPr>
            <a:endParaRPr lang="da-DK" sz="1600" dirty="0"/>
          </a:p>
          <a:p>
            <a:pPr>
              <a:lnSpc>
                <a:spcPct val="107000"/>
              </a:lnSpc>
              <a:spcAft>
                <a:spcPts val="829"/>
              </a:spcAft>
            </a:pPr>
            <a:r>
              <a:rPr lang="da-DK" sz="1600" dirty="0"/>
              <a:t>Så får I fuld skærm.</a:t>
            </a:r>
          </a:p>
          <a:p>
            <a:pPr>
              <a:lnSpc>
                <a:spcPct val="107000"/>
              </a:lnSpc>
              <a:spcAft>
                <a:spcPts val="829"/>
              </a:spcAft>
            </a:pPr>
            <a:endParaRPr lang="da-DK" sz="1600" dirty="0"/>
          </a:p>
          <a:p>
            <a:pPr>
              <a:lnSpc>
                <a:spcPct val="107000"/>
              </a:lnSpc>
              <a:spcAft>
                <a:spcPts val="829"/>
              </a:spcAft>
            </a:pPr>
            <a:r>
              <a:rPr lang="da-DK" sz="1600" dirty="0"/>
              <a:t>Har alle fuld skærm nu?</a:t>
            </a:r>
          </a:p>
          <a:p>
            <a:pPr>
              <a:lnSpc>
                <a:spcPct val="107000"/>
              </a:lnSpc>
              <a:spcAft>
                <a:spcPts val="829"/>
              </a:spcAft>
            </a:pPr>
            <a:endParaRPr lang="da-DK" sz="1600" dirty="0"/>
          </a:p>
          <a:p>
            <a:pPr>
              <a:lnSpc>
                <a:spcPct val="107000"/>
              </a:lnSpc>
              <a:spcAft>
                <a:spcPts val="829"/>
              </a:spcAft>
            </a:pPr>
            <a:r>
              <a:rPr lang="da-DK" sz="1600" dirty="0"/>
              <a:t>I kan bladre ved hjælp af piletasterne i højre og venstre side. Prøv at bladre lidt i kogebogen.</a:t>
            </a:r>
          </a:p>
        </p:txBody>
      </p:sp>
      <p:sp>
        <p:nvSpPr>
          <p:cNvPr id="4" name="Pladsholder til slidenummer 3"/>
          <p:cNvSpPr>
            <a:spLocks noGrp="1"/>
          </p:cNvSpPr>
          <p:nvPr>
            <p:ph type="sldNum" sz="quarter" idx="5"/>
          </p:nvPr>
        </p:nvSpPr>
        <p:spPr/>
        <p:txBody>
          <a:bodyPr/>
          <a:lstStyle/>
          <a:p>
            <a:fld id="{B6546085-5A45-4840-9441-6173629BBC4B}" type="slidenum">
              <a:rPr lang="da-DK" smtClean="0">
                <a:latin typeface="+mj-lt"/>
              </a:rPr>
              <a:pPr/>
              <a:t>17</a:t>
            </a:fld>
            <a:endParaRPr lang="da-DK">
              <a:latin typeface="+mj-lt"/>
            </a:endParaRPr>
          </a:p>
        </p:txBody>
      </p:sp>
    </p:spTree>
    <p:extLst>
      <p:ext uri="{BB962C8B-B14F-4D97-AF65-F5344CB8AC3E}">
        <p14:creationId xmlns:p14="http://schemas.microsoft.com/office/powerpoint/2010/main" val="196971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710407" y="4861441"/>
            <a:ext cx="5683250" cy="5155841"/>
          </a:xfrm>
        </p:spPr>
        <p:txBody>
          <a:bodyPr>
            <a:noAutofit/>
          </a:bodyPr>
          <a:lstStyle/>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Videoerne er mest optimale, at se på størst mulig skærm på vores telefon.</a:t>
            </a:r>
          </a:p>
          <a:p>
            <a:pPr>
              <a:lnSpc>
                <a:spcPct val="107000"/>
              </a:lnSpc>
              <a:spcAft>
                <a:spcPts val="829"/>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Når du skal se en video på telefonen, bør du holde telefonen vandret </a:t>
            </a:r>
            <a:r>
              <a:rPr lang="da-DK" sz="1600" b="1" i="1" dirty="0">
                <a:effectLst/>
                <a:latin typeface="Calibri" panose="020F0502020204030204" pitchFamily="34" charset="0"/>
                <a:ea typeface="Calibri" panose="020F0502020204030204" pitchFamily="34" charset="0"/>
                <a:cs typeface="Times New Roman" panose="02020603050405020304" pitchFamily="18" charset="0"/>
              </a:rPr>
              <a:t>(vis det)</a:t>
            </a:r>
            <a:r>
              <a:rPr lang="da-DK" sz="16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Nu skal vi tjekke om din lås-funktion er slået til eller fra.</a:t>
            </a:r>
          </a:p>
          <a:p>
            <a:pPr>
              <a:lnSpc>
                <a:spcPct val="107000"/>
              </a:lnSpc>
              <a:spcAft>
                <a:spcPts val="829"/>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Du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swiper</a:t>
            </a:r>
            <a:r>
              <a:rPr lang="da-DK" sz="1600" dirty="0">
                <a:effectLst/>
                <a:latin typeface="Calibri" panose="020F0502020204030204" pitchFamily="34" charset="0"/>
                <a:ea typeface="Calibri" panose="020F0502020204030204" pitchFamily="34" charset="0"/>
                <a:cs typeface="Times New Roman" panose="02020603050405020304" pitchFamily="18" charset="0"/>
              </a:rPr>
              <a:t> nedefra og op</a:t>
            </a:r>
            <a:r>
              <a:rPr lang="da-DK" sz="1600" b="1" i="1" dirty="0">
                <a:effectLst/>
                <a:latin typeface="Calibri" panose="020F0502020204030204" pitchFamily="34" charset="0"/>
                <a:ea typeface="Calibri" panose="020F0502020204030204" pitchFamily="34" charset="0"/>
                <a:cs typeface="Times New Roman" panose="02020603050405020304" pitchFamily="18" charset="0"/>
              </a:rPr>
              <a:t> (vis det på din egen telefon).</a:t>
            </a:r>
          </a:p>
          <a:p>
            <a:pPr>
              <a:lnSpc>
                <a:spcPct val="107000"/>
              </a:lnSpc>
              <a:spcAft>
                <a:spcPts val="829"/>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Lås-ikonet vises på skærmen som en hængelås</a:t>
            </a:r>
            <a:r>
              <a:rPr lang="da-DK" sz="1600" b="1" i="1" dirty="0">
                <a:effectLst/>
                <a:latin typeface="Calibri" panose="020F0502020204030204" pitchFamily="34" charset="0"/>
                <a:ea typeface="Calibri" panose="020F0502020204030204" pitchFamily="34" charset="0"/>
                <a:cs typeface="Times New Roman" panose="02020603050405020304" pitchFamily="18" charset="0"/>
              </a:rPr>
              <a:t> (peg på skærmen).</a:t>
            </a:r>
          </a:p>
          <a:p>
            <a:pPr>
              <a:lnSpc>
                <a:spcPct val="107000"/>
              </a:lnSpc>
              <a:spcAft>
                <a:spcPts val="829"/>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Låsen skal være hvid, for at du kan se video på den store skærm. Er den rød vil du kun kunne se video på den smalle led. Du klikker på låsen for at skifte mellem de to tilstande.</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18</a:t>
            </a:fld>
            <a:endParaRPr lang="da-DK"/>
          </a:p>
        </p:txBody>
      </p:sp>
    </p:spTree>
    <p:extLst>
      <p:ext uri="{BB962C8B-B14F-4D97-AF65-F5344CB8AC3E}">
        <p14:creationId xmlns:p14="http://schemas.microsoft.com/office/powerpoint/2010/main" val="244228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47958">
              <a:lnSpc>
                <a:spcPct val="107000"/>
              </a:lnSpc>
              <a:spcAft>
                <a:spcPts val="829"/>
              </a:spcAf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Vælg hvad du vil se i de blå felter. For at skifte til at se noget nyt scroller du ned på siden en eller to gange til du ser den blå tilbagepil i det nederste venstre hjørne. </a:t>
            </a:r>
          </a:p>
          <a:p>
            <a:pPr defTabSz="947958">
              <a:lnSpc>
                <a:spcPct val="107000"/>
              </a:lnSpc>
              <a:spcAft>
                <a:spcPts val="829"/>
              </a:spcAf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defTabSz="947958">
              <a:lnSpc>
                <a:spcPct val="107000"/>
              </a:lnSpc>
              <a:spcAft>
                <a:spcPts val="829"/>
              </a:spcAf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Klik på den, og du kan vælge igen.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19</a:t>
            </a:fld>
            <a:endParaRPr lang="da-DK"/>
          </a:p>
        </p:txBody>
      </p:sp>
    </p:spTree>
    <p:extLst>
      <p:ext uri="{BB962C8B-B14F-4D97-AF65-F5344CB8AC3E}">
        <p14:creationId xmlns:p14="http://schemas.microsoft.com/office/powerpoint/2010/main" val="298472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a:bodyPr>
          <a:lstStyle/>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Her kan I se, hvad vi skal gennemgå på første modul, som blandt andet byder på en introduktion af den mere tekniske side af undervisningen.</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Vi skal gennemgå følgende punkter:</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marL="296237" indent="-296237">
              <a:buFont typeface="Arial" panose="020B0604020202020204" pitchFamily="34" charset="0"/>
              <a:buChar char="•"/>
            </a:pPr>
            <a:r>
              <a:rPr lang="da-DK" sz="1400" dirty="0">
                <a:latin typeface="+mj-lt"/>
              </a:rPr>
              <a:t>Hvordan startede det?</a:t>
            </a:r>
          </a:p>
          <a:p>
            <a:pPr marL="296237" indent="-296237">
              <a:buFont typeface="Arial" panose="020B0604020202020204" pitchFamily="34" charset="0"/>
              <a:buChar char="•"/>
            </a:pPr>
            <a:r>
              <a:rPr lang="da-DK" sz="1400" dirty="0">
                <a:latin typeface="+mj-lt"/>
              </a:rPr>
              <a:t>Projektgruppen</a:t>
            </a:r>
          </a:p>
          <a:p>
            <a:pPr marL="296237" indent="-296237">
              <a:buFont typeface="Arial" panose="020B0604020202020204" pitchFamily="34" charset="0"/>
              <a:buChar char="•"/>
            </a:pPr>
            <a:r>
              <a:rPr lang="da-DK" sz="1400" dirty="0">
                <a:latin typeface="+mj-lt"/>
              </a:rPr>
              <a:t>Præsenter dig selv</a:t>
            </a:r>
          </a:p>
          <a:p>
            <a:pPr marL="296237" indent="-296237">
              <a:buFont typeface="Arial" panose="020B0604020202020204" pitchFamily="34" charset="0"/>
              <a:buChar char="•"/>
            </a:pPr>
            <a:r>
              <a:rPr lang="da-DK" sz="1400" dirty="0">
                <a:latin typeface="+mj-lt"/>
              </a:rPr>
              <a:t>Sådan kan du tilgå materialet</a:t>
            </a:r>
          </a:p>
          <a:p>
            <a:pPr marL="296237" indent="-296237">
              <a:buFont typeface="Arial" panose="020B0604020202020204" pitchFamily="34" charset="0"/>
              <a:buChar char="•"/>
            </a:pPr>
            <a:r>
              <a:rPr lang="da-DK" sz="1400" dirty="0">
                <a:latin typeface="+mj-lt"/>
              </a:rPr>
              <a:t>Pause</a:t>
            </a:r>
          </a:p>
          <a:p>
            <a:pPr marL="296237" indent="-296237">
              <a:buFont typeface="Arial" panose="020B0604020202020204" pitchFamily="34" charset="0"/>
              <a:buChar char="•"/>
            </a:pPr>
            <a:r>
              <a:rPr lang="da-DK" sz="1400" dirty="0">
                <a:latin typeface="+mj-lt"/>
              </a:rPr>
              <a:t>Tekniske detaljer</a:t>
            </a:r>
          </a:p>
          <a:p>
            <a:pPr marL="770216" lvl="1" indent="-296237">
              <a:buFont typeface="Arial" panose="020B0604020202020204" pitchFamily="34" charset="0"/>
              <a:buChar char="•"/>
            </a:pPr>
            <a:r>
              <a:rPr lang="da-DK" sz="1400" dirty="0">
                <a:latin typeface="+mj-lt"/>
              </a:rPr>
              <a:t>Lås-funktionen</a:t>
            </a:r>
          </a:p>
          <a:p>
            <a:pPr marL="770216" lvl="1" indent="-296237">
              <a:buFont typeface="Arial" panose="020B0604020202020204" pitchFamily="34" charset="0"/>
              <a:buChar char="•"/>
            </a:pPr>
            <a:r>
              <a:rPr lang="da-DK" sz="1400" dirty="0">
                <a:latin typeface="+mj-lt"/>
              </a:rPr>
              <a:t>Undertekster</a:t>
            </a:r>
          </a:p>
          <a:p>
            <a:pPr marL="770216" lvl="1" indent="-296237">
              <a:buFont typeface="Arial" panose="020B0604020202020204" pitchFamily="34" charset="0"/>
              <a:buChar char="•"/>
            </a:pPr>
            <a:r>
              <a:rPr lang="da-DK" sz="1400" dirty="0">
                <a:latin typeface="+mj-lt"/>
              </a:rPr>
              <a:t>Fuld skærm</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Er der nogen som kan se hvilket stykke smørrebrød, som vises og spises i hjørnet?</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(Dyrlægens natmad med rugbrød, leverpostej, saltkød, sky, karse og løgringe)</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a:t>
            </a:fld>
            <a:endParaRPr lang="da-DK"/>
          </a:p>
        </p:txBody>
      </p:sp>
    </p:spTree>
    <p:extLst>
      <p:ext uri="{BB962C8B-B14F-4D97-AF65-F5344CB8AC3E}">
        <p14:creationId xmlns:p14="http://schemas.microsoft.com/office/powerpoint/2010/main" val="1706023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er også en mulighed for at vælge fuld skærm.</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Du holder telefonen vandret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(vis det)</a:t>
            </a:r>
            <a:r>
              <a:rPr lang="da-DK"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Åbn filmen ”Dyrlægens natmad” og se den i fuld skærm.</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20</a:t>
            </a:fld>
            <a:endParaRPr lang="da-DK"/>
          </a:p>
        </p:txBody>
      </p:sp>
    </p:spTree>
    <p:extLst>
      <p:ext uri="{BB962C8B-B14F-4D97-AF65-F5344CB8AC3E}">
        <p14:creationId xmlns:p14="http://schemas.microsoft.com/office/powerpoint/2010/main" val="395810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Er der tekst til en video, kan du selv vælge om du ønsker at se videoen med eller uden tekst.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Det gør du ved, at bruge den lille boks nederst markeret med orange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 på skærmen).</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kan du vælge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Off</a:t>
            </a:r>
            <a:r>
              <a:rPr lang="da-DK" sz="1800" dirty="0">
                <a:effectLst/>
                <a:latin typeface="Calibri" panose="020F0502020204030204" pitchFamily="34" charset="0"/>
                <a:ea typeface="Calibri" panose="020F0502020204030204" pitchFamily="34" charset="0"/>
                <a:cs typeface="Times New Roman" panose="02020603050405020304" pitchFamily="18" charset="0"/>
              </a:rPr>
              <a:t>” eller ”Dansk”.</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Prøv at finde videoen ”Udskåret smørrebrød”. Se den med tekst.</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21</a:t>
            </a:fld>
            <a:endParaRPr lang="da-DK"/>
          </a:p>
        </p:txBody>
      </p:sp>
    </p:spTree>
    <p:extLst>
      <p:ext uri="{BB962C8B-B14F-4D97-AF65-F5344CB8AC3E}">
        <p14:creationId xmlns:p14="http://schemas.microsoft.com/office/powerpoint/2010/main" val="1290473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Så er I introduceret til den mere tekniske del:</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Hvordan I finder materialet og hvordan I anvender teknikken.</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Hvis du sidder med spørgsmål om det vi har været igennem, så sig frem og jeg vil svare så godt jeg kan.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22</a:t>
            </a:fld>
            <a:endParaRPr lang="da-DK"/>
          </a:p>
        </p:txBody>
      </p:sp>
    </p:spTree>
    <p:extLst>
      <p:ext uri="{BB962C8B-B14F-4D97-AF65-F5344CB8AC3E}">
        <p14:creationId xmlns:p14="http://schemas.microsoft.com/office/powerpoint/2010/main" val="80616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pPr>
              <a:lnSpc>
                <a:spcPct val="107000"/>
              </a:lnSpc>
              <a:spcAft>
                <a:spcPts val="829"/>
              </a:spcAft>
            </a:pPr>
            <a:r>
              <a:rPr lang="da-DK" sz="1600" dirty="0">
                <a:latin typeface="Calibri" panose="020F0502020204030204" pitchFamily="34" charset="0"/>
                <a:ea typeface="Calibri" panose="020F0502020204030204" pitchFamily="34" charset="0"/>
                <a:cs typeface="Times New Roman" panose="02020603050405020304" pitchFamily="18" charset="0"/>
              </a:rPr>
              <a:t>Hvordan startede hele arbejdet med at lave en mappe og undervisning med smørrebrød?</a:t>
            </a:r>
          </a:p>
          <a:p>
            <a:pPr>
              <a:lnSpc>
                <a:spcPct val="107000"/>
              </a:lnSpc>
              <a:spcAft>
                <a:spcPts val="829"/>
              </a:spcAft>
            </a:pP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latin typeface="Calibri" panose="020F0502020204030204" pitchFamily="34" charset="0"/>
                <a:ea typeface="Calibri" panose="020F0502020204030204" pitchFamily="34" charset="0"/>
                <a:cs typeface="Times New Roman" panose="02020603050405020304" pitchFamily="18" charset="0"/>
              </a:rPr>
              <a:t>Gentagne klager fra samme familie, blev startskuddet til det materiale I skal præsenteres for.</a:t>
            </a:r>
          </a:p>
          <a:p>
            <a:pPr>
              <a:lnSpc>
                <a:spcPct val="107000"/>
              </a:lnSpc>
              <a:spcAft>
                <a:spcPts val="829"/>
              </a:spcAft>
            </a:pP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latin typeface="Calibri" panose="020F0502020204030204" pitchFamily="34" charset="0"/>
                <a:ea typeface="Calibri" panose="020F0502020204030204" pitchFamily="34" charset="0"/>
                <a:cs typeface="Times New Roman" panose="02020603050405020304" pitchFamily="18" charset="0"/>
              </a:rPr>
              <a:t>En familie købte ind til deres far som, som er borger i Hjemmeplejen.</a:t>
            </a:r>
          </a:p>
          <a:p>
            <a:pPr>
              <a:lnSpc>
                <a:spcPct val="107000"/>
              </a:lnSpc>
              <a:spcAft>
                <a:spcPts val="829"/>
              </a:spcAft>
            </a:pP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latin typeface="Calibri" panose="020F0502020204030204" pitchFamily="34" charset="0"/>
                <a:ea typeface="Calibri" panose="020F0502020204030204" pitchFamily="34" charset="0"/>
                <a:cs typeface="Times New Roman" panose="02020603050405020304" pitchFamily="18" charset="0"/>
              </a:rPr>
              <a:t>De sørgede for, at råvarerne altid var var til stede, så han kunne få serveret sit yndlings stykke smørrebrød; Dyrlægens natmad.</a:t>
            </a:r>
          </a:p>
          <a:p>
            <a:pPr>
              <a:lnSpc>
                <a:spcPct val="107000"/>
              </a:lnSpc>
              <a:spcAft>
                <a:spcPts val="829"/>
              </a:spcAft>
            </a:pPr>
            <a:endParaRPr lang="da-DK"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600" dirty="0">
                <a:latin typeface="Calibri" panose="020F0502020204030204" pitchFamily="34" charset="0"/>
                <a:ea typeface="Calibri" panose="020F0502020204030204" pitchFamily="34" charset="0"/>
                <a:cs typeface="Times New Roman" panose="02020603050405020304" pitchFamily="18" charset="0"/>
              </a:rPr>
              <a:t>MEN selv når alle råvarer var til stede, så lykkede det ikke rigtig, at få serveret Dyrlægens natmad for borgeren</a:t>
            </a:r>
            <a:r>
              <a:rPr lang="da-DK" sz="2400" dirty="0">
                <a:latin typeface="Calibri" panose="020F0502020204030204" pitchFamily="34" charset="0"/>
                <a:ea typeface="Calibri" panose="020F0502020204030204" pitchFamily="34" charset="0"/>
                <a:cs typeface="Times New Roman" panose="02020603050405020304" pitchFamily="18" charset="0"/>
              </a:rPr>
              <a:t>.  </a:t>
            </a:r>
          </a:p>
          <a:p>
            <a:endParaRPr lang="da-DK" sz="1600" noProof="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3</a:t>
            </a:fld>
            <a:endParaRPr lang="da-DK"/>
          </a:p>
        </p:txBody>
      </p:sp>
    </p:spTree>
    <p:extLst>
      <p:ext uri="{BB962C8B-B14F-4D97-AF65-F5344CB8AC3E}">
        <p14:creationId xmlns:p14="http://schemas.microsoft.com/office/powerpoint/2010/main" val="280267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a:bodyPr>
          <a:lstStyle/>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Først vil jeg præsentere mig selv: </a:t>
            </a:r>
            <a:r>
              <a:rPr lang="da-DK" sz="1400" b="1" i="1" dirty="0">
                <a:effectLst/>
                <a:latin typeface="+mj-lt"/>
                <a:ea typeface="Calibri" panose="020F0502020204030204" pitchFamily="34" charset="0"/>
                <a:cs typeface="Times New Roman" panose="02020603050405020304" pitchFamily="18" charset="0"/>
              </a:rPr>
              <a:t>(Fortæl om dig selv).</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Det materiale vi skal se i dag, er lavet af en ernæringskonsulent sammen med 6 SOSU-hjælpere i Gladsaxe Kommune:</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Susanne som er kostansvarlig og Christian som er Kok og trækker derfor på den gode erfaring, I hver især bærer rundt på. </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Projektet har James Price, kendt tv kok, og Intervare som samarbejdspartnere.</a:t>
            </a: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mj-lt"/>
                <a:ea typeface="Calibri" panose="020F0502020204030204" pitchFamily="34" charset="0"/>
                <a:cs typeface="Times New Roman" panose="02020603050405020304" pitchFamily="18" charset="0"/>
              </a:rPr>
              <a:t>Og nu skal jeg se om jeg kan nå, at følge med, når billederne vipper </a:t>
            </a:r>
            <a:r>
              <a:rPr lang="da-DK" sz="1400" dirty="0">
                <a:effectLst/>
                <a:latin typeface="+mj-lt"/>
                <a:ea typeface="Calibri" panose="020F0502020204030204" pitchFamily="34" charset="0"/>
                <a:cs typeface="Times New Roman" panose="02020603050405020304" pitchFamily="18" charset="0"/>
                <a:sym typeface="Segoe UI Emoji" panose="020B0502040204020203" pitchFamily="34" charset="0"/>
              </a:rPr>
              <a:t>😊</a:t>
            </a: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endParaRPr lang="da-DK" sz="1400"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b="1" i="1" dirty="0">
                <a:effectLst/>
                <a:latin typeface="+mj-lt"/>
                <a:ea typeface="Calibri" panose="020F0502020204030204" pitchFamily="34" charset="0"/>
                <a:cs typeface="Times New Roman" panose="02020603050405020304" pitchFamily="18" charset="0"/>
              </a:rPr>
              <a:t>KLIK PÅ MUSEN SOM TIL NÆSTE SLIDE (udløser at billederne vipper et efter et)</a:t>
            </a:r>
          </a:p>
          <a:p>
            <a:pPr>
              <a:lnSpc>
                <a:spcPct val="107000"/>
              </a:lnSpc>
              <a:spcAft>
                <a:spcPts val="829"/>
              </a:spcAft>
            </a:pPr>
            <a:endParaRPr lang="da-DK" sz="1400" b="1" i="1" dirty="0">
              <a:effectLst/>
              <a:latin typeface="+mj-lt"/>
              <a:ea typeface="Calibri" panose="020F0502020204030204" pitchFamily="34" charset="0"/>
              <a:cs typeface="Times New Roman" panose="02020603050405020304" pitchFamily="18" charset="0"/>
            </a:endParaRPr>
          </a:p>
          <a:p>
            <a:pPr>
              <a:lnSpc>
                <a:spcPct val="107000"/>
              </a:lnSpc>
              <a:spcAft>
                <a:spcPts val="829"/>
              </a:spcAft>
            </a:pPr>
            <a:r>
              <a:rPr lang="da-DK" sz="1400" b="1" i="1" dirty="0">
                <a:effectLst/>
                <a:latin typeface="+mj-lt"/>
                <a:ea typeface="Calibri" panose="020F0502020204030204" pitchFamily="34" charset="0"/>
                <a:cs typeface="Times New Roman" panose="02020603050405020304" pitchFamily="18" charset="0"/>
              </a:rPr>
              <a:t>Præsenter navnene efterhånden som de vipper.</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4</a:t>
            </a:fld>
            <a:endParaRPr lang="da-DK"/>
          </a:p>
        </p:txBody>
      </p:sp>
    </p:spTree>
    <p:extLst>
      <p:ext uri="{BB962C8B-B14F-4D97-AF65-F5344CB8AC3E}">
        <p14:creationId xmlns:p14="http://schemas.microsoft.com/office/powerpoint/2010/main" val="387841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r>
              <a:rPr lang="da-DK" sz="1800" dirty="0">
                <a:effectLst/>
                <a:latin typeface="+mj-lt"/>
                <a:ea typeface="Calibri" panose="020F0502020204030204" pitchFamily="34" charset="0"/>
                <a:cs typeface="Times New Roman" panose="02020603050405020304" pitchFamily="18" charset="0"/>
              </a:rPr>
              <a:t>Lad os lave en lille præsentationsrunde. Vil I præsentere jer med navn, hvor længe I har været i jobbet og om I er Hjælper eller Elev.</a:t>
            </a:r>
          </a:p>
          <a:p>
            <a:endParaRPr lang="da-DK" sz="1800" i="1" u="sng" dirty="0">
              <a:effectLst/>
              <a:latin typeface="+mj-lt"/>
              <a:cs typeface="Times New Roman" panose="02020603050405020304" pitchFamily="18" charset="0"/>
            </a:endParaRPr>
          </a:p>
          <a:p>
            <a:r>
              <a:rPr lang="da-DK" sz="1800" i="1" u="sng" kern="1200" dirty="0">
                <a:solidFill>
                  <a:schemeClr val="tx1"/>
                </a:solidFill>
                <a:effectLst/>
                <a:latin typeface="+mj-lt"/>
                <a:ea typeface="+mn-ea"/>
                <a:cs typeface="+mn-cs"/>
              </a:rPr>
              <a:t>Efter præsentationen:</a:t>
            </a:r>
          </a:p>
          <a:p>
            <a:endParaRPr lang="da-DK" sz="1800" kern="1200" dirty="0">
              <a:solidFill>
                <a:schemeClr val="tx1"/>
              </a:solidFill>
              <a:effectLst/>
              <a:latin typeface="+mj-lt"/>
              <a:ea typeface="+mn-ea"/>
              <a:cs typeface="+mn-cs"/>
            </a:endParaRPr>
          </a:p>
          <a:p>
            <a:pPr>
              <a:lnSpc>
                <a:spcPct val="107000"/>
              </a:lnSpc>
              <a:spcAft>
                <a:spcPts val="829"/>
              </a:spcAft>
            </a:pPr>
            <a:r>
              <a:rPr lang="da-DK" sz="1800" kern="1200" dirty="0">
                <a:solidFill>
                  <a:schemeClr val="tx1"/>
                </a:solidFill>
                <a:effectLst/>
                <a:latin typeface="+mj-lt"/>
                <a:ea typeface="+mn-ea"/>
                <a:cs typeface="+mn-cs"/>
              </a:rPr>
              <a:t>I dag er vi samlet fordi det er jer, der har ansvaret for mad ude hos de borgere, som ikke selv kan lave mad. I løfter en enormt vigtig opgave hver eneste dag, fordi mad er et grundlæggende vilkår både for overlevelse, men også for livskvalitet. Tænk bare på, hvor dejligt du synes det er, at få serveret et appetitvækkende måltid. </a:t>
            </a:r>
            <a:r>
              <a:rPr lang="da-DK" sz="1800" dirty="0">
                <a:effectLst/>
                <a:latin typeface="+mj-lt"/>
                <a:ea typeface="Calibri" panose="020F0502020204030204" pitchFamily="34" charset="0"/>
                <a:cs typeface="Times New Roman" panose="02020603050405020304" pitchFamily="18" charset="0"/>
              </a:rPr>
              <a:t>Tænk så omvendt på, at få serveret nået, som du finder uappetitligt.</a:t>
            </a:r>
          </a:p>
          <a:p>
            <a:endParaRPr lang="da-DK" sz="1800" i="1" kern="1200" dirty="0">
              <a:solidFill>
                <a:schemeClr val="tx1"/>
              </a:solidFill>
              <a:effectLst/>
              <a:latin typeface="+mj-lt"/>
              <a:ea typeface="+mn-ea"/>
              <a:cs typeface="Times New Roman" panose="02020603050405020304" pitchFamily="18" charset="0"/>
            </a:endParaRPr>
          </a:p>
          <a:p>
            <a:r>
              <a:rPr lang="da-DK" sz="1800" dirty="0">
                <a:effectLst/>
                <a:latin typeface="+mj-lt"/>
                <a:ea typeface="Calibri" panose="020F0502020204030204" pitchFamily="34" charset="0"/>
                <a:cs typeface="Times New Roman" panose="02020603050405020304" pitchFamily="18" charset="0"/>
              </a:rPr>
              <a:t>Formålet med hele undervisningen er, at blive bedre til det I, i forvejen gør rigtig godt: Nemlig at anrette appetitvækkende frokostmåltider til borgerne</a:t>
            </a:r>
            <a:r>
              <a:rPr lang="da-DK" sz="1800" i="1" kern="1200" dirty="0">
                <a:solidFill>
                  <a:schemeClr val="tx1"/>
                </a:solidFill>
                <a:effectLst/>
                <a:latin typeface="+mj-lt"/>
                <a:ea typeface="+mn-ea"/>
                <a:cs typeface="Times New Roman" panose="02020603050405020304" pitchFamily="18" charset="0"/>
              </a:rPr>
              <a:t>.</a:t>
            </a:r>
            <a:endParaRPr lang="da-DK" sz="1800" i="1" dirty="0">
              <a:latin typeface="+mj-lt"/>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5</a:t>
            </a:fld>
            <a:endParaRPr lang="da-DK"/>
          </a:p>
        </p:txBody>
      </p:sp>
    </p:spTree>
    <p:extLst>
      <p:ext uri="{BB962C8B-B14F-4D97-AF65-F5344CB8AC3E}">
        <p14:creationId xmlns:p14="http://schemas.microsoft.com/office/powerpoint/2010/main" val="120488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Vi springer lige ud i det.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Der er forskellige måder, at tilgå materialet på.</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ser I mappen som er et trykt materiale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(mappen vises frem)</a:t>
            </a:r>
            <a:r>
              <a:rPr lang="da-DK" sz="18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 har også fået jeres eget private eksemplar.</a:t>
            </a: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Materialet kan også findes frem elektronisk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 på billedet).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Det vil I få en forklaring på.</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6</a:t>
            </a:fld>
            <a:endParaRPr lang="da-DK"/>
          </a:p>
        </p:txBody>
      </p:sp>
    </p:spTree>
    <p:extLst>
      <p:ext uri="{BB962C8B-B14F-4D97-AF65-F5344CB8AC3E}">
        <p14:creationId xmlns:p14="http://schemas.microsoft.com/office/powerpoint/2010/main" val="396757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10000"/>
          </a:bodyPr>
          <a:lstStyle/>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Ved I hvad en QR-kode er?</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Den sorte firkant du ser på billedet, kaldes en QR-kode. </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Det er muligt at tilgå materialet via denne kode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 på den</a:t>
            </a:r>
            <a:r>
              <a:rPr lang="da-DK" sz="18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QR-koder, findes i øvrigt mange steder, og de er indgang til alt mellem himmel og jord. </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defTabSz="947958">
              <a:lnSpc>
                <a:spcPct val="107000"/>
              </a:lnSpc>
              <a:spcAft>
                <a:spcPts val="829"/>
              </a:spcAf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I kommer til at lære, hvordan en QR-kode fungerer.</a:t>
            </a:r>
          </a:p>
          <a:p>
            <a:pPr>
              <a:lnSpc>
                <a:spcPct val="107000"/>
              </a:lnSpc>
              <a:spcAft>
                <a:spcPts val="829"/>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Prøv at lægge mærke til dem de næste dage, når I bevæger jer omkring.</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7</a:t>
            </a:fld>
            <a:endParaRPr lang="da-DK"/>
          </a:p>
        </p:txBody>
      </p:sp>
    </p:spTree>
    <p:extLst>
      <p:ext uri="{BB962C8B-B14F-4D97-AF65-F5344CB8AC3E}">
        <p14:creationId xmlns:p14="http://schemas.microsoft.com/office/powerpoint/2010/main" val="113479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De to linjer I ser her </a:t>
            </a:r>
            <a:r>
              <a:rPr lang="da-DK" sz="1400" b="1" dirty="0">
                <a:effectLst/>
                <a:latin typeface="Calibri" panose="020F0502020204030204" pitchFamily="34" charset="0"/>
                <a:ea typeface="Calibri" panose="020F0502020204030204" pitchFamily="34" charset="0"/>
                <a:cs typeface="Times New Roman" panose="02020603050405020304" pitchFamily="18" charset="0"/>
              </a:rPr>
              <a:t>(</a:t>
            </a:r>
            <a:r>
              <a:rPr lang="da-DK" sz="1400" b="1" i="1" dirty="0">
                <a:effectLst/>
                <a:latin typeface="Calibri" panose="020F0502020204030204" pitchFamily="34" charset="0"/>
                <a:ea typeface="Calibri" panose="020F0502020204030204" pitchFamily="34" charset="0"/>
                <a:cs typeface="Times New Roman" panose="02020603050405020304" pitchFamily="18" charset="0"/>
              </a:rPr>
              <a:t>peg på dem</a:t>
            </a:r>
            <a:r>
              <a:rPr lang="da-DK" sz="1400" b="1" dirty="0">
                <a:effectLst/>
                <a:latin typeface="Calibri" panose="020F0502020204030204" pitchFamily="34" charset="0"/>
                <a:ea typeface="Calibri" panose="020F0502020204030204" pitchFamily="34" charset="0"/>
                <a:cs typeface="Times New Roman" panose="02020603050405020304" pitchFamily="18" charset="0"/>
              </a:rPr>
              <a:t>) </a:t>
            </a:r>
            <a:r>
              <a:rPr lang="da-DK" sz="1400" dirty="0">
                <a:effectLst/>
                <a:latin typeface="Calibri" panose="020F0502020204030204" pitchFamily="34" charset="0"/>
                <a:ea typeface="Calibri" panose="020F0502020204030204" pitchFamily="34" charset="0"/>
                <a:cs typeface="Times New Roman" panose="02020603050405020304" pitchFamily="18" charset="0"/>
              </a:rPr>
              <a:t>kaldes for links.</a:t>
            </a:r>
          </a:p>
          <a:p>
            <a:pPr>
              <a:lnSpc>
                <a:spcPct val="107000"/>
              </a:lnSpc>
              <a:spcAft>
                <a:spcPts val="829"/>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Det er også en mulighed, at komme til materialet via disse links.</a:t>
            </a:r>
          </a:p>
          <a:p>
            <a:pPr>
              <a:lnSpc>
                <a:spcPct val="107000"/>
              </a:lnSpc>
              <a:spcAft>
                <a:spcPts val="829"/>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Begge links viser det samme materiale. Der er bare taget højde for, at det kan være forskelligt, hvordan man staver ordet smørrebrød, når der søges efter et link til smørrebrødsmaterialet.</a:t>
            </a:r>
          </a:p>
          <a:p>
            <a:pPr>
              <a:lnSpc>
                <a:spcPct val="107000"/>
              </a:lnSpc>
              <a:spcAft>
                <a:spcPts val="829"/>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Hvis du har teksten stående på din skærm som her, så klikker du bare på linket og materialet åbner.</a:t>
            </a:r>
          </a:p>
          <a:p>
            <a:pPr>
              <a:lnSpc>
                <a:spcPct val="107000"/>
              </a:lnSpc>
              <a:spcAft>
                <a:spcPts val="829"/>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Ellers taster du selv linket ind på en telefon, en iPad eller en PC og klikker på det. </a:t>
            </a:r>
          </a:p>
          <a:p>
            <a:pPr>
              <a:lnSpc>
                <a:spcPct val="107000"/>
              </a:lnSpc>
              <a:spcAft>
                <a:spcPts val="829"/>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9"/>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Så er der adgang til smørrebrødsmaterialet.</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8</a:t>
            </a:fld>
            <a:endParaRPr lang="da-DK"/>
          </a:p>
        </p:txBody>
      </p:sp>
    </p:spTree>
    <p:extLst>
      <p:ext uri="{BB962C8B-B14F-4D97-AF65-F5344CB8AC3E}">
        <p14:creationId xmlns:p14="http://schemas.microsoft.com/office/powerpoint/2010/main" val="282283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defTabSz="947958">
              <a:lnSpc>
                <a:spcPct val="107000"/>
              </a:lnSpc>
              <a:spcAft>
                <a:spcPts val="829"/>
              </a:spcAf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Du kan med din iPhone bruge kameraet til at scanne en QR-kode. Vi skal prøve det nu.</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9</a:t>
            </a:fld>
            <a:endParaRPr lang="da-DK"/>
          </a:p>
        </p:txBody>
      </p:sp>
    </p:spTree>
    <p:extLst>
      <p:ext uri="{BB962C8B-B14F-4D97-AF65-F5344CB8AC3E}">
        <p14:creationId xmlns:p14="http://schemas.microsoft.com/office/powerpoint/2010/main" val="427463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284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0166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9963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83172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4775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37499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88168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24-11-2021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785714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24-11-2021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8240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24-11-2021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59408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81760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70108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098565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336711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76280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24-11-2021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96915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412834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24-11-2021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210950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24-11-2021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85138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24-11-2021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72734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115177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24-11-2021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a:t>
            </a:fld>
            <a:endParaRPr lang="da-DK"/>
          </a:p>
        </p:txBody>
      </p:sp>
    </p:spTree>
    <p:extLst>
      <p:ext uri="{BB962C8B-B14F-4D97-AF65-F5344CB8AC3E}">
        <p14:creationId xmlns:p14="http://schemas.microsoft.com/office/powerpoint/2010/main" val="391596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24-11-2021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a:t>
            </a:fld>
            <a:endParaRPr lang="da-DK"/>
          </a:p>
        </p:txBody>
      </p:sp>
    </p:spTree>
    <p:extLst>
      <p:ext uri="{BB962C8B-B14F-4D97-AF65-F5344CB8AC3E}">
        <p14:creationId xmlns:p14="http://schemas.microsoft.com/office/powerpoint/2010/main" val="1144342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24-11-2021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a:t>
            </a:fld>
            <a:endParaRPr lang="da-DK"/>
          </a:p>
        </p:txBody>
      </p:sp>
    </p:spTree>
    <p:extLst>
      <p:ext uri="{BB962C8B-B14F-4D97-AF65-F5344CB8AC3E}">
        <p14:creationId xmlns:p14="http://schemas.microsoft.com/office/powerpoint/2010/main" val="9643094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4.jp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www.gladsaxe.dk/smoerrebroed" TargetMode="External"/><Relationship Id="rId4" Type="http://schemas.openxmlformats.org/officeDocument/2006/relationships/hyperlink" Target="http://www.gladsaxe.dk/sm&#248;rrebr&#248;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401A2C9-EDA4-47B5-846F-F41DE2811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p:cNvSpPr>
            <a:spLocks noGrp="1"/>
          </p:cNvSpPr>
          <p:nvPr>
            <p:ph type="ctrTitle"/>
          </p:nvPr>
        </p:nvSpPr>
        <p:spPr>
          <a:xfrm>
            <a:off x="1415480" y="0"/>
            <a:ext cx="9144000" cy="2387600"/>
          </a:xfrm>
        </p:spPr>
        <p:txBody>
          <a:bodyPr/>
          <a:lstStyle/>
          <a:p>
            <a:r>
              <a:rPr lang="en-US" b="1" dirty="0"/>
              <a:t>SMØRREBRØD</a:t>
            </a:r>
            <a:endParaRPr lang="da-DK" b="1" dirty="0"/>
          </a:p>
        </p:txBody>
      </p:sp>
      <p:sp>
        <p:nvSpPr>
          <p:cNvPr id="5" name="Undertitel 4"/>
          <p:cNvSpPr>
            <a:spLocks noGrp="1"/>
          </p:cNvSpPr>
          <p:nvPr>
            <p:ph type="subTitle" idx="1"/>
          </p:nvPr>
        </p:nvSpPr>
        <p:spPr>
          <a:xfrm>
            <a:off x="1408560" y="2276872"/>
            <a:ext cx="9144000" cy="1655762"/>
          </a:xfrm>
        </p:spPr>
        <p:txBody>
          <a:bodyPr/>
          <a:lstStyle/>
          <a:p>
            <a:r>
              <a:rPr lang="en-US" dirty="0"/>
              <a:t>NEMT OG LÆKKERT</a:t>
            </a:r>
            <a:endParaRPr lang="da-DK" dirty="0"/>
          </a:p>
        </p:txBody>
      </p:sp>
      <p:sp>
        <p:nvSpPr>
          <p:cNvPr id="2" name="Tekstfelt 1">
            <a:extLst>
              <a:ext uri="{FF2B5EF4-FFF2-40B4-BE49-F238E27FC236}">
                <a16:creationId xmlns:a16="http://schemas.microsoft.com/office/drawing/2014/main" id="{022B49FA-01F9-4EC1-B716-D7046CB8E7F0}"/>
              </a:ext>
            </a:extLst>
          </p:cNvPr>
          <p:cNvSpPr txBox="1"/>
          <p:nvPr/>
        </p:nvSpPr>
        <p:spPr>
          <a:xfrm>
            <a:off x="7968208" y="5445224"/>
            <a:ext cx="4104456" cy="1200329"/>
          </a:xfrm>
          <a:prstGeom prst="rect">
            <a:avLst/>
          </a:prstGeom>
          <a:noFill/>
        </p:spPr>
        <p:txBody>
          <a:bodyPr wrap="square" rtlCol="0">
            <a:spAutoFit/>
          </a:bodyPr>
          <a:lstStyle/>
          <a:p>
            <a:r>
              <a:rPr lang="da-DK" sz="3600" dirty="0">
                <a:solidFill>
                  <a:srgbClr val="FF6D10"/>
                </a:solidFill>
                <a:latin typeface="Bahnschrift SemiCondensed" panose="020B0502040204020203" pitchFamily="34" charset="0"/>
              </a:rPr>
              <a:t>Indledning og teknisk præsentation</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F97F-86F2-4429-81A8-792EC82DE243}"/>
              </a:ext>
            </a:extLst>
          </p:cNvPr>
          <p:cNvSpPr>
            <a:spLocks noGrp="1"/>
          </p:cNvSpPr>
          <p:nvPr>
            <p:ph type="title"/>
          </p:nvPr>
        </p:nvSpPr>
        <p:spPr>
          <a:xfrm>
            <a:off x="1127448" y="365125"/>
            <a:ext cx="10226352" cy="1325563"/>
          </a:xfrm>
        </p:spPr>
        <p:txBody>
          <a:bodyPr anchor="ctr">
            <a:normAutofit/>
          </a:bodyPr>
          <a:lstStyle/>
          <a:p>
            <a:r>
              <a:rPr lang="da-DK" dirty="0"/>
              <a:t>Kamera</a:t>
            </a:r>
          </a:p>
        </p:txBody>
      </p:sp>
      <p:sp>
        <p:nvSpPr>
          <p:cNvPr id="5" name="Pladsholder til indhold 4">
            <a:extLst>
              <a:ext uri="{FF2B5EF4-FFF2-40B4-BE49-F238E27FC236}">
                <a16:creationId xmlns:a16="http://schemas.microsoft.com/office/drawing/2014/main" id="{852FB8E3-894C-4B2B-BF9D-E3C2C46AAD0B}"/>
              </a:ext>
            </a:extLst>
          </p:cNvPr>
          <p:cNvSpPr>
            <a:spLocks noGrp="1"/>
          </p:cNvSpPr>
          <p:nvPr>
            <p:ph sz="half" idx="1"/>
          </p:nvPr>
        </p:nvSpPr>
        <p:spPr>
          <a:xfrm>
            <a:off x="1119523" y="2420888"/>
            <a:ext cx="4892352" cy="2963987"/>
          </a:xfrm>
        </p:spPr>
        <p:txBody>
          <a:bodyPr>
            <a:normAutofit/>
          </a:bodyPr>
          <a:lstStyle/>
          <a:p>
            <a:pPr marL="514350" lvl="0" indent="-514350">
              <a:buFont typeface="+mj-lt"/>
              <a:buAutoNum type="arabicPeriod"/>
            </a:pPr>
            <a:r>
              <a:rPr lang="da-DK" sz="6000" dirty="0"/>
              <a:t>Klik på </a:t>
            </a:r>
            <a:r>
              <a:rPr lang="da-DK" sz="6000" b="1" dirty="0">
                <a:solidFill>
                  <a:srgbClr val="FF6D10"/>
                </a:solidFill>
              </a:rPr>
              <a:t>kameraet</a:t>
            </a:r>
            <a:r>
              <a:rPr lang="da-DK" sz="6000" dirty="0"/>
              <a:t> på din iPhone</a:t>
            </a:r>
          </a:p>
        </p:txBody>
      </p:sp>
      <p:pic>
        <p:nvPicPr>
          <p:cNvPr id="4" name="Picture 4" descr="iPhone/iPad: Camera Icon Missing From Home Screen">
            <a:extLst>
              <a:ext uri="{FF2B5EF4-FFF2-40B4-BE49-F238E27FC236}">
                <a16:creationId xmlns:a16="http://schemas.microsoft.com/office/drawing/2014/main" id="{952D9626-4E59-44D1-942A-0894A03C99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37" t="5378" r="23995" b="8229"/>
          <a:stretch/>
        </p:blipFill>
        <p:spPr bwMode="auto">
          <a:xfrm>
            <a:off x="6662239" y="1825625"/>
            <a:ext cx="4341346" cy="4351338"/>
          </a:xfrm>
          <a:prstGeom prst="rect">
            <a:avLst/>
          </a:prstGeom>
          <a:solidFill>
            <a:srgbClr val="FFFFFF"/>
          </a:solidFill>
        </p:spPr>
      </p:pic>
    </p:spTree>
    <p:extLst>
      <p:ext uri="{BB962C8B-B14F-4D97-AF65-F5344CB8AC3E}">
        <p14:creationId xmlns:p14="http://schemas.microsoft.com/office/powerpoint/2010/main" val="655713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F97F-86F2-4429-81A8-792EC82DE243}"/>
              </a:ext>
            </a:extLst>
          </p:cNvPr>
          <p:cNvSpPr>
            <a:spLocks noGrp="1"/>
          </p:cNvSpPr>
          <p:nvPr>
            <p:ph type="title"/>
          </p:nvPr>
        </p:nvSpPr>
        <p:spPr>
          <a:xfrm>
            <a:off x="1127448" y="365125"/>
            <a:ext cx="10226352" cy="1325563"/>
          </a:xfrm>
        </p:spPr>
        <p:txBody>
          <a:bodyPr anchor="ctr">
            <a:normAutofit/>
          </a:bodyPr>
          <a:lstStyle/>
          <a:p>
            <a:r>
              <a:rPr lang="da-DK" dirty="0"/>
              <a:t>Lad os prøve</a:t>
            </a:r>
          </a:p>
        </p:txBody>
      </p:sp>
      <p:sp>
        <p:nvSpPr>
          <p:cNvPr id="5" name="Pladsholder til indhold 4">
            <a:extLst>
              <a:ext uri="{FF2B5EF4-FFF2-40B4-BE49-F238E27FC236}">
                <a16:creationId xmlns:a16="http://schemas.microsoft.com/office/drawing/2014/main" id="{852FB8E3-894C-4B2B-BF9D-E3C2C46AAD0B}"/>
              </a:ext>
            </a:extLst>
          </p:cNvPr>
          <p:cNvSpPr>
            <a:spLocks noGrp="1"/>
          </p:cNvSpPr>
          <p:nvPr>
            <p:ph sz="half" idx="1"/>
          </p:nvPr>
        </p:nvSpPr>
        <p:spPr>
          <a:xfrm>
            <a:off x="1127448" y="1412776"/>
            <a:ext cx="4892352" cy="4764187"/>
          </a:xfrm>
        </p:spPr>
        <p:txBody>
          <a:bodyPr>
            <a:normAutofit/>
          </a:bodyPr>
          <a:lstStyle/>
          <a:p>
            <a:pPr marL="514350" indent="-514350">
              <a:buFont typeface="+mj-lt"/>
              <a:buAutoNum type="arabicPeriod" startAt="2"/>
            </a:pPr>
            <a:r>
              <a:rPr lang="da-DK" sz="3600" dirty="0"/>
              <a:t>Peg på </a:t>
            </a:r>
            <a:r>
              <a:rPr lang="da-DK" sz="3600" b="1" dirty="0">
                <a:solidFill>
                  <a:srgbClr val="FF6D10"/>
                </a:solidFill>
              </a:rPr>
              <a:t>QR-koden</a:t>
            </a:r>
            <a:r>
              <a:rPr lang="da-DK" sz="3600" dirty="0"/>
              <a:t>  på din magnet. Du skal </a:t>
            </a:r>
            <a:r>
              <a:rPr lang="da-DK" sz="3600" i="1" u="sng" dirty="0"/>
              <a:t>ikke</a:t>
            </a:r>
            <a:r>
              <a:rPr lang="da-DK" sz="3600" dirty="0"/>
              <a:t> klikke på ”tag-billede knappen”</a:t>
            </a:r>
          </a:p>
          <a:p>
            <a:pPr marL="0" indent="0">
              <a:buNone/>
            </a:pPr>
            <a:endParaRPr lang="da-DK" sz="3600" dirty="0"/>
          </a:p>
          <a:p>
            <a:pPr marL="0" indent="0">
              <a:buNone/>
            </a:pPr>
            <a:endParaRPr lang="da-DK" sz="3600" dirty="0"/>
          </a:p>
          <a:p>
            <a:pPr marL="538163" indent="-538163">
              <a:buFont typeface="+mj-lt"/>
              <a:buAutoNum type="arabicPeriod" startAt="3"/>
            </a:pPr>
            <a:r>
              <a:rPr lang="da-DK" sz="3600" dirty="0"/>
              <a:t>Klik på det </a:t>
            </a:r>
            <a:r>
              <a:rPr lang="da-DK" sz="3600" b="1" dirty="0">
                <a:solidFill>
                  <a:srgbClr val="FF1D2D"/>
                </a:solidFill>
              </a:rPr>
              <a:t>felt</a:t>
            </a:r>
            <a:r>
              <a:rPr lang="da-DK" sz="3600" dirty="0"/>
              <a:t>, som kommer frem</a:t>
            </a:r>
          </a:p>
        </p:txBody>
      </p:sp>
      <p:pic>
        <p:nvPicPr>
          <p:cNvPr id="7" name="Billede 6">
            <a:extLst>
              <a:ext uri="{FF2B5EF4-FFF2-40B4-BE49-F238E27FC236}">
                <a16:creationId xmlns:a16="http://schemas.microsoft.com/office/drawing/2014/main" id="{9EA66831-558A-469B-AA11-604B093FBC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989" b="19370"/>
          <a:stretch/>
        </p:blipFill>
        <p:spPr>
          <a:xfrm>
            <a:off x="7035299" y="4119661"/>
            <a:ext cx="3299963" cy="1325563"/>
          </a:xfrm>
          <a:prstGeom prst="rect">
            <a:avLst/>
          </a:prstGeom>
        </p:spPr>
      </p:pic>
      <p:pic>
        <p:nvPicPr>
          <p:cNvPr id="4" name="Billede 3">
            <a:extLst>
              <a:ext uri="{FF2B5EF4-FFF2-40B4-BE49-F238E27FC236}">
                <a16:creationId xmlns:a16="http://schemas.microsoft.com/office/drawing/2014/main" id="{95EE00A8-EB42-4AAE-BE61-B9BFCACBB48B}"/>
              </a:ext>
            </a:extLst>
          </p:cNvPr>
          <p:cNvPicPr>
            <a:picLocks noChangeAspect="1"/>
          </p:cNvPicPr>
          <p:nvPr/>
        </p:nvPicPr>
        <p:blipFill rotWithShape="1">
          <a:blip r:embed="rId4">
            <a:extLst>
              <a:ext uri="{28A0092B-C50C-407E-A947-70E740481C1C}">
                <a14:useLocalDpi xmlns:a14="http://schemas.microsoft.com/office/drawing/2010/main" val="0"/>
              </a:ext>
            </a:extLst>
          </a:blip>
          <a:srcRect l="47377" t="39867" r="20198" b="56461"/>
          <a:stretch/>
        </p:blipFill>
        <p:spPr>
          <a:xfrm>
            <a:off x="7035298" y="5562093"/>
            <a:ext cx="3299963" cy="664705"/>
          </a:xfrm>
          <a:prstGeom prst="rect">
            <a:avLst/>
          </a:prstGeom>
        </p:spPr>
      </p:pic>
      <p:pic>
        <p:nvPicPr>
          <p:cNvPr id="11" name="Billede 10">
            <a:extLst>
              <a:ext uri="{FF2B5EF4-FFF2-40B4-BE49-F238E27FC236}">
                <a16:creationId xmlns:a16="http://schemas.microsoft.com/office/drawing/2014/main" id="{C8A69CB7-9924-40FB-8564-E93D99867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765" b="45544"/>
          <a:stretch/>
        </p:blipFill>
        <p:spPr>
          <a:xfrm>
            <a:off x="7003408" y="1412498"/>
            <a:ext cx="3331854" cy="1925129"/>
          </a:xfrm>
          <a:prstGeom prst="rect">
            <a:avLst/>
          </a:prstGeom>
        </p:spPr>
      </p:pic>
      <p:cxnSp>
        <p:nvCxnSpPr>
          <p:cNvPr id="10" name="Lige pilforbindelse 9">
            <a:extLst>
              <a:ext uri="{FF2B5EF4-FFF2-40B4-BE49-F238E27FC236}">
                <a16:creationId xmlns:a16="http://schemas.microsoft.com/office/drawing/2014/main" id="{7D5EEA31-C837-46F9-8E59-64DB5659DB02}"/>
              </a:ext>
            </a:extLst>
          </p:cNvPr>
          <p:cNvCxnSpPr>
            <a:cxnSpLocks/>
          </p:cNvCxnSpPr>
          <p:nvPr/>
        </p:nvCxnSpPr>
        <p:spPr>
          <a:xfrm flipV="1">
            <a:off x="5627240" y="4674675"/>
            <a:ext cx="1584176" cy="508439"/>
          </a:xfrm>
          <a:prstGeom prst="straightConnector1">
            <a:avLst/>
          </a:prstGeom>
          <a:ln w="76200">
            <a:solidFill>
              <a:srgbClr val="FF1D2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B4D1D82C-853A-4C6D-BEBC-28F1C5F2D131}"/>
              </a:ext>
            </a:extLst>
          </p:cNvPr>
          <p:cNvCxnSpPr>
            <a:cxnSpLocks/>
          </p:cNvCxnSpPr>
          <p:nvPr/>
        </p:nvCxnSpPr>
        <p:spPr>
          <a:xfrm>
            <a:off x="5779640" y="5335514"/>
            <a:ext cx="1255659" cy="540650"/>
          </a:xfrm>
          <a:prstGeom prst="straightConnector1">
            <a:avLst/>
          </a:prstGeom>
          <a:ln w="76200">
            <a:solidFill>
              <a:srgbClr val="FF1D2D"/>
            </a:solidFill>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572AEAAA-A43B-4168-A031-AD7FB6A2B0B5}"/>
              </a:ext>
            </a:extLst>
          </p:cNvPr>
          <p:cNvCxnSpPr>
            <a:cxnSpLocks/>
          </p:cNvCxnSpPr>
          <p:nvPr/>
        </p:nvCxnSpPr>
        <p:spPr>
          <a:xfrm flipV="1">
            <a:off x="5714816" y="2090685"/>
            <a:ext cx="3333512" cy="87947"/>
          </a:xfrm>
          <a:prstGeom prst="straightConnector1">
            <a:avLst/>
          </a:prstGeom>
          <a:ln w="76200">
            <a:solidFill>
              <a:srgbClr val="FF6D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F97F-86F2-4429-81A8-792EC82DE243}"/>
              </a:ext>
            </a:extLst>
          </p:cNvPr>
          <p:cNvSpPr>
            <a:spLocks noGrp="1"/>
          </p:cNvSpPr>
          <p:nvPr>
            <p:ph type="title"/>
          </p:nvPr>
        </p:nvSpPr>
        <p:spPr>
          <a:xfrm>
            <a:off x="1127448" y="365125"/>
            <a:ext cx="10226352" cy="1325563"/>
          </a:xfrm>
        </p:spPr>
        <p:txBody>
          <a:bodyPr anchor="ctr">
            <a:normAutofit/>
          </a:bodyPr>
          <a:lstStyle/>
          <a:p>
            <a:r>
              <a:rPr lang="da-DK" dirty="0"/>
              <a:t>Tillad alle cookies</a:t>
            </a:r>
          </a:p>
        </p:txBody>
      </p:sp>
      <p:sp>
        <p:nvSpPr>
          <p:cNvPr id="5" name="Pladsholder til indhold 4">
            <a:extLst>
              <a:ext uri="{FF2B5EF4-FFF2-40B4-BE49-F238E27FC236}">
                <a16:creationId xmlns:a16="http://schemas.microsoft.com/office/drawing/2014/main" id="{852FB8E3-894C-4B2B-BF9D-E3C2C46AAD0B}"/>
              </a:ext>
            </a:extLst>
          </p:cNvPr>
          <p:cNvSpPr>
            <a:spLocks noGrp="1"/>
          </p:cNvSpPr>
          <p:nvPr>
            <p:ph sz="half" idx="1"/>
          </p:nvPr>
        </p:nvSpPr>
        <p:spPr>
          <a:xfrm>
            <a:off x="1127448" y="2688766"/>
            <a:ext cx="5447251" cy="2407962"/>
          </a:xfrm>
        </p:spPr>
        <p:txBody>
          <a:bodyPr>
            <a:normAutofit/>
          </a:bodyPr>
          <a:lstStyle/>
          <a:p>
            <a:pPr marL="514350" indent="-514350">
              <a:buFont typeface="+mj-lt"/>
              <a:buAutoNum type="arabicPeriod" startAt="4"/>
            </a:pPr>
            <a:r>
              <a:rPr lang="da-DK" sz="4400" dirty="0" err="1"/>
              <a:t>Scroll</a:t>
            </a:r>
            <a:r>
              <a:rPr lang="da-DK" sz="4400" dirty="0"/>
              <a:t> nu helt ned i bunden og klik på ”</a:t>
            </a:r>
            <a:r>
              <a:rPr lang="da-DK" sz="4400" b="1" dirty="0">
                <a:solidFill>
                  <a:srgbClr val="FF6D10"/>
                </a:solidFill>
              </a:rPr>
              <a:t>Tillad alle cookies</a:t>
            </a:r>
            <a:r>
              <a:rPr lang="da-DK" sz="4400" dirty="0"/>
              <a:t>”</a:t>
            </a:r>
          </a:p>
        </p:txBody>
      </p:sp>
      <p:pic>
        <p:nvPicPr>
          <p:cNvPr id="10" name="Billede 9" descr="Et billede, der indeholder tekst&#10;&#10;Automatisk genereret beskrivelse">
            <a:extLst>
              <a:ext uri="{FF2B5EF4-FFF2-40B4-BE49-F238E27FC236}">
                <a16:creationId xmlns:a16="http://schemas.microsoft.com/office/drawing/2014/main" id="{9335C9F0-9B67-49C9-8E8D-4098ABC71F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51" b="9051"/>
          <a:stretch/>
        </p:blipFill>
        <p:spPr>
          <a:xfrm>
            <a:off x="7464152" y="1299476"/>
            <a:ext cx="3000195" cy="5186543"/>
          </a:xfrm>
          <a:prstGeom prst="rect">
            <a:avLst/>
          </a:prstGeom>
        </p:spPr>
      </p:pic>
      <p:sp>
        <p:nvSpPr>
          <p:cNvPr id="11" name="Rektangel 10">
            <a:extLst>
              <a:ext uri="{FF2B5EF4-FFF2-40B4-BE49-F238E27FC236}">
                <a16:creationId xmlns:a16="http://schemas.microsoft.com/office/drawing/2014/main" id="{C2B9BD6E-0CDB-44B1-B378-49738D4482A5}"/>
              </a:ext>
            </a:extLst>
          </p:cNvPr>
          <p:cNvSpPr/>
          <p:nvPr/>
        </p:nvSpPr>
        <p:spPr>
          <a:xfrm>
            <a:off x="9224362" y="5968313"/>
            <a:ext cx="1056248" cy="517705"/>
          </a:xfrm>
          <a:custGeom>
            <a:avLst/>
            <a:gdLst>
              <a:gd name="connsiteX0" fmla="*/ 0 w 1056248"/>
              <a:gd name="connsiteY0" fmla="*/ 0 h 517705"/>
              <a:gd name="connsiteX1" fmla="*/ 1056248 w 1056248"/>
              <a:gd name="connsiteY1" fmla="*/ 0 h 517705"/>
              <a:gd name="connsiteX2" fmla="*/ 1056248 w 1056248"/>
              <a:gd name="connsiteY2" fmla="*/ 517705 h 517705"/>
              <a:gd name="connsiteX3" fmla="*/ 0 w 1056248"/>
              <a:gd name="connsiteY3" fmla="*/ 517705 h 517705"/>
              <a:gd name="connsiteX4" fmla="*/ 0 w 1056248"/>
              <a:gd name="connsiteY4" fmla="*/ 0 h 51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248" h="517705" extrusionOk="0">
                <a:moveTo>
                  <a:pt x="0" y="0"/>
                </a:moveTo>
                <a:cubicBezTo>
                  <a:pt x="194584" y="-75145"/>
                  <a:pt x="545327" y="-12629"/>
                  <a:pt x="1056248" y="0"/>
                </a:cubicBezTo>
                <a:cubicBezTo>
                  <a:pt x="1070572" y="125528"/>
                  <a:pt x="1058570" y="420770"/>
                  <a:pt x="1056248" y="517705"/>
                </a:cubicBezTo>
                <a:cubicBezTo>
                  <a:pt x="716826" y="453074"/>
                  <a:pt x="252845" y="552909"/>
                  <a:pt x="0" y="517705"/>
                </a:cubicBezTo>
                <a:cubicBezTo>
                  <a:pt x="-10886" y="422761"/>
                  <a:pt x="-16258" y="100379"/>
                  <a:pt x="0" y="0"/>
                </a:cubicBezTo>
                <a:close/>
              </a:path>
            </a:pathLst>
          </a:custGeom>
          <a:noFill/>
          <a:ln w="57150">
            <a:solidFill>
              <a:srgbClr val="FF9000"/>
            </a:solidFill>
            <a:prstDash val="sysDot"/>
            <a:extLst>
              <a:ext uri="{C807C97D-BFC1-408E-A445-0C87EB9F89A2}">
                <ask:lineSketchStyleProps xmlns:ask="http://schemas.microsoft.com/office/drawing/2018/sketchyshapes" sd="297123405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6" name="Lige pilforbindelse 5">
            <a:extLst>
              <a:ext uri="{FF2B5EF4-FFF2-40B4-BE49-F238E27FC236}">
                <a16:creationId xmlns:a16="http://schemas.microsoft.com/office/drawing/2014/main" id="{4AB8F3B6-A646-4700-8B9F-427D6AF13E38}"/>
              </a:ext>
            </a:extLst>
          </p:cNvPr>
          <p:cNvCxnSpPr>
            <a:cxnSpLocks/>
          </p:cNvCxnSpPr>
          <p:nvPr/>
        </p:nvCxnSpPr>
        <p:spPr>
          <a:xfrm flipH="1">
            <a:off x="10446151" y="5163068"/>
            <a:ext cx="907649" cy="86466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5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CF97F-86F2-4429-81A8-792EC82DE243}"/>
              </a:ext>
            </a:extLst>
          </p:cNvPr>
          <p:cNvSpPr>
            <a:spLocks noGrp="1"/>
          </p:cNvSpPr>
          <p:nvPr>
            <p:ph type="title"/>
          </p:nvPr>
        </p:nvSpPr>
        <p:spPr>
          <a:xfrm>
            <a:off x="1127448" y="365125"/>
            <a:ext cx="10226352" cy="1325563"/>
          </a:xfrm>
        </p:spPr>
        <p:txBody>
          <a:bodyPr anchor="ctr">
            <a:normAutofit/>
          </a:bodyPr>
          <a:lstStyle/>
          <a:p>
            <a:r>
              <a:rPr lang="da-DK" dirty="0"/>
              <a:t>Forsiden</a:t>
            </a:r>
          </a:p>
        </p:txBody>
      </p:sp>
      <p:sp>
        <p:nvSpPr>
          <p:cNvPr id="4" name="Tekstfelt 3">
            <a:extLst>
              <a:ext uri="{FF2B5EF4-FFF2-40B4-BE49-F238E27FC236}">
                <a16:creationId xmlns:a16="http://schemas.microsoft.com/office/drawing/2014/main" id="{5CB31219-223F-4AA7-9F94-CFD332B55D53}"/>
              </a:ext>
            </a:extLst>
          </p:cNvPr>
          <p:cNvSpPr txBox="1"/>
          <p:nvPr/>
        </p:nvSpPr>
        <p:spPr>
          <a:xfrm>
            <a:off x="1127448" y="1429078"/>
            <a:ext cx="10873208" cy="646331"/>
          </a:xfrm>
          <a:prstGeom prst="rect">
            <a:avLst/>
          </a:prstGeom>
          <a:noFill/>
        </p:spPr>
        <p:txBody>
          <a:bodyPr wrap="square" rtlCol="0">
            <a:spAutoFit/>
          </a:bodyPr>
          <a:lstStyle/>
          <a:p>
            <a:r>
              <a:rPr lang="da-DK" sz="3600" dirty="0">
                <a:latin typeface="Calibri" panose="020F0502020204030204" pitchFamily="34" charset="0"/>
                <a:ea typeface="MS Mincho" panose="02020609040205080304" pitchFamily="49" charset="-128"/>
                <a:cs typeface="Times New Roman" panose="02020603050405020304" pitchFamily="18" charset="0"/>
              </a:rPr>
              <a:t>Hvis du bruger din </a:t>
            </a:r>
            <a:r>
              <a:rPr lang="da-DK" sz="3600" b="1" dirty="0">
                <a:solidFill>
                  <a:srgbClr val="FF1D2D"/>
                </a:solidFill>
                <a:latin typeface="Calibri" panose="020F0502020204030204" pitchFamily="34" charset="0"/>
                <a:ea typeface="MS Mincho" panose="02020609040205080304" pitchFamily="49" charset="-128"/>
                <a:cs typeface="Times New Roman" panose="02020603050405020304" pitchFamily="18" charset="0"/>
              </a:rPr>
              <a:t>iPhone </a:t>
            </a:r>
            <a:r>
              <a:rPr lang="da-DK" sz="3600" dirty="0">
                <a:latin typeface="Calibri" panose="020F0502020204030204" pitchFamily="34" charset="0"/>
                <a:ea typeface="MS Mincho" panose="02020609040205080304" pitchFamily="49" charset="-128"/>
                <a:cs typeface="Times New Roman" panose="02020603050405020304" pitchFamily="18" charset="0"/>
              </a:rPr>
              <a:t>ser forsiden sådan her ud:</a:t>
            </a:r>
            <a:endParaRPr lang="da-DK" sz="2400" dirty="0"/>
          </a:p>
        </p:txBody>
      </p:sp>
      <p:pic>
        <p:nvPicPr>
          <p:cNvPr id="9" name="Billede 8">
            <a:extLst>
              <a:ext uri="{FF2B5EF4-FFF2-40B4-BE49-F238E27FC236}">
                <a16:creationId xmlns:a16="http://schemas.microsoft.com/office/drawing/2014/main" id="{604B630E-76D0-403A-9AD5-5E97354878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1"/>
          <a:stretch/>
        </p:blipFill>
        <p:spPr>
          <a:xfrm>
            <a:off x="4690251" y="2089299"/>
            <a:ext cx="2811497" cy="4653136"/>
          </a:xfrm>
          <a:prstGeom prst="rect">
            <a:avLst/>
          </a:prstGeom>
        </p:spPr>
      </p:pic>
    </p:spTree>
    <p:extLst>
      <p:ext uri="{BB962C8B-B14F-4D97-AF65-F5344CB8AC3E}">
        <p14:creationId xmlns:p14="http://schemas.microsoft.com/office/powerpoint/2010/main" val="317323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Phone/iPad: Camera Icon Missing From Home Screen">
            <a:extLst>
              <a:ext uri="{FF2B5EF4-FFF2-40B4-BE49-F238E27FC236}">
                <a16:creationId xmlns:a16="http://schemas.microsoft.com/office/drawing/2014/main" id="{BC95C65B-4981-478B-BB57-2112971A55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37" t="5378" r="23995" b="8229"/>
          <a:stretch/>
        </p:blipFill>
        <p:spPr bwMode="auto">
          <a:xfrm>
            <a:off x="2213730" y="1738324"/>
            <a:ext cx="1771804" cy="177180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e 15">
            <a:extLst>
              <a:ext uri="{FF2B5EF4-FFF2-40B4-BE49-F238E27FC236}">
                <a16:creationId xmlns:a16="http://schemas.microsoft.com/office/drawing/2014/main" id="{26E6BB59-0FB3-4241-81D8-8435A46C979F}"/>
              </a:ext>
            </a:extLst>
          </p:cNvPr>
          <p:cNvGrpSpPr/>
          <p:nvPr/>
        </p:nvGrpSpPr>
        <p:grpSpPr>
          <a:xfrm>
            <a:off x="7776002" y="2081396"/>
            <a:ext cx="4146483" cy="1080120"/>
            <a:chOff x="6781661" y="6218832"/>
            <a:chExt cx="1449322" cy="371417"/>
          </a:xfrm>
        </p:grpSpPr>
        <p:pic>
          <p:nvPicPr>
            <p:cNvPr id="17" name="Billede 16" descr="Et billede, der indeholder tekst&#10;&#10;Automatisk genereret beskrivelse">
              <a:extLst>
                <a:ext uri="{FF2B5EF4-FFF2-40B4-BE49-F238E27FC236}">
                  <a16:creationId xmlns:a16="http://schemas.microsoft.com/office/drawing/2014/main" id="{814D47D8-24B6-4529-BB9B-2FED3C9D42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02" t="82346" r="3838" b="9051"/>
            <a:stretch/>
          </p:blipFill>
          <p:spPr>
            <a:xfrm>
              <a:off x="6781661" y="6218832"/>
              <a:ext cx="1449322" cy="371417"/>
            </a:xfrm>
            <a:prstGeom prst="rect">
              <a:avLst/>
            </a:prstGeom>
          </p:spPr>
        </p:pic>
        <p:sp>
          <p:nvSpPr>
            <p:cNvPr id="18" name="Rektangel 17">
              <a:extLst>
                <a:ext uri="{FF2B5EF4-FFF2-40B4-BE49-F238E27FC236}">
                  <a16:creationId xmlns:a16="http://schemas.microsoft.com/office/drawing/2014/main" id="{0B8558AD-0A91-4C22-8DF7-5707A0057194}"/>
                </a:ext>
              </a:extLst>
            </p:cNvPr>
            <p:cNvSpPr/>
            <p:nvPr/>
          </p:nvSpPr>
          <p:spPr>
            <a:xfrm>
              <a:off x="7464152" y="6237311"/>
              <a:ext cx="720080" cy="352937"/>
            </a:xfrm>
            <a:custGeom>
              <a:avLst/>
              <a:gdLst>
                <a:gd name="connsiteX0" fmla="*/ 0 w 720080"/>
                <a:gd name="connsiteY0" fmla="*/ 0 h 352937"/>
                <a:gd name="connsiteX1" fmla="*/ 720080 w 720080"/>
                <a:gd name="connsiteY1" fmla="*/ 0 h 352937"/>
                <a:gd name="connsiteX2" fmla="*/ 720080 w 720080"/>
                <a:gd name="connsiteY2" fmla="*/ 352937 h 352937"/>
                <a:gd name="connsiteX3" fmla="*/ 0 w 720080"/>
                <a:gd name="connsiteY3" fmla="*/ 352937 h 352937"/>
                <a:gd name="connsiteX4" fmla="*/ 0 w 720080"/>
                <a:gd name="connsiteY4" fmla="*/ 0 h 35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352937" extrusionOk="0">
                  <a:moveTo>
                    <a:pt x="0" y="0"/>
                  </a:moveTo>
                  <a:cubicBezTo>
                    <a:pt x="222009" y="54192"/>
                    <a:pt x="507562" y="22254"/>
                    <a:pt x="720080" y="0"/>
                  </a:cubicBezTo>
                  <a:cubicBezTo>
                    <a:pt x="749237" y="83644"/>
                    <a:pt x="749231" y="292673"/>
                    <a:pt x="720080" y="352937"/>
                  </a:cubicBezTo>
                  <a:cubicBezTo>
                    <a:pt x="472238" y="304000"/>
                    <a:pt x="350648" y="381383"/>
                    <a:pt x="0" y="352937"/>
                  </a:cubicBezTo>
                  <a:cubicBezTo>
                    <a:pt x="-21672" y="261887"/>
                    <a:pt x="-1117" y="70141"/>
                    <a:pt x="0" y="0"/>
                  </a:cubicBezTo>
                  <a:close/>
                </a:path>
              </a:pathLst>
            </a:custGeom>
            <a:noFill/>
            <a:ln w="57150">
              <a:solidFill>
                <a:srgbClr val="FF1D2D"/>
              </a:solidFill>
              <a:prstDash val="sysDot"/>
              <a:extLst>
                <a:ext uri="{C807C97D-BFC1-408E-A445-0C87EB9F89A2}">
                  <ask:lineSketchStyleProps xmlns:ask="http://schemas.microsoft.com/office/drawing/2018/sketchyshapes" sd="297123405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2" name="Titel 1">
            <a:extLst>
              <a:ext uri="{FF2B5EF4-FFF2-40B4-BE49-F238E27FC236}">
                <a16:creationId xmlns:a16="http://schemas.microsoft.com/office/drawing/2014/main" id="{8B42BC55-F8E4-4D80-B3B0-45CFFF441097}"/>
              </a:ext>
            </a:extLst>
          </p:cNvPr>
          <p:cNvSpPr>
            <a:spLocks noGrp="1"/>
          </p:cNvSpPr>
          <p:nvPr>
            <p:ph type="title"/>
          </p:nvPr>
        </p:nvSpPr>
        <p:spPr>
          <a:xfrm>
            <a:off x="1127448" y="365125"/>
            <a:ext cx="10226352" cy="1325563"/>
          </a:xfrm>
        </p:spPr>
        <p:txBody>
          <a:bodyPr anchor="ctr">
            <a:normAutofit/>
          </a:bodyPr>
          <a:lstStyle/>
          <a:p>
            <a:r>
              <a:rPr lang="da-DK" dirty="0"/>
              <a:t>Scan QR-koden</a:t>
            </a:r>
          </a:p>
        </p:txBody>
      </p:sp>
      <p:sp>
        <p:nvSpPr>
          <p:cNvPr id="2" name="Rektangel 1">
            <a:extLst>
              <a:ext uri="{FF2B5EF4-FFF2-40B4-BE49-F238E27FC236}">
                <a16:creationId xmlns:a16="http://schemas.microsoft.com/office/drawing/2014/main" id="{509255F8-2CB7-4C6E-BA2A-D3E3B33E1BB9}"/>
              </a:ext>
            </a:extLst>
          </p:cNvPr>
          <p:cNvSpPr/>
          <p:nvPr/>
        </p:nvSpPr>
        <p:spPr>
          <a:xfrm>
            <a:off x="621054" y="1700808"/>
            <a:ext cx="1326004" cy="1862048"/>
          </a:xfrm>
          <a:prstGeom prst="rect">
            <a:avLst/>
          </a:prstGeom>
          <a:noFill/>
        </p:spPr>
        <p:txBody>
          <a:bodyPr wrap="none" lIns="91440" tIns="45720" rIns="91440" bIns="45720">
            <a:spAutoFit/>
          </a:bodyPr>
          <a:lstStyle/>
          <a:p>
            <a:pPr algn="ctr"/>
            <a:r>
              <a:rPr lang="da-DK" sz="115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23" name="Rektangel 22">
            <a:extLst>
              <a:ext uri="{FF2B5EF4-FFF2-40B4-BE49-F238E27FC236}">
                <a16:creationId xmlns:a16="http://schemas.microsoft.com/office/drawing/2014/main" id="{CCC7FC52-E970-4D76-AC76-5DD74696CD7C}"/>
              </a:ext>
            </a:extLst>
          </p:cNvPr>
          <p:cNvSpPr/>
          <p:nvPr/>
        </p:nvSpPr>
        <p:spPr>
          <a:xfrm>
            <a:off x="621054" y="4069740"/>
            <a:ext cx="1326004" cy="1862048"/>
          </a:xfrm>
          <a:prstGeom prst="rect">
            <a:avLst/>
          </a:prstGeom>
          <a:noFill/>
        </p:spPr>
        <p:txBody>
          <a:bodyPr wrap="none" lIns="91440" tIns="45720" rIns="91440" bIns="45720">
            <a:spAutoFit/>
          </a:bodyPr>
          <a:lstStyle/>
          <a:p>
            <a:pPr algn="ctr"/>
            <a:r>
              <a:rPr lang="da-DK" sz="11500" b="1" cap="none" spc="0"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24" name="Rektangel 23">
            <a:extLst>
              <a:ext uri="{FF2B5EF4-FFF2-40B4-BE49-F238E27FC236}">
                <a16:creationId xmlns:a16="http://schemas.microsoft.com/office/drawing/2014/main" id="{AECA3CCA-8094-440F-9487-91E31CBBD535}"/>
              </a:ext>
            </a:extLst>
          </p:cNvPr>
          <p:cNvSpPr/>
          <p:nvPr/>
        </p:nvSpPr>
        <p:spPr>
          <a:xfrm>
            <a:off x="6449998" y="1700808"/>
            <a:ext cx="1326004" cy="1862048"/>
          </a:xfrm>
          <a:prstGeom prst="rect">
            <a:avLst/>
          </a:prstGeom>
          <a:noFill/>
        </p:spPr>
        <p:txBody>
          <a:bodyPr wrap="none" lIns="91440" tIns="45720" rIns="91440" bIns="45720">
            <a:spAutoFit/>
          </a:bodyPr>
          <a:lstStyle/>
          <a:p>
            <a:pPr algn="ctr"/>
            <a:r>
              <a:rPr lang="da-DK" sz="11500" b="1" cap="none" spc="0" dirty="0">
                <a:ln w="6600">
                  <a:solidFill>
                    <a:schemeClr val="accent2"/>
                  </a:solidFill>
                  <a:prstDash val="solid"/>
                </a:ln>
                <a:solidFill>
                  <a:srgbClr val="FFFFFF"/>
                </a:solidFill>
                <a:effectLst>
                  <a:outerShdw dist="38100" dir="2700000" algn="tl" rotWithShape="0">
                    <a:schemeClr val="accent2"/>
                  </a:outerShdw>
                </a:effectLst>
              </a:rPr>
              <a:t>3.</a:t>
            </a:r>
          </a:p>
        </p:txBody>
      </p:sp>
      <p:sp>
        <p:nvSpPr>
          <p:cNvPr id="25" name="Rektangel 24">
            <a:extLst>
              <a:ext uri="{FF2B5EF4-FFF2-40B4-BE49-F238E27FC236}">
                <a16:creationId xmlns:a16="http://schemas.microsoft.com/office/drawing/2014/main" id="{D8253429-16C1-4A8D-AB79-59FC01330722}"/>
              </a:ext>
            </a:extLst>
          </p:cNvPr>
          <p:cNvSpPr/>
          <p:nvPr/>
        </p:nvSpPr>
        <p:spPr>
          <a:xfrm>
            <a:off x="6390918" y="4069740"/>
            <a:ext cx="1326004" cy="1862048"/>
          </a:xfrm>
          <a:prstGeom prst="rect">
            <a:avLst/>
          </a:prstGeom>
          <a:noFill/>
        </p:spPr>
        <p:txBody>
          <a:bodyPr wrap="none" lIns="91440" tIns="45720" rIns="91440" bIns="45720">
            <a:spAutoFit/>
          </a:bodyPr>
          <a:lstStyle/>
          <a:p>
            <a:pPr algn="ctr"/>
            <a:r>
              <a:rPr lang="da-DK" sz="11500" b="1" cap="none" spc="0" dirty="0">
                <a:ln w="6600">
                  <a:solidFill>
                    <a:schemeClr val="accent2"/>
                  </a:solidFill>
                  <a:prstDash val="solid"/>
                </a:ln>
                <a:solidFill>
                  <a:srgbClr val="FFFFFF"/>
                </a:solidFill>
                <a:effectLst>
                  <a:outerShdw dist="38100" dir="2700000" algn="tl" rotWithShape="0">
                    <a:schemeClr val="accent2"/>
                  </a:outerShdw>
                </a:effectLst>
              </a:rPr>
              <a:t>4.</a:t>
            </a:r>
          </a:p>
        </p:txBody>
      </p:sp>
      <p:pic>
        <p:nvPicPr>
          <p:cNvPr id="20" name="Billede 19">
            <a:extLst>
              <a:ext uri="{FF2B5EF4-FFF2-40B4-BE49-F238E27FC236}">
                <a16:creationId xmlns:a16="http://schemas.microsoft.com/office/drawing/2014/main" id="{3EDA2917-EFB2-45ED-A115-E7E4D40520FD}"/>
              </a:ext>
            </a:extLst>
          </p:cNvPr>
          <p:cNvPicPr>
            <a:picLocks noChangeAspect="1"/>
          </p:cNvPicPr>
          <p:nvPr/>
        </p:nvPicPr>
        <p:blipFill rotWithShape="1">
          <a:blip r:embed="rId5">
            <a:extLst>
              <a:ext uri="{28A0092B-C50C-407E-A947-70E740481C1C}">
                <a14:useLocalDpi xmlns:a14="http://schemas.microsoft.com/office/drawing/2010/main" val="0"/>
              </a:ext>
            </a:extLst>
          </a:blip>
          <a:srcRect l="47782" t="39867" r="21149" b="56328"/>
          <a:stretch/>
        </p:blipFill>
        <p:spPr>
          <a:xfrm>
            <a:off x="2249705" y="5379104"/>
            <a:ext cx="3373766" cy="734988"/>
          </a:xfrm>
          <a:prstGeom prst="rect">
            <a:avLst/>
          </a:prstGeom>
        </p:spPr>
      </p:pic>
      <p:pic>
        <p:nvPicPr>
          <p:cNvPr id="14" name="Billede 13">
            <a:extLst>
              <a:ext uri="{FF2B5EF4-FFF2-40B4-BE49-F238E27FC236}">
                <a16:creationId xmlns:a16="http://schemas.microsoft.com/office/drawing/2014/main" id="{54CD866C-07A5-4BB6-897F-91F4FE4DDD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491" b="20715"/>
          <a:stretch/>
        </p:blipFill>
        <p:spPr>
          <a:xfrm>
            <a:off x="2249705" y="4191451"/>
            <a:ext cx="3162190" cy="1187654"/>
          </a:xfrm>
          <a:prstGeom prst="rect">
            <a:avLst/>
          </a:prstGeom>
        </p:spPr>
      </p:pic>
      <p:sp>
        <p:nvSpPr>
          <p:cNvPr id="15" name="Rektangel 14">
            <a:extLst>
              <a:ext uri="{FF2B5EF4-FFF2-40B4-BE49-F238E27FC236}">
                <a16:creationId xmlns:a16="http://schemas.microsoft.com/office/drawing/2014/main" id="{6156ADCF-1CA8-4A12-9347-AF5E67C84413}"/>
              </a:ext>
            </a:extLst>
          </p:cNvPr>
          <p:cNvSpPr/>
          <p:nvPr/>
        </p:nvSpPr>
        <p:spPr>
          <a:xfrm>
            <a:off x="2213731" y="4069741"/>
            <a:ext cx="3373766" cy="2044351"/>
          </a:xfrm>
          <a:custGeom>
            <a:avLst/>
            <a:gdLst>
              <a:gd name="connsiteX0" fmla="*/ 0 w 3373766"/>
              <a:gd name="connsiteY0" fmla="*/ 0 h 2044351"/>
              <a:gd name="connsiteX1" fmla="*/ 3373766 w 3373766"/>
              <a:gd name="connsiteY1" fmla="*/ 0 h 2044351"/>
              <a:gd name="connsiteX2" fmla="*/ 3373766 w 3373766"/>
              <a:gd name="connsiteY2" fmla="*/ 2044351 h 2044351"/>
              <a:gd name="connsiteX3" fmla="*/ 0 w 3373766"/>
              <a:gd name="connsiteY3" fmla="*/ 2044351 h 2044351"/>
              <a:gd name="connsiteX4" fmla="*/ 0 w 3373766"/>
              <a:gd name="connsiteY4" fmla="*/ 0 h 204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766" h="2044351" extrusionOk="0">
                <a:moveTo>
                  <a:pt x="0" y="0"/>
                </a:moveTo>
                <a:cubicBezTo>
                  <a:pt x="386216" y="-40268"/>
                  <a:pt x="2465709" y="149146"/>
                  <a:pt x="3373766" y="0"/>
                </a:cubicBezTo>
                <a:cubicBezTo>
                  <a:pt x="3529122" y="931132"/>
                  <a:pt x="3477340" y="1303906"/>
                  <a:pt x="3373766" y="2044351"/>
                </a:cubicBezTo>
                <a:cubicBezTo>
                  <a:pt x="1693411" y="2170178"/>
                  <a:pt x="1027124" y="2185239"/>
                  <a:pt x="0" y="2044351"/>
                </a:cubicBezTo>
                <a:cubicBezTo>
                  <a:pt x="-62528" y="1467043"/>
                  <a:pt x="145615" y="307548"/>
                  <a:pt x="0" y="0"/>
                </a:cubicBezTo>
                <a:close/>
              </a:path>
            </a:pathLst>
          </a:custGeom>
          <a:noFill/>
          <a:ln w="57150">
            <a:solidFill>
              <a:srgbClr val="FF1D2D"/>
            </a:solidFill>
            <a:prstDash val="sysDot"/>
            <a:extLst>
              <a:ext uri="{C807C97D-BFC1-408E-A445-0C87EB9F89A2}">
                <ask:lineSketchStyleProps xmlns:ask="http://schemas.microsoft.com/office/drawing/2018/sketchyshapes" sd="297123405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1" name="Billede 20">
            <a:extLst>
              <a:ext uri="{FF2B5EF4-FFF2-40B4-BE49-F238E27FC236}">
                <a16:creationId xmlns:a16="http://schemas.microsoft.com/office/drawing/2014/main" id="{3730F40D-109A-41F1-94F0-AAD9211154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951"/>
          <a:stretch/>
        </p:blipFill>
        <p:spPr>
          <a:xfrm>
            <a:off x="7776002" y="3645024"/>
            <a:ext cx="1801611" cy="2981736"/>
          </a:xfrm>
          <a:prstGeom prst="rect">
            <a:avLst/>
          </a:prstGeom>
        </p:spPr>
      </p:pic>
    </p:spTree>
    <p:extLst>
      <p:ext uri="{BB962C8B-B14F-4D97-AF65-F5344CB8AC3E}">
        <p14:creationId xmlns:p14="http://schemas.microsoft.com/office/powerpoint/2010/main" val="2345535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191A9-AD29-4B02-B86C-F8FFF20F5B2C}"/>
              </a:ext>
            </a:extLst>
          </p:cNvPr>
          <p:cNvSpPr>
            <a:spLocks noGrp="1"/>
          </p:cNvSpPr>
          <p:nvPr>
            <p:ph type="title"/>
          </p:nvPr>
        </p:nvSpPr>
        <p:spPr/>
        <p:txBody>
          <a:bodyPr/>
          <a:lstStyle/>
          <a:p>
            <a:r>
              <a:rPr lang="da-DK" dirty="0"/>
              <a:t>Pause</a:t>
            </a:r>
          </a:p>
        </p:txBody>
      </p:sp>
      <p:pic>
        <p:nvPicPr>
          <p:cNvPr id="9" name="Pladsholder til indhold 8" descr="Et billede, der indeholder tekst, vektorgrafik&#10;&#10;Automatisk genereret beskrivelse">
            <a:extLst>
              <a:ext uri="{FF2B5EF4-FFF2-40B4-BE49-F238E27FC236}">
                <a16:creationId xmlns:a16="http://schemas.microsoft.com/office/drawing/2014/main" id="{74270C78-1A56-43C6-851E-34FB8465FE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3114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F0448-32B3-4CE2-AB87-6449A1F6FF63}"/>
              </a:ext>
            </a:extLst>
          </p:cNvPr>
          <p:cNvSpPr>
            <a:spLocks noGrp="1"/>
          </p:cNvSpPr>
          <p:nvPr>
            <p:ph type="title"/>
          </p:nvPr>
        </p:nvSpPr>
        <p:spPr/>
        <p:txBody>
          <a:bodyPr/>
          <a:lstStyle/>
          <a:p>
            <a:r>
              <a:rPr lang="da-DK" dirty="0"/>
              <a:t>Find og åben kogebogen</a:t>
            </a:r>
          </a:p>
        </p:txBody>
      </p:sp>
      <p:pic>
        <p:nvPicPr>
          <p:cNvPr id="4" name="Billede 3">
            <a:extLst>
              <a:ext uri="{FF2B5EF4-FFF2-40B4-BE49-F238E27FC236}">
                <a16:creationId xmlns:a16="http://schemas.microsoft.com/office/drawing/2014/main" id="{2E5B8575-9909-445E-B1DB-754CF35EF2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50" b="5502"/>
          <a:stretch/>
        </p:blipFill>
        <p:spPr>
          <a:xfrm>
            <a:off x="4749988" y="1421427"/>
            <a:ext cx="2692024" cy="5071448"/>
          </a:xfrm>
          <a:prstGeom prst="rect">
            <a:avLst/>
          </a:prstGeom>
        </p:spPr>
      </p:pic>
      <p:cxnSp>
        <p:nvCxnSpPr>
          <p:cNvPr id="5" name="Lige pilforbindelse 4">
            <a:extLst>
              <a:ext uri="{FF2B5EF4-FFF2-40B4-BE49-F238E27FC236}">
                <a16:creationId xmlns:a16="http://schemas.microsoft.com/office/drawing/2014/main" id="{627FF109-FCE3-42A5-98E6-943E1F56D56A}"/>
              </a:ext>
            </a:extLst>
          </p:cNvPr>
          <p:cNvCxnSpPr>
            <a:cxnSpLocks/>
          </p:cNvCxnSpPr>
          <p:nvPr/>
        </p:nvCxnSpPr>
        <p:spPr>
          <a:xfrm flipH="1">
            <a:off x="7104112" y="2287290"/>
            <a:ext cx="1385445" cy="919399"/>
          </a:xfrm>
          <a:prstGeom prst="straightConnector1">
            <a:avLst/>
          </a:prstGeom>
          <a:ln w="76200">
            <a:solidFill>
              <a:srgbClr val="FF1D2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15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A141D-88EF-4ECB-B612-710747134A17}"/>
              </a:ext>
            </a:extLst>
          </p:cNvPr>
          <p:cNvSpPr>
            <a:spLocks noGrp="1"/>
          </p:cNvSpPr>
          <p:nvPr>
            <p:ph type="title"/>
          </p:nvPr>
        </p:nvSpPr>
        <p:spPr>
          <a:xfrm>
            <a:off x="1127448" y="365125"/>
            <a:ext cx="10226352" cy="1325563"/>
          </a:xfrm>
        </p:spPr>
        <p:txBody>
          <a:bodyPr anchor="ctr">
            <a:normAutofit/>
          </a:bodyPr>
          <a:lstStyle/>
          <a:p>
            <a:r>
              <a:rPr lang="da-DK" dirty="0"/>
              <a:t>Fuld skærm</a:t>
            </a:r>
          </a:p>
        </p:txBody>
      </p:sp>
      <p:pic>
        <p:nvPicPr>
          <p:cNvPr id="4" name="Billede 3">
            <a:extLst>
              <a:ext uri="{FF2B5EF4-FFF2-40B4-BE49-F238E27FC236}">
                <a16:creationId xmlns:a16="http://schemas.microsoft.com/office/drawing/2014/main" id="{A963953A-8D2D-47F3-B363-CAFF4CBAE135}"/>
              </a:ext>
            </a:extLst>
          </p:cNvPr>
          <p:cNvPicPr>
            <a:picLocks noChangeAspect="1"/>
          </p:cNvPicPr>
          <p:nvPr/>
        </p:nvPicPr>
        <p:blipFill>
          <a:blip r:embed="rId3"/>
          <a:stretch>
            <a:fillRect/>
          </a:stretch>
        </p:blipFill>
        <p:spPr>
          <a:xfrm>
            <a:off x="470346" y="2492089"/>
            <a:ext cx="5976664" cy="3227397"/>
          </a:xfrm>
          <a:prstGeom prst="rect">
            <a:avLst/>
          </a:prstGeom>
          <a:noFill/>
        </p:spPr>
      </p:pic>
      <p:pic>
        <p:nvPicPr>
          <p:cNvPr id="5" name="Billede 4">
            <a:extLst>
              <a:ext uri="{FF2B5EF4-FFF2-40B4-BE49-F238E27FC236}">
                <a16:creationId xmlns:a16="http://schemas.microsoft.com/office/drawing/2014/main" id="{38AA7185-3B21-46C1-BE09-F77FCF90952B}"/>
              </a:ext>
            </a:extLst>
          </p:cNvPr>
          <p:cNvPicPr>
            <a:picLocks noChangeAspect="1"/>
          </p:cNvPicPr>
          <p:nvPr/>
        </p:nvPicPr>
        <p:blipFill>
          <a:blip r:embed="rId4"/>
          <a:stretch>
            <a:fillRect/>
          </a:stretch>
        </p:blipFill>
        <p:spPr>
          <a:xfrm>
            <a:off x="6600056" y="2552318"/>
            <a:ext cx="5054650" cy="3159156"/>
          </a:xfrm>
          <a:prstGeom prst="rect">
            <a:avLst/>
          </a:prstGeom>
        </p:spPr>
      </p:pic>
      <p:sp>
        <p:nvSpPr>
          <p:cNvPr id="6" name="Rektangel 5">
            <a:extLst>
              <a:ext uri="{FF2B5EF4-FFF2-40B4-BE49-F238E27FC236}">
                <a16:creationId xmlns:a16="http://schemas.microsoft.com/office/drawing/2014/main" id="{921A1428-C345-416F-9294-0708AE04FE35}"/>
              </a:ext>
            </a:extLst>
          </p:cNvPr>
          <p:cNvSpPr/>
          <p:nvPr/>
        </p:nvSpPr>
        <p:spPr>
          <a:xfrm>
            <a:off x="3169675" y="3751018"/>
            <a:ext cx="578005" cy="481834"/>
          </a:xfrm>
          <a:custGeom>
            <a:avLst/>
            <a:gdLst>
              <a:gd name="connsiteX0" fmla="*/ 0 w 578005"/>
              <a:gd name="connsiteY0" fmla="*/ 0 h 481834"/>
              <a:gd name="connsiteX1" fmla="*/ 578005 w 578005"/>
              <a:gd name="connsiteY1" fmla="*/ 0 h 481834"/>
              <a:gd name="connsiteX2" fmla="*/ 578005 w 578005"/>
              <a:gd name="connsiteY2" fmla="*/ 481834 h 481834"/>
              <a:gd name="connsiteX3" fmla="*/ 0 w 578005"/>
              <a:gd name="connsiteY3" fmla="*/ 481834 h 481834"/>
              <a:gd name="connsiteX4" fmla="*/ 0 w 578005"/>
              <a:gd name="connsiteY4" fmla="*/ 0 h 48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05" h="481834" extrusionOk="0">
                <a:moveTo>
                  <a:pt x="0" y="0"/>
                </a:moveTo>
                <a:cubicBezTo>
                  <a:pt x="126389" y="14118"/>
                  <a:pt x="315887" y="5843"/>
                  <a:pt x="578005" y="0"/>
                </a:cubicBezTo>
                <a:cubicBezTo>
                  <a:pt x="541480" y="158374"/>
                  <a:pt x="584410" y="393917"/>
                  <a:pt x="578005" y="481834"/>
                </a:cubicBezTo>
                <a:cubicBezTo>
                  <a:pt x="406961" y="529753"/>
                  <a:pt x="97836" y="439546"/>
                  <a:pt x="0" y="481834"/>
                </a:cubicBezTo>
                <a:cubicBezTo>
                  <a:pt x="-42469" y="310846"/>
                  <a:pt x="36099" y="198182"/>
                  <a:pt x="0" y="0"/>
                </a:cubicBezTo>
                <a:close/>
              </a:path>
            </a:pathLst>
          </a:custGeom>
          <a:noFill/>
          <a:ln w="57150">
            <a:solidFill>
              <a:srgbClr val="FF9000"/>
            </a:solidFill>
            <a:prstDash val="sysDot"/>
            <a:extLst>
              <a:ext uri="{C807C97D-BFC1-408E-A445-0C87EB9F89A2}">
                <ask:lineSketchStyleProps xmlns:ask="http://schemas.microsoft.com/office/drawing/2018/sketchyshapes" sd="297123405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pilforbindelse 6">
            <a:extLst>
              <a:ext uri="{FF2B5EF4-FFF2-40B4-BE49-F238E27FC236}">
                <a16:creationId xmlns:a16="http://schemas.microsoft.com/office/drawing/2014/main" id="{20B289C0-D7AA-4248-9901-70F5A8FA6601}"/>
              </a:ext>
            </a:extLst>
          </p:cNvPr>
          <p:cNvCxnSpPr>
            <a:cxnSpLocks/>
          </p:cNvCxnSpPr>
          <p:nvPr/>
        </p:nvCxnSpPr>
        <p:spPr>
          <a:xfrm flipH="1">
            <a:off x="3579564" y="1661220"/>
            <a:ext cx="782340" cy="1959307"/>
          </a:xfrm>
          <a:prstGeom prst="straightConnector1">
            <a:avLst/>
          </a:prstGeom>
          <a:ln w="57150">
            <a:solidFill>
              <a:srgbClr val="FF9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a16="http://schemas.microsoft.com/office/drawing/2014/main" id="{E33AFB58-C1C7-44A9-9FCF-5E3E98167C67}"/>
              </a:ext>
            </a:extLst>
          </p:cNvPr>
          <p:cNvSpPr/>
          <p:nvPr/>
        </p:nvSpPr>
        <p:spPr>
          <a:xfrm>
            <a:off x="11229747" y="3864870"/>
            <a:ext cx="578005" cy="481834"/>
          </a:xfrm>
          <a:custGeom>
            <a:avLst/>
            <a:gdLst>
              <a:gd name="connsiteX0" fmla="*/ 0 w 578005"/>
              <a:gd name="connsiteY0" fmla="*/ 0 h 481834"/>
              <a:gd name="connsiteX1" fmla="*/ 578005 w 578005"/>
              <a:gd name="connsiteY1" fmla="*/ 0 h 481834"/>
              <a:gd name="connsiteX2" fmla="*/ 578005 w 578005"/>
              <a:gd name="connsiteY2" fmla="*/ 481834 h 481834"/>
              <a:gd name="connsiteX3" fmla="*/ 0 w 578005"/>
              <a:gd name="connsiteY3" fmla="*/ 481834 h 481834"/>
              <a:gd name="connsiteX4" fmla="*/ 0 w 578005"/>
              <a:gd name="connsiteY4" fmla="*/ 0 h 48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05" h="481834" extrusionOk="0">
                <a:moveTo>
                  <a:pt x="0" y="0"/>
                </a:moveTo>
                <a:cubicBezTo>
                  <a:pt x="126389" y="14118"/>
                  <a:pt x="315887" y="5843"/>
                  <a:pt x="578005" y="0"/>
                </a:cubicBezTo>
                <a:cubicBezTo>
                  <a:pt x="541480" y="158374"/>
                  <a:pt x="584410" y="393917"/>
                  <a:pt x="578005" y="481834"/>
                </a:cubicBezTo>
                <a:cubicBezTo>
                  <a:pt x="406961" y="529753"/>
                  <a:pt x="97836" y="439546"/>
                  <a:pt x="0" y="481834"/>
                </a:cubicBezTo>
                <a:cubicBezTo>
                  <a:pt x="-42469" y="310846"/>
                  <a:pt x="36099" y="198182"/>
                  <a:pt x="0" y="0"/>
                </a:cubicBezTo>
                <a:close/>
              </a:path>
            </a:pathLst>
          </a:custGeom>
          <a:noFill/>
          <a:ln w="57150">
            <a:solidFill>
              <a:srgbClr val="FF1D2D"/>
            </a:solidFill>
            <a:prstDash val="sysDot"/>
            <a:extLst>
              <a:ext uri="{C807C97D-BFC1-408E-A445-0C87EB9F89A2}">
                <ask:lineSketchStyleProps xmlns:ask="http://schemas.microsoft.com/office/drawing/2018/sketchyshapes" sd="2971234059">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254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5A03B4-8BE6-48F9-B85D-F3FD3262EA36}"/>
              </a:ext>
            </a:extLst>
          </p:cNvPr>
          <p:cNvSpPr>
            <a:spLocks noGrp="1"/>
          </p:cNvSpPr>
          <p:nvPr>
            <p:ph type="title"/>
          </p:nvPr>
        </p:nvSpPr>
        <p:spPr/>
        <p:txBody>
          <a:bodyPr/>
          <a:lstStyle/>
          <a:p>
            <a:r>
              <a:rPr lang="da-DK" dirty="0"/>
              <a:t>Hvordan får man slået ”lås-funktionen” fra</a:t>
            </a:r>
          </a:p>
        </p:txBody>
      </p:sp>
      <p:pic>
        <p:nvPicPr>
          <p:cNvPr id="1026" name="Picture 2" descr="iPhones rotationslås (Hængelås/låse-ikon med pil rundt om)">
            <a:extLst>
              <a:ext uri="{FF2B5EF4-FFF2-40B4-BE49-F238E27FC236}">
                <a16:creationId xmlns:a16="http://schemas.microsoft.com/office/drawing/2014/main" id="{FA531296-BD61-483B-9CF3-2A1E15AD4FC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70373" y="1615994"/>
            <a:ext cx="3251254" cy="487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4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C7006-1920-4123-AF5C-73404FCF621E}"/>
              </a:ext>
            </a:extLst>
          </p:cNvPr>
          <p:cNvSpPr>
            <a:spLocks noGrp="1"/>
          </p:cNvSpPr>
          <p:nvPr>
            <p:ph type="title"/>
          </p:nvPr>
        </p:nvSpPr>
        <p:spPr>
          <a:xfrm>
            <a:off x="1127448" y="365125"/>
            <a:ext cx="10226352" cy="1325563"/>
          </a:xfrm>
        </p:spPr>
        <p:txBody>
          <a:bodyPr anchor="ctr">
            <a:normAutofit/>
          </a:bodyPr>
          <a:lstStyle/>
          <a:p>
            <a:r>
              <a:rPr lang="da-DK" dirty="0"/>
              <a:t>Sådan skiftes mellem kogebogen og videoer på telefon</a:t>
            </a:r>
          </a:p>
        </p:txBody>
      </p:sp>
      <p:cxnSp>
        <p:nvCxnSpPr>
          <p:cNvPr id="10" name="Lige pilforbindelse 9">
            <a:extLst>
              <a:ext uri="{FF2B5EF4-FFF2-40B4-BE49-F238E27FC236}">
                <a16:creationId xmlns:a16="http://schemas.microsoft.com/office/drawing/2014/main" id="{744F925F-AF2D-47D8-8F2C-EF933AAFB7C0}"/>
              </a:ext>
            </a:extLst>
          </p:cNvPr>
          <p:cNvCxnSpPr>
            <a:cxnSpLocks/>
          </p:cNvCxnSpPr>
          <p:nvPr/>
        </p:nvCxnSpPr>
        <p:spPr>
          <a:xfrm flipH="1">
            <a:off x="7464152" y="3933056"/>
            <a:ext cx="1944216" cy="0"/>
          </a:xfrm>
          <a:prstGeom prst="straightConnector1">
            <a:avLst/>
          </a:prstGeom>
          <a:ln w="57150">
            <a:solidFill>
              <a:srgbClr val="FF9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2806796E-CA43-456F-8BA5-48AB6E4B1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50" b="5502"/>
          <a:stretch/>
        </p:blipFill>
        <p:spPr>
          <a:xfrm>
            <a:off x="4821452" y="1690688"/>
            <a:ext cx="2549095" cy="4802187"/>
          </a:xfrm>
          <a:prstGeom prst="rect">
            <a:avLst/>
          </a:prstGeom>
        </p:spPr>
      </p:pic>
    </p:spTree>
    <p:extLst>
      <p:ext uri="{BB962C8B-B14F-4D97-AF65-F5344CB8AC3E}">
        <p14:creationId xmlns:p14="http://schemas.microsoft.com/office/powerpoint/2010/main" val="39122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FA077-5126-44D3-B612-3853C5696805}"/>
              </a:ext>
            </a:extLst>
          </p:cNvPr>
          <p:cNvSpPr>
            <a:spLocks noGrp="1"/>
          </p:cNvSpPr>
          <p:nvPr>
            <p:ph type="title"/>
          </p:nvPr>
        </p:nvSpPr>
        <p:spPr>
          <a:xfrm>
            <a:off x="839788" y="457200"/>
            <a:ext cx="3932237" cy="1600200"/>
          </a:xfrm>
        </p:spPr>
        <p:txBody>
          <a:bodyPr anchor="b">
            <a:normAutofit/>
          </a:bodyPr>
          <a:lstStyle/>
          <a:p>
            <a:r>
              <a:rPr lang="da-DK" dirty="0">
                <a:solidFill>
                  <a:srgbClr val="FF6D10"/>
                </a:solidFill>
              </a:rPr>
              <a:t>Velkommen</a:t>
            </a:r>
          </a:p>
        </p:txBody>
      </p:sp>
      <p:sp>
        <p:nvSpPr>
          <p:cNvPr id="3" name="Pladsholder til indhold 2">
            <a:extLst>
              <a:ext uri="{FF2B5EF4-FFF2-40B4-BE49-F238E27FC236}">
                <a16:creationId xmlns:a16="http://schemas.microsoft.com/office/drawing/2014/main" id="{FA6CA6AE-1534-4882-B774-0B36A537B312}"/>
              </a:ext>
            </a:extLst>
          </p:cNvPr>
          <p:cNvSpPr>
            <a:spLocks noGrp="1"/>
          </p:cNvSpPr>
          <p:nvPr>
            <p:ph idx="1"/>
          </p:nvPr>
        </p:nvSpPr>
        <p:spPr>
          <a:xfrm>
            <a:off x="5183188" y="987425"/>
            <a:ext cx="6172200" cy="4385791"/>
          </a:xfrm>
        </p:spPr>
        <p:txBody>
          <a:bodyPr>
            <a:normAutofit/>
          </a:bodyPr>
          <a:lstStyle/>
          <a:p>
            <a:r>
              <a:rPr lang="da-DK" sz="2800" dirty="0"/>
              <a:t>Hvordan startede det?</a:t>
            </a:r>
          </a:p>
          <a:p>
            <a:r>
              <a:rPr lang="da-DK" sz="2800" dirty="0"/>
              <a:t>Projektgruppen</a:t>
            </a:r>
          </a:p>
          <a:p>
            <a:r>
              <a:rPr lang="da-DK" sz="2800" dirty="0"/>
              <a:t>Præsenter dig selv</a:t>
            </a:r>
          </a:p>
          <a:p>
            <a:r>
              <a:rPr lang="da-DK" sz="2800" dirty="0"/>
              <a:t>Sådan kan du tilgå materialet</a:t>
            </a:r>
          </a:p>
          <a:p>
            <a:r>
              <a:rPr lang="da-DK" sz="2800" dirty="0"/>
              <a:t>Pause</a:t>
            </a:r>
          </a:p>
          <a:p>
            <a:r>
              <a:rPr lang="da-DK" sz="2800" dirty="0"/>
              <a:t>Tekniske detaljer</a:t>
            </a:r>
          </a:p>
          <a:p>
            <a:pPr lvl="1"/>
            <a:r>
              <a:rPr lang="da-DK" sz="2400" dirty="0"/>
              <a:t>Lås-funktionen</a:t>
            </a:r>
          </a:p>
          <a:p>
            <a:pPr lvl="1"/>
            <a:r>
              <a:rPr lang="da-DK" sz="2400" dirty="0"/>
              <a:t>Undertekster</a:t>
            </a:r>
          </a:p>
          <a:p>
            <a:pPr lvl="1"/>
            <a:r>
              <a:rPr lang="da-DK" sz="2400" dirty="0"/>
              <a:t>Fuld skærm</a:t>
            </a:r>
          </a:p>
        </p:txBody>
      </p:sp>
      <p:pic>
        <p:nvPicPr>
          <p:cNvPr id="8" name="Billede 7">
            <a:extLst>
              <a:ext uri="{FF2B5EF4-FFF2-40B4-BE49-F238E27FC236}">
                <a16:creationId xmlns:a16="http://schemas.microsoft.com/office/drawing/2014/main" id="{25A42FC6-1132-4891-881C-188FC4BDE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1" y="2708920"/>
            <a:ext cx="4597140" cy="3410972"/>
          </a:xfrm>
          <a:prstGeom prst="rect">
            <a:avLst/>
          </a:prstGeom>
        </p:spPr>
      </p:pic>
      <p:sp>
        <p:nvSpPr>
          <p:cNvPr id="4" name="Tekstfelt 3">
            <a:extLst>
              <a:ext uri="{FF2B5EF4-FFF2-40B4-BE49-F238E27FC236}">
                <a16:creationId xmlns:a16="http://schemas.microsoft.com/office/drawing/2014/main" id="{2211B54B-BD3D-40F3-9022-922066DB6163}"/>
              </a:ext>
            </a:extLst>
          </p:cNvPr>
          <p:cNvSpPr txBox="1"/>
          <p:nvPr/>
        </p:nvSpPr>
        <p:spPr>
          <a:xfrm>
            <a:off x="8544272" y="6088559"/>
            <a:ext cx="3803376" cy="769441"/>
          </a:xfrm>
          <a:prstGeom prst="rect">
            <a:avLst/>
          </a:prstGeom>
          <a:noFill/>
          <a:ln>
            <a:noFill/>
            <a:prstDash val="lgDash"/>
          </a:ln>
        </p:spPr>
        <p:txBody>
          <a:bodyPr wrap="square" rtlCol="0">
            <a:spAutoFit/>
          </a:bodyPr>
          <a:lstStyle/>
          <a:p>
            <a:pPr>
              <a:tabLst>
                <a:tab pos="1970088" algn="l"/>
              </a:tabLst>
            </a:pPr>
            <a:r>
              <a:rPr lang="da-DK" sz="1100" dirty="0"/>
              <a:t>Indhold	</a:t>
            </a:r>
            <a:r>
              <a:rPr lang="da-DK" sz="1100" dirty="0">
                <a:solidFill>
                  <a:srgbClr val="FF6D10"/>
                </a:solidFill>
              </a:rPr>
              <a:t>Dorte Langgaard</a:t>
            </a:r>
          </a:p>
          <a:p>
            <a:pPr>
              <a:tabLst>
                <a:tab pos="1970088" algn="l"/>
              </a:tabLst>
            </a:pPr>
            <a:r>
              <a:rPr lang="da-DK" sz="1100" dirty="0"/>
              <a:t>Rådgivning 	</a:t>
            </a:r>
            <a:r>
              <a:rPr lang="da-DK" sz="1100" dirty="0">
                <a:solidFill>
                  <a:srgbClr val="FF6D10"/>
                </a:solidFill>
              </a:rPr>
              <a:t>Jens Kåre Rasmussen</a:t>
            </a:r>
          </a:p>
          <a:p>
            <a:pPr>
              <a:tabLst>
                <a:tab pos="1970088" algn="l"/>
              </a:tabLst>
            </a:pPr>
            <a:r>
              <a:rPr lang="da-DK" sz="1100" dirty="0"/>
              <a:t>Formidling 	</a:t>
            </a:r>
            <a:r>
              <a:rPr lang="da-DK" sz="1100" dirty="0">
                <a:solidFill>
                  <a:srgbClr val="FF6D10"/>
                </a:solidFill>
              </a:rPr>
              <a:t>Mia Langgaard</a:t>
            </a:r>
          </a:p>
          <a:p>
            <a:pPr>
              <a:tabLst>
                <a:tab pos="1970088" algn="l"/>
              </a:tabLst>
            </a:pPr>
            <a:r>
              <a:rPr lang="da-DK" sz="1100" dirty="0"/>
              <a:t>Grafik og opsætning	</a:t>
            </a:r>
            <a:r>
              <a:rPr lang="da-DK" sz="1100" dirty="0">
                <a:solidFill>
                  <a:srgbClr val="FF6D10"/>
                </a:solidFill>
              </a:rPr>
              <a:t>Annemette Kinch Dalgaard</a:t>
            </a:r>
          </a:p>
        </p:txBody>
      </p:sp>
    </p:spTree>
    <p:extLst>
      <p:ext uri="{BB962C8B-B14F-4D97-AF65-F5344CB8AC3E}">
        <p14:creationId xmlns:p14="http://schemas.microsoft.com/office/powerpoint/2010/main" val="258085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5A03B4-8BE6-48F9-B85D-F3FD3262EA36}"/>
              </a:ext>
            </a:extLst>
          </p:cNvPr>
          <p:cNvSpPr>
            <a:spLocks noGrp="1"/>
          </p:cNvSpPr>
          <p:nvPr>
            <p:ph type="title"/>
          </p:nvPr>
        </p:nvSpPr>
        <p:spPr/>
        <p:txBody>
          <a:bodyPr/>
          <a:lstStyle/>
          <a:p>
            <a:r>
              <a:rPr lang="da-DK" dirty="0"/>
              <a:t>Fuld skærm</a:t>
            </a:r>
          </a:p>
        </p:txBody>
      </p:sp>
      <p:pic>
        <p:nvPicPr>
          <p:cNvPr id="17" name="Billede 16">
            <a:extLst>
              <a:ext uri="{FF2B5EF4-FFF2-40B4-BE49-F238E27FC236}">
                <a16:creationId xmlns:a16="http://schemas.microsoft.com/office/drawing/2014/main" id="{0790C36D-5AA6-4224-92CD-D90152726190}"/>
              </a:ext>
            </a:extLst>
          </p:cNvPr>
          <p:cNvPicPr>
            <a:picLocks noChangeAspect="1"/>
          </p:cNvPicPr>
          <p:nvPr/>
        </p:nvPicPr>
        <p:blipFill>
          <a:blip r:embed="rId3"/>
          <a:stretch>
            <a:fillRect/>
          </a:stretch>
        </p:blipFill>
        <p:spPr>
          <a:xfrm>
            <a:off x="1247552" y="1712268"/>
            <a:ext cx="6432624" cy="4369855"/>
          </a:xfrm>
          <a:prstGeom prst="rect">
            <a:avLst/>
          </a:prstGeom>
        </p:spPr>
      </p:pic>
      <p:cxnSp>
        <p:nvCxnSpPr>
          <p:cNvPr id="9" name="Lige forbindelse 8">
            <a:extLst>
              <a:ext uri="{FF2B5EF4-FFF2-40B4-BE49-F238E27FC236}">
                <a16:creationId xmlns:a16="http://schemas.microsoft.com/office/drawing/2014/main" id="{328D15C5-6063-485A-9953-10433402EA48}"/>
              </a:ext>
            </a:extLst>
          </p:cNvPr>
          <p:cNvCxnSpPr/>
          <p:nvPr/>
        </p:nvCxnSpPr>
        <p:spPr>
          <a:xfrm>
            <a:off x="9768408" y="1268760"/>
            <a:ext cx="0" cy="5184576"/>
          </a:xfrm>
          <a:prstGeom prst="line">
            <a:avLst/>
          </a:prstGeom>
          <a:ln w="38100">
            <a:solidFill>
              <a:srgbClr val="FF1D2D"/>
            </a:solidFill>
            <a:prstDash val="sysDot"/>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5EF338C1-9B69-43F3-A6F7-4F9B1C36FF4B}"/>
              </a:ext>
            </a:extLst>
          </p:cNvPr>
          <p:cNvSpPr/>
          <p:nvPr/>
        </p:nvSpPr>
        <p:spPr>
          <a:xfrm>
            <a:off x="9840417" y="1690688"/>
            <a:ext cx="2262740" cy="3960440"/>
          </a:xfrm>
          <a:prstGeom prst="rect">
            <a:avLst/>
          </a:prstGeom>
          <a:no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b="1" dirty="0">
                <a:solidFill>
                  <a:schemeClr val="tx1"/>
                </a:solidFill>
                <a:latin typeface="Latha" panose="020B0604020202020204" pitchFamily="34" charset="0"/>
                <a:cs typeface="Latha" panose="020B0604020202020204" pitchFamily="34" charset="0"/>
              </a:rPr>
              <a:t>Åben filmen ”</a:t>
            </a:r>
            <a:r>
              <a:rPr lang="da-DK" sz="2400" b="1" dirty="0">
                <a:solidFill>
                  <a:srgbClr val="FF6D10"/>
                </a:solidFill>
                <a:latin typeface="Latha" panose="020B0604020202020204" pitchFamily="34" charset="0"/>
                <a:cs typeface="Latha" panose="020B0604020202020204" pitchFamily="34" charset="0"/>
              </a:rPr>
              <a:t>Dyrlægens natmad</a:t>
            </a:r>
            <a:r>
              <a:rPr lang="da-DK" sz="2400" b="1" dirty="0">
                <a:solidFill>
                  <a:schemeClr val="tx1"/>
                </a:solidFill>
                <a:latin typeface="Latha" panose="020B0604020202020204" pitchFamily="34" charset="0"/>
                <a:cs typeface="Latha" panose="020B0604020202020204" pitchFamily="34" charset="0"/>
              </a:rPr>
              <a:t>” og se den i fuld skærm</a:t>
            </a:r>
          </a:p>
        </p:txBody>
      </p:sp>
    </p:spTree>
    <p:extLst>
      <p:ext uri="{BB962C8B-B14F-4D97-AF65-F5344CB8AC3E}">
        <p14:creationId xmlns:p14="http://schemas.microsoft.com/office/powerpoint/2010/main" val="127230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33FF650-B022-4956-831C-E92DD739CF43}"/>
              </a:ext>
            </a:extLst>
          </p:cNvPr>
          <p:cNvPicPr>
            <a:picLocks noChangeAspect="1"/>
          </p:cNvPicPr>
          <p:nvPr/>
        </p:nvPicPr>
        <p:blipFill>
          <a:blip r:embed="rId3"/>
          <a:stretch>
            <a:fillRect/>
          </a:stretch>
        </p:blipFill>
        <p:spPr>
          <a:xfrm>
            <a:off x="1261361" y="1478881"/>
            <a:ext cx="6463886" cy="4758431"/>
          </a:xfrm>
          <a:prstGeom prst="rect">
            <a:avLst/>
          </a:prstGeom>
        </p:spPr>
      </p:pic>
      <p:sp>
        <p:nvSpPr>
          <p:cNvPr id="4" name="Titel 3">
            <a:extLst>
              <a:ext uri="{FF2B5EF4-FFF2-40B4-BE49-F238E27FC236}">
                <a16:creationId xmlns:a16="http://schemas.microsoft.com/office/drawing/2014/main" id="{735A03B4-8BE6-48F9-B85D-F3FD3262EA36}"/>
              </a:ext>
            </a:extLst>
          </p:cNvPr>
          <p:cNvSpPr>
            <a:spLocks noGrp="1"/>
          </p:cNvSpPr>
          <p:nvPr>
            <p:ph type="title"/>
          </p:nvPr>
        </p:nvSpPr>
        <p:spPr/>
        <p:txBody>
          <a:bodyPr/>
          <a:lstStyle/>
          <a:p>
            <a:r>
              <a:rPr lang="da-DK" dirty="0"/>
              <a:t>Tilføj undertekster eller fjern dem</a:t>
            </a:r>
          </a:p>
        </p:txBody>
      </p:sp>
      <p:sp>
        <p:nvSpPr>
          <p:cNvPr id="7" name="Ellipse 6">
            <a:extLst>
              <a:ext uri="{FF2B5EF4-FFF2-40B4-BE49-F238E27FC236}">
                <a16:creationId xmlns:a16="http://schemas.microsoft.com/office/drawing/2014/main" id="{903FDCD3-6EF1-4659-A371-C1B1E78140AB}"/>
              </a:ext>
            </a:extLst>
          </p:cNvPr>
          <p:cNvSpPr/>
          <p:nvPr/>
        </p:nvSpPr>
        <p:spPr>
          <a:xfrm>
            <a:off x="5982647" y="5698740"/>
            <a:ext cx="340927" cy="34861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6E9C31B3-ED68-480C-8DD8-D0E361A5C4E9}"/>
              </a:ext>
            </a:extLst>
          </p:cNvPr>
          <p:cNvSpPr/>
          <p:nvPr/>
        </p:nvSpPr>
        <p:spPr>
          <a:xfrm>
            <a:off x="5464209" y="5373216"/>
            <a:ext cx="919823" cy="34861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0" name="Lige pilforbindelse 9">
            <a:extLst>
              <a:ext uri="{FF2B5EF4-FFF2-40B4-BE49-F238E27FC236}">
                <a16:creationId xmlns:a16="http://schemas.microsoft.com/office/drawing/2014/main" id="{4FE35F56-DB08-447C-B706-D07ADB267EA9}"/>
              </a:ext>
            </a:extLst>
          </p:cNvPr>
          <p:cNvCxnSpPr>
            <a:cxnSpLocks/>
          </p:cNvCxnSpPr>
          <p:nvPr/>
        </p:nvCxnSpPr>
        <p:spPr>
          <a:xfrm flipH="1">
            <a:off x="6323574" y="4446888"/>
            <a:ext cx="2056473" cy="94098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3FFA9F5F-5EC7-4D70-AD37-E4051B878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7883">
            <a:off x="7193178" y="2013379"/>
            <a:ext cx="2536336" cy="2630774"/>
          </a:xfrm>
          <a:prstGeom prst="rect">
            <a:avLst/>
          </a:prstGeom>
        </p:spPr>
      </p:pic>
      <p:sp>
        <p:nvSpPr>
          <p:cNvPr id="9" name="Rektangel 8">
            <a:extLst>
              <a:ext uri="{FF2B5EF4-FFF2-40B4-BE49-F238E27FC236}">
                <a16:creationId xmlns:a16="http://schemas.microsoft.com/office/drawing/2014/main" id="{4A2DDD91-3D63-4358-B358-9FADE5DBAF4E}"/>
              </a:ext>
            </a:extLst>
          </p:cNvPr>
          <p:cNvSpPr/>
          <p:nvPr/>
        </p:nvSpPr>
        <p:spPr>
          <a:xfrm>
            <a:off x="9840417" y="1690688"/>
            <a:ext cx="2262740" cy="3960440"/>
          </a:xfrm>
          <a:prstGeom prst="rect">
            <a:avLst/>
          </a:prstGeom>
          <a:no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b="1" dirty="0">
                <a:solidFill>
                  <a:schemeClr val="tx1"/>
                </a:solidFill>
                <a:latin typeface="Latha" panose="020B0604020202020204" pitchFamily="34" charset="0"/>
                <a:cs typeface="Latha" panose="020B0604020202020204" pitchFamily="34" charset="0"/>
              </a:rPr>
              <a:t>Åben filmen ”</a:t>
            </a:r>
            <a:r>
              <a:rPr lang="da-DK" sz="2400" b="1" dirty="0">
                <a:solidFill>
                  <a:srgbClr val="FF6D10"/>
                </a:solidFill>
                <a:latin typeface="Latha" panose="020B0604020202020204" pitchFamily="34" charset="0"/>
                <a:cs typeface="Latha" panose="020B0604020202020204" pitchFamily="34" charset="0"/>
              </a:rPr>
              <a:t>Udskåret smørrebrød med roastbeef</a:t>
            </a:r>
            <a:r>
              <a:rPr lang="da-DK" sz="2400" b="1" dirty="0">
                <a:solidFill>
                  <a:schemeClr val="tx1"/>
                </a:solidFill>
                <a:latin typeface="Latha" panose="020B0604020202020204" pitchFamily="34" charset="0"/>
                <a:cs typeface="Latha" panose="020B0604020202020204" pitchFamily="34" charset="0"/>
              </a:rPr>
              <a:t>” og se den med undertekster.</a:t>
            </a:r>
          </a:p>
        </p:txBody>
      </p:sp>
      <p:cxnSp>
        <p:nvCxnSpPr>
          <p:cNvPr id="11" name="Lige forbindelse 10">
            <a:extLst>
              <a:ext uri="{FF2B5EF4-FFF2-40B4-BE49-F238E27FC236}">
                <a16:creationId xmlns:a16="http://schemas.microsoft.com/office/drawing/2014/main" id="{CD123A5C-3F28-4A93-BB26-9EB8CDF2CD34}"/>
              </a:ext>
            </a:extLst>
          </p:cNvPr>
          <p:cNvCxnSpPr/>
          <p:nvPr/>
        </p:nvCxnSpPr>
        <p:spPr>
          <a:xfrm>
            <a:off x="9768408" y="1268760"/>
            <a:ext cx="0" cy="5184576"/>
          </a:xfrm>
          <a:prstGeom prst="line">
            <a:avLst/>
          </a:prstGeom>
          <a:ln w="38100">
            <a:solidFill>
              <a:srgbClr val="FF1D2D"/>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02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2BE9660-FFC7-4ECA-BA9E-DE013D669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6F9364F-2A73-4B69-9741-22438F99885F}"/>
              </a:ext>
            </a:extLst>
          </p:cNvPr>
          <p:cNvSpPr>
            <a:spLocks noGrp="1"/>
          </p:cNvSpPr>
          <p:nvPr>
            <p:ph type="title"/>
          </p:nvPr>
        </p:nvSpPr>
        <p:spPr>
          <a:xfrm>
            <a:off x="1127448" y="365125"/>
            <a:ext cx="10226352" cy="1325563"/>
          </a:xfrm>
        </p:spPr>
        <p:txBody>
          <a:bodyPr anchor="ctr">
            <a:normAutofit/>
          </a:bodyPr>
          <a:lstStyle/>
          <a:p>
            <a:r>
              <a:rPr lang="da-DK" dirty="0"/>
              <a:t>Vi er ved vejs ende</a:t>
            </a:r>
          </a:p>
        </p:txBody>
      </p:sp>
      <p:pic>
        <p:nvPicPr>
          <p:cNvPr id="5" name="Pladsholder til indhold 4" descr="Et billede, der indeholder tekst, indendørs, person, mand&#10;&#10;Automatisk genereret beskrivelse">
            <a:extLst>
              <a:ext uri="{FF2B5EF4-FFF2-40B4-BE49-F238E27FC236}">
                <a16:creationId xmlns:a16="http://schemas.microsoft.com/office/drawing/2014/main" id="{0D640879-DC46-4C35-9AD3-606C380285D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399" r="-1" b="28398"/>
          <a:stretch/>
        </p:blipFill>
        <p:spPr>
          <a:xfrm>
            <a:off x="3251076" y="1582214"/>
            <a:ext cx="5689848" cy="4910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338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B1884BC-58E9-4E58-AEDA-268D7E149F84}"/>
              </a:ext>
            </a:extLst>
          </p:cNvPr>
          <p:cNvSpPr txBox="1"/>
          <p:nvPr/>
        </p:nvSpPr>
        <p:spPr>
          <a:xfrm>
            <a:off x="1127448" y="365125"/>
            <a:ext cx="1022635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da-DK" sz="4400" b="1" kern="1200" noProof="0">
                <a:latin typeface="+mj-lt"/>
                <a:ea typeface="+mj-ea"/>
                <a:cs typeface="+mj-cs"/>
              </a:rPr>
              <a:t>Hvordan startede det?</a:t>
            </a:r>
          </a:p>
        </p:txBody>
      </p:sp>
      <p:pic>
        <p:nvPicPr>
          <p:cNvPr id="3" name="Billede 2" descr="Et billede, der indeholder plade, mad, udsnit, stykke&#10;&#10;Automatisk genereret beskrivelse">
            <a:extLst>
              <a:ext uri="{FF2B5EF4-FFF2-40B4-BE49-F238E27FC236}">
                <a16:creationId xmlns:a16="http://schemas.microsoft.com/office/drawing/2014/main" id="{CE03E18A-1127-4C38-87A2-8FF2A850D641}"/>
              </a:ext>
            </a:extLst>
          </p:cNvPr>
          <p:cNvPicPr>
            <a:picLocks noChangeAspect="1"/>
          </p:cNvPicPr>
          <p:nvPr/>
        </p:nvPicPr>
        <p:blipFill rotWithShape="1">
          <a:blip r:embed="rId3"/>
          <a:srcRect t="20613" b="30619"/>
          <a:stretch/>
        </p:blipFill>
        <p:spPr>
          <a:xfrm>
            <a:off x="1127448" y="1825625"/>
            <a:ext cx="10226352" cy="4351338"/>
          </a:xfrm>
          <a:prstGeom prst="rect">
            <a:avLst/>
          </a:prstGeom>
          <a:noFill/>
        </p:spPr>
      </p:pic>
    </p:spTree>
    <p:extLst>
      <p:ext uri="{BB962C8B-B14F-4D97-AF65-F5344CB8AC3E}">
        <p14:creationId xmlns:p14="http://schemas.microsoft.com/office/powerpoint/2010/main" val="313331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B61785BC-8355-471C-A8B7-859D971AA548}"/>
              </a:ext>
            </a:extLst>
          </p:cNvPr>
          <p:cNvPicPr>
            <a:picLocks noChangeAspect="1"/>
          </p:cNvPicPr>
          <p:nvPr/>
        </p:nvPicPr>
        <p:blipFill rotWithShape="1">
          <a:blip r:embed="rId3"/>
          <a:srcRect b="16569"/>
          <a:stretch/>
        </p:blipFill>
        <p:spPr>
          <a:xfrm>
            <a:off x="7815924" y="4581877"/>
            <a:ext cx="2087404" cy="1694120"/>
          </a:xfrm>
          <a:prstGeom prst="rect">
            <a:avLst/>
          </a:prstGeom>
        </p:spPr>
      </p:pic>
      <p:pic>
        <p:nvPicPr>
          <p:cNvPr id="4" name="Billede 3">
            <a:extLst>
              <a:ext uri="{FF2B5EF4-FFF2-40B4-BE49-F238E27FC236}">
                <a16:creationId xmlns:a16="http://schemas.microsoft.com/office/drawing/2014/main" id="{55B96319-701D-42FC-9490-C8F2F286F982}"/>
              </a:ext>
            </a:extLst>
          </p:cNvPr>
          <p:cNvPicPr>
            <a:picLocks noChangeAspect="1"/>
          </p:cNvPicPr>
          <p:nvPr/>
        </p:nvPicPr>
        <p:blipFill rotWithShape="1">
          <a:blip r:embed="rId4"/>
          <a:srcRect l="16187" t="2898" r="4833" b="490"/>
          <a:stretch/>
        </p:blipFill>
        <p:spPr>
          <a:xfrm>
            <a:off x="4391720" y="2278703"/>
            <a:ext cx="3408560" cy="3408560"/>
          </a:xfrm>
          <a:prstGeom prst="flowChartConnector">
            <a:avLst/>
          </a:prstGeom>
          <a:noFill/>
          <a:ln>
            <a:solidFill>
              <a:schemeClr val="tx1"/>
            </a:solidFill>
          </a:ln>
        </p:spPr>
      </p:pic>
      <p:pic>
        <p:nvPicPr>
          <p:cNvPr id="7" name="Billede 6">
            <a:extLst>
              <a:ext uri="{FF2B5EF4-FFF2-40B4-BE49-F238E27FC236}">
                <a16:creationId xmlns:a16="http://schemas.microsoft.com/office/drawing/2014/main" id="{D9214BBF-CB33-4055-A8C0-0B82372F1127}"/>
              </a:ext>
            </a:extLst>
          </p:cNvPr>
          <p:cNvPicPr>
            <a:picLocks noChangeAspect="1"/>
          </p:cNvPicPr>
          <p:nvPr/>
        </p:nvPicPr>
        <p:blipFill rotWithShape="1">
          <a:blip r:embed="rId5"/>
          <a:srcRect b="14406"/>
          <a:stretch/>
        </p:blipFill>
        <p:spPr>
          <a:xfrm>
            <a:off x="1261319" y="664077"/>
            <a:ext cx="1872208" cy="1701259"/>
          </a:xfrm>
          <a:prstGeom prst="rect">
            <a:avLst/>
          </a:prstGeom>
        </p:spPr>
      </p:pic>
      <p:pic>
        <p:nvPicPr>
          <p:cNvPr id="8" name="Billede 7">
            <a:extLst>
              <a:ext uri="{FF2B5EF4-FFF2-40B4-BE49-F238E27FC236}">
                <a16:creationId xmlns:a16="http://schemas.microsoft.com/office/drawing/2014/main" id="{399E66E7-EAED-4F02-A31E-F5A071313F11}"/>
              </a:ext>
            </a:extLst>
          </p:cNvPr>
          <p:cNvPicPr>
            <a:picLocks noChangeAspect="1"/>
          </p:cNvPicPr>
          <p:nvPr/>
        </p:nvPicPr>
        <p:blipFill rotWithShape="1">
          <a:blip r:embed="rId6"/>
          <a:srcRect b="15382"/>
          <a:stretch/>
        </p:blipFill>
        <p:spPr>
          <a:xfrm>
            <a:off x="3667696" y="80094"/>
            <a:ext cx="1872208" cy="1817589"/>
          </a:xfrm>
          <a:prstGeom prst="rect">
            <a:avLst/>
          </a:prstGeom>
        </p:spPr>
      </p:pic>
      <p:pic>
        <p:nvPicPr>
          <p:cNvPr id="9" name="Billede 8">
            <a:extLst>
              <a:ext uri="{FF2B5EF4-FFF2-40B4-BE49-F238E27FC236}">
                <a16:creationId xmlns:a16="http://schemas.microsoft.com/office/drawing/2014/main" id="{08EB404B-0B83-49AF-92C4-81ED4D2D6723}"/>
              </a:ext>
            </a:extLst>
          </p:cNvPr>
          <p:cNvPicPr>
            <a:picLocks noChangeAspect="1"/>
          </p:cNvPicPr>
          <p:nvPr/>
        </p:nvPicPr>
        <p:blipFill rotWithShape="1">
          <a:blip r:embed="rId7"/>
          <a:srcRect b="14775"/>
          <a:stretch/>
        </p:blipFill>
        <p:spPr>
          <a:xfrm>
            <a:off x="6453367" y="123856"/>
            <a:ext cx="1872209" cy="1756039"/>
          </a:xfrm>
          <a:prstGeom prst="rect">
            <a:avLst/>
          </a:prstGeom>
        </p:spPr>
      </p:pic>
      <p:pic>
        <p:nvPicPr>
          <p:cNvPr id="10" name="Billede 9">
            <a:extLst>
              <a:ext uri="{FF2B5EF4-FFF2-40B4-BE49-F238E27FC236}">
                <a16:creationId xmlns:a16="http://schemas.microsoft.com/office/drawing/2014/main" id="{40616873-D2D0-438C-AB17-0FF4D06D3334}"/>
              </a:ext>
            </a:extLst>
          </p:cNvPr>
          <p:cNvPicPr>
            <a:picLocks noChangeAspect="1"/>
          </p:cNvPicPr>
          <p:nvPr/>
        </p:nvPicPr>
        <p:blipFill rotWithShape="1">
          <a:blip r:embed="rId8"/>
          <a:srcRect b="16037"/>
          <a:stretch/>
        </p:blipFill>
        <p:spPr>
          <a:xfrm>
            <a:off x="407368" y="2746356"/>
            <a:ext cx="1852789" cy="1834772"/>
          </a:xfrm>
          <a:prstGeom prst="rect">
            <a:avLst/>
          </a:prstGeom>
        </p:spPr>
      </p:pic>
      <p:pic>
        <p:nvPicPr>
          <p:cNvPr id="12" name="Billede 11">
            <a:extLst>
              <a:ext uri="{FF2B5EF4-FFF2-40B4-BE49-F238E27FC236}">
                <a16:creationId xmlns:a16="http://schemas.microsoft.com/office/drawing/2014/main" id="{57300F3A-2E3F-48CD-9998-026E93462E35}"/>
              </a:ext>
            </a:extLst>
          </p:cNvPr>
          <p:cNvPicPr>
            <a:picLocks noChangeAspect="1"/>
          </p:cNvPicPr>
          <p:nvPr/>
        </p:nvPicPr>
        <p:blipFill rotWithShape="1">
          <a:blip r:embed="rId9"/>
          <a:srcRect b="17728"/>
          <a:stretch/>
        </p:blipFill>
        <p:spPr>
          <a:xfrm>
            <a:off x="2184965" y="4581128"/>
            <a:ext cx="1723023" cy="1713959"/>
          </a:xfrm>
          <a:prstGeom prst="rect">
            <a:avLst/>
          </a:prstGeom>
        </p:spPr>
      </p:pic>
      <p:pic>
        <p:nvPicPr>
          <p:cNvPr id="13" name="Billede 12">
            <a:extLst>
              <a:ext uri="{FF2B5EF4-FFF2-40B4-BE49-F238E27FC236}">
                <a16:creationId xmlns:a16="http://schemas.microsoft.com/office/drawing/2014/main" id="{6F11DAB8-5E89-4216-807F-41E52A4116BE}"/>
              </a:ext>
            </a:extLst>
          </p:cNvPr>
          <p:cNvPicPr>
            <a:picLocks noChangeAspect="1"/>
          </p:cNvPicPr>
          <p:nvPr/>
        </p:nvPicPr>
        <p:blipFill rotWithShape="1">
          <a:blip r:embed="rId10"/>
          <a:srcRect b="17014"/>
          <a:stretch/>
        </p:blipFill>
        <p:spPr>
          <a:xfrm>
            <a:off x="9862517" y="2825089"/>
            <a:ext cx="1701370" cy="1756039"/>
          </a:xfrm>
          <a:prstGeom prst="rect">
            <a:avLst/>
          </a:prstGeom>
        </p:spPr>
      </p:pic>
      <p:pic>
        <p:nvPicPr>
          <p:cNvPr id="14" name="Billede 13">
            <a:extLst>
              <a:ext uri="{FF2B5EF4-FFF2-40B4-BE49-F238E27FC236}">
                <a16:creationId xmlns:a16="http://schemas.microsoft.com/office/drawing/2014/main" id="{E79A71E5-19A6-4016-9DC3-73F725EA9EE8}"/>
              </a:ext>
            </a:extLst>
          </p:cNvPr>
          <p:cNvPicPr>
            <a:picLocks noChangeAspect="1"/>
          </p:cNvPicPr>
          <p:nvPr/>
        </p:nvPicPr>
        <p:blipFill rotWithShape="1">
          <a:blip r:embed="rId11"/>
          <a:srcRect b="17092"/>
          <a:stretch/>
        </p:blipFill>
        <p:spPr>
          <a:xfrm>
            <a:off x="8893596" y="662862"/>
            <a:ext cx="2242964" cy="1756039"/>
          </a:xfrm>
          <a:prstGeom prst="rect">
            <a:avLst/>
          </a:prstGeom>
        </p:spPr>
      </p:pic>
      <p:sp>
        <p:nvSpPr>
          <p:cNvPr id="17" name="Tekstfelt 16">
            <a:extLst>
              <a:ext uri="{FF2B5EF4-FFF2-40B4-BE49-F238E27FC236}">
                <a16:creationId xmlns:a16="http://schemas.microsoft.com/office/drawing/2014/main" id="{C6644016-F5AD-4884-932E-F90FA9E28C4F}"/>
              </a:ext>
            </a:extLst>
          </p:cNvPr>
          <p:cNvSpPr txBox="1"/>
          <p:nvPr/>
        </p:nvSpPr>
        <p:spPr>
          <a:xfrm>
            <a:off x="5058815" y="5737871"/>
            <a:ext cx="2136328" cy="707886"/>
          </a:xfrm>
          <a:prstGeom prst="rect">
            <a:avLst/>
          </a:prstGeom>
          <a:noFill/>
        </p:spPr>
        <p:txBody>
          <a:bodyPr wrap="square" rtlCol="0">
            <a:spAutoFit/>
          </a:bodyPr>
          <a:lstStyle/>
          <a:p>
            <a:pPr algn="ctr"/>
            <a:r>
              <a:rPr lang="en-US" sz="2000" dirty="0">
                <a:solidFill>
                  <a:schemeClr val="bg2">
                    <a:lumMod val="25000"/>
                  </a:schemeClr>
                </a:solidFill>
              </a:rPr>
              <a:t>Dorte </a:t>
            </a:r>
            <a:r>
              <a:rPr lang="en-US" sz="2000" dirty="0" err="1">
                <a:solidFill>
                  <a:schemeClr val="bg2">
                    <a:lumMod val="25000"/>
                  </a:schemeClr>
                </a:solidFill>
              </a:rPr>
              <a:t>Langgaard</a:t>
            </a:r>
            <a:r>
              <a:rPr lang="en-US" sz="2000" dirty="0">
                <a:solidFill>
                  <a:schemeClr val="bg2">
                    <a:lumMod val="25000"/>
                  </a:schemeClr>
                </a:solidFill>
              </a:rPr>
              <a:t> &amp; James Price</a:t>
            </a:r>
            <a:endParaRPr lang="da-DK" sz="2000" dirty="0">
              <a:solidFill>
                <a:schemeClr val="bg2">
                  <a:lumMod val="25000"/>
                </a:schemeClr>
              </a:solidFill>
            </a:endParaRPr>
          </a:p>
        </p:txBody>
      </p:sp>
      <p:sp>
        <p:nvSpPr>
          <p:cNvPr id="18" name="Tekstfelt 17">
            <a:extLst>
              <a:ext uri="{FF2B5EF4-FFF2-40B4-BE49-F238E27FC236}">
                <a16:creationId xmlns:a16="http://schemas.microsoft.com/office/drawing/2014/main" id="{A8529B41-8BB4-472A-87BF-21FCCCDD333E}"/>
              </a:ext>
            </a:extLst>
          </p:cNvPr>
          <p:cNvSpPr txBox="1"/>
          <p:nvPr/>
        </p:nvSpPr>
        <p:spPr>
          <a:xfrm>
            <a:off x="1978312" y="6275997"/>
            <a:ext cx="2136328" cy="400110"/>
          </a:xfrm>
          <a:prstGeom prst="rect">
            <a:avLst/>
          </a:prstGeom>
          <a:noFill/>
        </p:spPr>
        <p:txBody>
          <a:bodyPr wrap="square" rtlCol="0">
            <a:spAutoFit/>
          </a:bodyPr>
          <a:lstStyle/>
          <a:p>
            <a:pPr algn="ctr"/>
            <a:r>
              <a:rPr lang="en-US" sz="2000" dirty="0">
                <a:solidFill>
                  <a:schemeClr val="bg2">
                    <a:lumMod val="25000"/>
                  </a:schemeClr>
                </a:solidFill>
              </a:rPr>
              <a:t>Karina </a:t>
            </a:r>
            <a:r>
              <a:rPr lang="en-US" sz="2000" dirty="0" err="1">
                <a:solidFill>
                  <a:schemeClr val="bg2">
                    <a:lumMod val="25000"/>
                  </a:schemeClr>
                </a:solidFill>
              </a:rPr>
              <a:t>Kreipe</a:t>
            </a:r>
            <a:endParaRPr lang="da-DK" sz="2000" dirty="0">
              <a:solidFill>
                <a:schemeClr val="bg2">
                  <a:lumMod val="25000"/>
                </a:schemeClr>
              </a:solidFill>
            </a:endParaRPr>
          </a:p>
        </p:txBody>
      </p:sp>
      <p:sp>
        <p:nvSpPr>
          <p:cNvPr id="21" name="Tekstfelt 20">
            <a:extLst>
              <a:ext uri="{FF2B5EF4-FFF2-40B4-BE49-F238E27FC236}">
                <a16:creationId xmlns:a16="http://schemas.microsoft.com/office/drawing/2014/main" id="{9DB0730A-0F45-4BFD-90CE-7BC4367328E8}"/>
              </a:ext>
            </a:extLst>
          </p:cNvPr>
          <p:cNvSpPr txBox="1"/>
          <p:nvPr/>
        </p:nvSpPr>
        <p:spPr>
          <a:xfrm>
            <a:off x="7791462" y="6232640"/>
            <a:ext cx="2136328" cy="400110"/>
          </a:xfrm>
          <a:prstGeom prst="rect">
            <a:avLst/>
          </a:prstGeom>
          <a:noFill/>
        </p:spPr>
        <p:txBody>
          <a:bodyPr wrap="square" rtlCol="0">
            <a:spAutoFit/>
          </a:bodyPr>
          <a:lstStyle/>
          <a:p>
            <a:pPr algn="ctr"/>
            <a:r>
              <a:rPr lang="en-US" sz="2000" dirty="0">
                <a:solidFill>
                  <a:schemeClr val="bg2">
                    <a:lumMod val="25000"/>
                  </a:schemeClr>
                </a:solidFill>
              </a:rPr>
              <a:t>Christian </a:t>
            </a:r>
            <a:r>
              <a:rPr lang="en-US" sz="2000" dirty="0" err="1">
                <a:solidFill>
                  <a:schemeClr val="bg2">
                    <a:lumMod val="25000"/>
                  </a:schemeClr>
                </a:solidFill>
              </a:rPr>
              <a:t>Eddishaw</a:t>
            </a:r>
            <a:endParaRPr lang="da-DK" sz="2000" dirty="0">
              <a:solidFill>
                <a:schemeClr val="bg2">
                  <a:lumMod val="25000"/>
                </a:schemeClr>
              </a:solidFill>
            </a:endParaRPr>
          </a:p>
        </p:txBody>
      </p:sp>
      <p:sp>
        <p:nvSpPr>
          <p:cNvPr id="22" name="Tekstfelt 21">
            <a:extLst>
              <a:ext uri="{FF2B5EF4-FFF2-40B4-BE49-F238E27FC236}">
                <a16:creationId xmlns:a16="http://schemas.microsoft.com/office/drawing/2014/main" id="{10679235-5901-49A2-906C-A521BDF1BD50}"/>
              </a:ext>
            </a:extLst>
          </p:cNvPr>
          <p:cNvSpPr txBox="1"/>
          <p:nvPr/>
        </p:nvSpPr>
        <p:spPr>
          <a:xfrm>
            <a:off x="9665444" y="4585229"/>
            <a:ext cx="2136328" cy="400110"/>
          </a:xfrm>
          <a:prstGeom prst="rect">
            <a:avLst/>
          </a:prstGeom>
          <a:noFill/>
        </p:spPr>
        <p:txBody>
          <a:bodyPr wrap="square" rtlCol="0">
            <a:spAutoFit/>
          </a:bodyPr>
          <a:lstStyle/>
          <a:p>
            <a:pPr algn="ctr"/>
            <a:r>
              <a:rPr lang="en-US" sz="2000" dirty="0" err="1">
                <a:solidFill>
                  <a:schemeClr val="bg2">
                    <a:lumMod val="25000"/>
                  </a:schemeClr>
                </a:solidFill>
              </a:rPr>
              <a:t>Ayse</a:t>
            </a:r>
            <a:r>
              <a:rPr lang="en-US" sz="2000" dirty="0">
                <a:solidFill>
                  <a:schemeClr val="bg2">
                    <a:lumMod val="25000"/>
                  </a:schemeClr>
                </a:solidFill>
              </a:rPr>
              <a:t> </a:t>
            </a:r>
            <a:r>
              <a:rPr lang="en-US" sz="2000" dirty="0" err="1">
                <a:solidFill>
                  <a:schemeClr val="bg2">
                    <a:lumMod val="25000"/>
                  </a:schemeClr>
                </a:solidFill>
              </a:rPr>
              <a:t>Erdem</a:t>
            </a:r>
            <a:endParaRPr lang="da-DK" sz="2000" dirty="0">
              <a:solidFill>
                <a:schemeClr val="bg2">
                  <a:lumMod val="25000"/>
                </a:schemeClr>
              </a:solidFill>
            </a:endParaRPr>
          </a:p>
        </p:txBody>
      </p:sp>
      <p:sp>
        <p:nvSpPr>
          <p:cNvPr id="23" name="Tekstfelt 22">
            <a:extLst>
              <a:ext uri="{FF2B5EF4-FFF2-40B4-BE49-F238E27FC236}">
                <a16:creationId xmlns:a16="http://schemas.microsoft.com/office/drawing/2014/main" id="{C8FCD6DF-BE8E-49DD-B612-500944BD2429}"/>
              </a:ext>
            </a:extLst>
          </p:cNvPr>
          <p:cNvSpPr txBox="1"/>
          <p:nvPr/>
        </p:nvSpPr>
        <p:spPr>
          <a:xfrm>
            <a:off x="262468" y="4581128"/>
            <a:ext cx="2136328" cy="400110"/>
          </a:xfrm>
          <a:prstGeom prst="rect">
            <a:avLst/>
          </a:prstGeom>
          <a:noFill/>
        </p:spPr>
        <p:txBody>
          <a:bodyPr wrap="square" rtlCol="0">
            <a:spAutoFit/>
          </a:bodyPr>
          <a:lstStyle/>
          <a:p>
            <a:pPr algn="ctr"/>
            <a:r>
              <a:rPr lang="en-US" sz="2000" dirty="0">
                <a:solidFill>
                  <a:schemeClr val="bg2">
                    <a:lumMod val="25000"/>
                  </a:schemeClr>
                </a:solidFill>
              </a:rPr>
              <a:t>Arti Kumari</a:t>
            </a:r>
            <a:endParaRPr lang="da-DK" sz="2000" dirty="0">
              <a:solidFill>
                <a:schemeClr val="bg2">
                  <a:lumMod val="25000"/>
                </a:schemeClr>
              </a:solidFill>
            </a:endParaRPr>
          </a:p>
        </p:txBody>
      </p:sp>
      <p:sp>
        <p:nvSpPr>
          <p:cNvPr id="24" name="Tekstfelt 23">
            <a:extLst>
              <a:ext uri="{FF2B5EF4-FFF2-40B4-BE49-F238E27FC236}">
                <a16:creationId xmlns:a16="http://schemas.microsoft.com/office/drawing/2014/main" id="{15564607-13B1-403F-B826-E53F761E4138}"/>
              </a:ext>
            </a:extLst>
          </p:cNvPr>
          <p:cNvSpPr txBox="1"/>
          <p:nvPr/>
        </p:nvSpPr>
        <p:spPr>
          <a:xfrm>
            <a:off x="1129259" y="2365336"/>
            <a:ext cx="2136328" cy="400110"/>
          </a:xfrm>
          <a:prstGeom prst="rect">
            <a:avLst/>
          </a:prstGeom>
          <a:noFill/>
        </p:spPr>
        <p:txBody>
          <a:bodyPr wrap="square" rtlCol="0">
            <a:spAutoFit/>
          </a:bodyPr>
          <a:lstStyle/>
          <a:p>
            <a:pPr algn="ctr"/>
            <a:r>
              <a:rPr lang="en-US" sz="2000" dirty="0" err="1">
                <a:solidFill>
                  <a:schemeClr val="bg2">
                    <a:lumMod val="25000"/>
                  </a:schemeClr>
                </a:solidFill>
              </a:rPr>
              <a:t>Abeba</a:t>
            </a:r>
            <a:r>
              <a:rPr lang="en-US" sz="2000" dirty="0">
                <a:solidFill>
                  <a:schemeClr val="bg2">
                    <a:lumMod val="25000"/>
                  </a:schemeClr>
                </a:solidFill>
              </a:rPr>
              <a:t> Desta</a:t>
            </a:r>
            <a:endParaRPr lang="da-DK" sz="2000" dirty="0">
              <a:solidFill>
                <a:schemeClr val="bg2">
                  <a:lumMod val="25000"/>
                </a:schemeClr>
              </a:solidFill>
            </a:endParaRPr>
          </a:p>
        </p:txBody>
      </p:sp>
      <p:sp>
        <p:nvSpPr>
          <p:cNvPr id="25" name="Tekstfelt 24">
            <a:extLst>
              <a:ext uri="{FF2B5EF4-FFF2-40B4-BE49-F238E27FC236}">
                <a16:creationId xmlns:a16="http://schemas.microsoft.com/office/drawing/2014/main" id="{3C3658B9-6F7B-47B8-92C2-CD7E7EA1CB9E}"/>
              </a:ext>
            </a:extLst>
          </p:cNvPr>
          <p:cNvSpPr txBox="1"/>
          <p:nvPr/>
        </p:nvSpPr>
        <p:spPr>
          <a:xfrm>
            <a:off x="8835804" y="2361020"/>
            <a:ext cx="2358547" cy="400110"/>
          </a:xfrm>
          <a:prstGeom prst="rect">
            <a:avLst/>
          </a:prstGeom>
          <a:noFill/>
        </p:spPr>
        <p:txBody>
          <a:bodyPr wrap="square" rtlCol="0">
            <a:spAutoFit/>
          </a:bodyPr>
          <a:lstStyle/>
          <a:p>
            <a:pPr algn="ctr"/>
            <a:r>
              <a:rPr lang="en-US" sz="2000" dirty="0">
                <a:solidFill>
                  <a:schemeClr val="bg2">
                    <a:lumMod val="25000"/>
                  </a:schemeClr>
                </a:solidFill>
              </a:rPr>
              <a:t>Susanne Østergaard</a:t>
            </a:r>
            <a:endParaRPr lang="da-DK" sz="2000" dirty="0">
              <a:solidFill>
                <a:schemeClr val="bg2">
                  <a:lumMod val="25000"/>
                </a:schemeClr>
              </a:solidFill>
            </a:endParaRPr>
          </a:p>
        </p:txBody>
      </p:sp>
      <p:sp>
        <p:nvSpPr>
          <p:cNvPr id="26" name="Tekstfelt 25">
            <a:extLst>
              <a:ext uri="{FF2B5EF4-FFF2-40B4-BE49-F238E27FC236}">
                <a16:creationId xmlns:a16="http://schemas.microsoft.com/office/drawing/2014/main" id="{1D43D605-C663-4A2B-8EAC-250E7DE36572}"/>
              </a:ext>
            </a:extLst>
          </p:cNvPr>
          <p:cNvSpPr txBox="1"/>
          <p:nvPr/>
        </p:nvSpPr>
        <p:spPr>
          <a:xfrm>
            <a:off x="3535636" y="1853289"/>
            <a:ext cx="2136328" cy="400110"/>
          </a:xfrm>
          <a:prstGeom prst="rect">
            <a:avLst/>
          </a:prstGeom>
          <a:noFill/>
        </p:spPr>
        <p:txBody>
          <a:bodyPr wrap="square" rtlCol="0">
            <a:spAutoFit/>
          </a:bodyPr>
          <a:lstStyle/>
          <a:p>
            <a:pPr algn="ctr"/>
            <a:r>
              <a:rPr lang="en-US" sz="2000" dirty="0" err="1">
                <a:solidFill>
                  <a:schemeClr val="bg2">
                    <a:lumMod val="25000"/>
                  </a:schemeClr>
                </a:solidFill>
              </a:rPr>
              <a:t>Nejme</a:t>
            </a:r>
            <a:r>
              <a:rPr lang="en-US" sz="2000" dirty="0">
                <a:solidFill>
                  <a:schemeClr val="bg2">
                    <a:lumMod val="25000"/>
                  </a:schemeClr>
                </a:solidFill>
              </a:rPr>
              <a:t> Yusuf</a:t>
            </a:r>
            <a:endParaRPr lang="da-DK" sz="2000" dirty="0">
              <a:solidFill>
                <a:schemeClr val="bg2">
                  <a:lumMod val="25000"/>
                </a:schemeClr>
              </a:solidFill>
            </a:endParaRPr>
          </a:p>
        </p:txBody>
      </p:sp>
      <p:sp>
        <p:nvSpPr>
          <p:cNvPr id="27" name="Tekstfelt 26">
            <a:extLst>
              <a:ext uri="{FF2B5EF4-FFF2-40B4-BE49-F238E27FC236}">
                <a16:creationId xmlns:a16="http://schemas.microsoft.com/office/drawing/2014/main" id="{AF07156B-13D0-4B90-8080-45E279327F64}"/>
              </a:ext>
            </a:extLst>
          </p:cNvPr>
          <p:cNvSpPr txBox="1"/>
          <p:nvPr/>
        </p:nvSpPr>
        <p:spPr>
          <a:xfrm>
            <a:off x="6321307" y="1853289"/>
            <a:ext cx="2136328" cy="400110"/>
          </a:xfrm>
          <a:prstGeom prst="rect">
            <a:avLst/>
          </a:prstGeom>
          <a:noFill/>
        </p:spPr>
        <p:txBody>
          <a:bodyPr wrap="square" rtlCol="0">
            <a:spAutoFit/>
          </a:bodyPr>
          <a:lstStyle/>
          <a:p>
            <a:pPr algn="ctr"/>
            <a:r>
              <a:rPr lang="en-US" sz="2000" dirty="0">
                <a:solidFill>
                  <a:schemeClr val="bg2">
                    <a:lumMod val="25000"/>
                  </a:schemeClr>
                </a:solidFill>
              </a:rPr>
              <a:t>Henning </a:t>
            </a:r>
            <a:r>
              <a:rPr lang="en-US" sz="2000" dirty="0" err="1">
                <a:solidFill>
                  <a:schemeClr val="bg2">
                    <a:lumMod val="25000"/>
                  </a:schemeClr>
                </a:solidFill>
              </a:rPr>
              <a:t>Vestbo</a:t>
            </a:r>
            <a:endParaRPr lang="da-DK" sz="2000" dirty="0">
              <a:solidFill>
                <a:schemeClr val="bg2">
                  <a:lumMod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remove"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childTnLst>
                          </p:cTn>
                        </p:par>
                        <p:par>
                          <p:cTn id="11" fill="hold">
                            <p:stCondLst>
                              <p:cond delay="4000"/>
                            </p:stCondLst>
                            <p:childTnLst>
                              <p:par>
                                <p:cTn id="12" presetID="32" presetClass="emph" presetSubtype="0" repeatCount="2000" fill="remove" nodeType="afterEffect">
                                  <p:stCondLst>
                                    <p:cond delay="0"/>
                                  </p:st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childTnLst>
                          </p:cTn>
                        </p:par>
                        <p:par>
                          <p:cTn id="18" fill="hold">
                            <p:stCondLst>
                              <p:cond delay="8000"/>
                            </p:stCondLst>
                            <p:childTnLst>
                              <p:par>
                                <p:cTn id="19" presetID="32" presetClass="emph" presetSubtype="0" repeatCount="2000" fill="remove" nodeType="afterEffect">
                                  <p:stCondLst>
                                    <p:cond delay="0"/>
                                  </p:stCondLst>
                                  <p:childTnLst>
                                    <p:animRot by="120000">
                                      <p:cBhvr>
                                        <p:cTn id="20" dur="200" fill="hold">
                                          <p:stCondLst>
                                            <p:cond delay="0"/>
                                          </p:stCondLst>
                                        </p:cTn>
                                        <p:tgtEl>
                                          <p:spTgt spid="12"/>
                                        </p:tgtEl>
                                        <p:attrNameLst>
                                          <p:attrName>r</p:attrName>
                                        </p:attrNameLst>
                                      </p:cBhvr>
                                    </p:animRot>
                                    <p:animRot by="-240000">
                                      <p:cBhvr>
                                        <p:cTn id="21" dur="400" fill="hold">
                                          <p:stCondLst>
                                            <p:cond delay="400"/>
                                          </p:stCondLst>
                                        </p:cTn>
                                        <p:tgtEl>
                                          <p:spTgt spid="12"/>
                                        </p:tgtEl>
                                        <p:attrNameLst>
                                          <p:attrName>r</p:attrName>
                                        </p:attrNameLst>
                                      </p:cBhvr>
                                    </p:animRot>
                                    <p:animRot by="240000">
                                      <p:cBhvr>
                                        <p:cTn id="22" dur="400" fill="hold">
                                          <p:stCondLst>
                                            <p:cond delay="800"/>
                                          </p:stCondLst>
                                        </p:cTn>
                                        <p:tgtEl>
                                          <p:spTgt spid="12"/>
                                        </p:tgtEl>
                                        <p:attrNameLst>
                                          <p:attrName>r</p:attrName>
                                        </p:attrNameLst>
                                      </p:cBhvr>
                                    </p:animRot>
                                    <p:animRot by="-240000">
                                      <p:cBhvr>
                                        <p:cTn id="23" dur="400" fill="hold">
                                          <p:stCondLst>
                                            <p:cond delay="1200"/>
                                          </p:stCondLst>
                                        </p:cTn>
                                        <p:tgtEl>
                                          <p:spTgt spid="12"/>
                                        </p:tgtEl>
                                        <p:attrNameLst>
                                          <p:attrName>r</p:attrName>
                                        </p:attrNameLst>
                                      </p:cBhvr>
                                    </p:animRot>
                                    <p:animRot by="120000">
                                      <p:cBhvr>
                                        <p:cTn id="24" dur="400" fill="hold">
                                          <p:stCondLst>
                                            <p:cond delay="1600"/>
                                          </p:stCondLst>
                                        </p:cTn>
                                        <p:tgtEl>
                                          <p:spTgt spid="12"/>
                                        </p:tgtEl>
                                        <p:attrNameLst>
                                          <p:attrName>r</p:attrName>
                                        </p:attrNameLst>
                                      </p:cBhvr>
                                    </p:animRot>
                                  </p:childTnLst>
                                </p:cTn>
                              </p:par>
                            </p:childTnLst>
                          </p:cTn>
                        </p:par>
                        <p:par>
                          <p:cTn id="25" fill="hold">
                            <p:stCondLst>
                              <p:cond delay="12000"/>
                            </p:stCondLst>
                            <p:childTnLst>
                              <p:par>
                                <p:cTn id="26" presetID="32" presetClass="emph" presetSubtype="0" repeatCount="2000" fill="remove" nodeType="afterEffect">
                                  <p:stCondLst>
                                    <p:cond delay="0"/>
                                  </p:stCondLst>
                                  <p:childTnLst>
                                    <p:animRot by="120000">
                                      <p:cBhvr>
                                        <p:cTn id="27" dur="200" fill="hold">
                                          <p:stCondLst>
                                            <p:cond delay="0"/>
                                          </p:stCondLst>
                                        </p:cTn>
                                        <p:tgtEl>
                                          <p:spTgt spid="14"/>
                                        </p:tgtEl>
                                        <p:attrNameLst>
                                          <p:attrName>r</p:attrName>
                                        </p:attrNameLst>
                                      </p:cBhvr>
                                    </p:animRot>
                                    <p:animRot by="-240000">
                                      <p:cBhvr>
                                        <p:cTn id="28" dur="400" fill="hold">
                                          <p:stCondLst>
                                            <p:cond delay="400"/>
                                          </p:stCondLst>
                                        </p:cTn>
                                        <p:tgtEl>
                                          <p:spTgt spid="14"/>
                                        </p:tgtEl>
                                        <p:attrNameLst>
                                          <p:attrName>r</p:attrName>
                                        </p:attrNameLst>
                                      </p:cBhvr>
                                    </p:animRot>
                                    <p:animRot by="240000">
                                      <p:cBhvr>
                                        <p:cTn id="29" dur="400" fill="hold">
                                          <p:stCondLst>
                                            <p:cond delay="800"/>
                                          </p:stCondLst>
                                        </p:cTn>
                                        <p:tgtEl>
                                          <p:spTgt spid="14"/>
                                        </p:tgtEl>
                                        <p:attrNameLst>
                                          <p:attrName>r</p:attrName>
                                        </p:attrNameLst>
                                      </p:cBhvr>
                                    </p:animRot>
                                    <p:animRot by="-240000">
                                      <p:cBhvr>
                                        <p:cTn id="30" dur="400" fill="hold">
                                          <p:stCondLst>
                                            <p:cond delay="1200"/>
                                          </p:stCondLst>
                                        </p:cTn>
                                        <p:tgtEl>
                                          <p:spTgt spid="14"/>
                                        </p:tgtEl>
                                        <p:attrNameLst>
                                          <p:attrName>r</p:attrName>
                                        </p:attrNameLst>
                                      </p:cBhvr>
                                    </p:animRot>
                                    <p:animRot by="120000">
                                      <p:cBhvr>
                                        <p:cTn id="31" dur="400" fill="hold">
                                          <p:stCondLst>
                                            <p:cond delay="1600"/>
                                          </p:stCondLst>
                                        </p:cTn>
                                        <p:tgtEl>
                                          <p:spTgt spid="14"/>
                                        </p:tgtEl>
                                        <p:attrNameLst>
                                          <p:attrName>r</p:attrName>
                                        </p:attrNameLst>
                                      </p:cBhvr>
                                    </p:animRot>
                                  </p:childTnLst>
                                </p:cTn>
                              </p:par>
                            </p:childTnLst>
                          </p:cTn>
                        </p:par>
                        <p:par>
                          <p:cTn id="32" fill="hold">
                            <p:stCondLst>
                              <p:cond delay="16000"/>
                            </p:stCondLst>
                            <p:childTnLst>
                              <p:par>
                                <p:cTn id="33" presetID="32" presetClass="emph" presetSubtype="0" repeatCount="2000" fill="remove" nodeType="afterEffect">
                                  <p:stCondLst>
                                    <p:cond delay="0"/>
                                  </p:stCondLst>
                                  <p:childTnLst>
                                    <p:animRot by="120000">
                                      <p:cBhvr>
                                        <p:cTn id="34" dur="200" fill="hold">
                                          <p:stCondLst>
                                            <p:cond delay="0"/>
                                          </p:stCondLst>
                                        </p:cTn>
                                        <p:tgtEl>
                                          <p:spTgt spid="7"/>
                                        </p:tgtEl>
                                        <p:attrNameLst>
                                          <p:attrName>r</p:attrName>
                                        </p:attrNameLst>
                                      </p:cBhvr>
                                    </p:animRot>
                                    <p:animRot by="-240000">
                                      <p:cBhvr>
                                        <p:cTn id="35" dur="400" fill="hold">
                                          <p:stCondLst>
                                            <p:cond delay="400"/>
                                          </p:stCondLst>
                                        </p:cTn>
                                        <p:tgtEl>
                                          <p:spTgt spid="7"/>
                                        </p:tgtEl>
                                        <p:attrNameLst>
                                          <p:attrName>r</p:attrName>
                                        </p:attrNameLst>
                                      </p:cBhvr>
                                    </p:animRot>
                                    <p:animRot by="240000">
                                      <p:cBhvr>
                                        <p:cTn id="36" dur="400" fill="hold">
                                          <p:stCondLst>
                                            <p:cond delay="800"/>
                                          </p:stCondLst>
                                        </p:cTn>
                                        <p:tgtEl>
                                          <p:spTgt spid="7"/>
                                        </p:tgtEl>
                                        <p:attrNameLst>
                                          <p:attrName>r</p:attrName>
                                        </p:attrNameLst>
                                      </p:cBhvr>
                                    </p:animRot>
                                    <p:animRot by="-240000">
                                      <p:cBhvr>
                                        <p:cTn id="37" dur="400" fill="hold">
                                          <p:stCondLst>
                                            <p:cond delay="1200"/>
                                          </p:stCondLst>
                                        </p:cTn>
                                        <p:tgtEl>
                                          <p:spTgt spid="7"/>
                                        </p:tgtEl>
                                        <p:attrNameLst>
                                          <p:attrName>r</p:attrName>
                                        </p:attrNameLst>
                                      </p:cBhvr>
                                    </p:animRot>
                                    <p:animRot by="120000">
                                      <p:cBhvr>
                                        <p:cTn id="38" dur="400" fill="hold">
                                          <p:stCondLst>
                                            <p:cond delay="1600"/>
                                          </p:stCondLst>
                                        </p:cTn>
                                        <p:tgtEl>
                                          <p:spTgt spid="7"/>
                                        </p:tgtEl>
                                        <p:attrNameLst>
                                          <p:attrName>r</p:attrName>
                                        </p:attrNameLst>
                                      </p:cBhvr>
                                    </p:animRot>
                                  </p:childTnLst>
                                </p:cTn>
                              </p:par>
                            </p:childTnLst>
                          </p:cTn>
                        </p:par>
                        <p:par>
                          <p:cTn id="39" fill="hold">
                            <p:stCondLst>
                              <p:cond delay="20000"/>
                            </p:stCondLst>
                            <p:childTnLst>
                              <p:par>
                                <p:cTn id="40" presetID="32" presetClass="emph" presetSubtype="0" repeatCount="2000" fill="remove" nodeType="afterEffect">
                                  <p:stCondLst>
                                    <p:cond delay="0"/>
                                  </p:stCondLst>
                                  <p:childTnLst>
                                    <p:animRot by="120000">
                                      <p:cBhvr>
                                        <p:cTn id="41" dur="200" fill="hold">
                                          <p:stCondLst>
                                            <p:cond delay="0"/>
                                          </p:stCondLst>
                                        </p:cTn>
                                        <p:tgtEl>
                                          <p:spTgt spid="10"/>
                                        </p:tgtEl>
                                        <p:attrNameLst>
                                          <p:attrName>r</p:attrName>
                                        </p:attrNameLst>
                                      </p:cBhvr>
                                    </p:animRot>
                                    <p:animRot by="-240000">
                                      <p:cBhvr>
                                        <p:cTn id="42" dur="400" fill="hold">
                                          <p:stCondLst>
                                            <p:cond delay="400"/>
                                          </p:stCondLst>
                                        </p:cTn>
                                        <p:tgtEl>
                                          <p:spTgt spid="10"/>
                                        </p:tgtEl>
                                        <p:attrNameLst>
                                          <p:attrName>r</p:attrName>
                                        </p:attrNameLst>
                                      </p:cBhvr>
                                    </p:animRot>
                                    <p:animRot by="240000">
                                      <p:cBhvr>
                                        <p:cTn id="43" dur="400" fill="hold">
                                          <p:stCondLst>
                                            <p:cond delay="800"/>
                                          </p:stCondLst>
                                        </p:cTn>
                                        <p:tgtEl>
                                          <p:spTgt spid="10"/>
                                        </p:tgtEl>
                                        <p:attrNameLst>
                                          <p:attrName>r</p:attrName>
                                        </p:attrNameLst>
                                      </p:cBhvr>
                                    </p:animRot>
                                    <p:animRot by="-240000">
                                      <p:cBhvr>
                                        <p:cTn id="44" dur="400" fill="hold">
                                          <p:stCondLst>
                                            <p:cond delay="1200"/>
                                          </p:stCondLst>
                                        </p:cTn>
                                        <p:tgtEl>
                                          <p:spTgt spid="10"/>
                                        </p:tgtEl>
                                        <p:attrNameLst>
                                          <p:attrName>r</p:attrName>
                                        </p:attrNameLst>
                                      </p:cBhvr>
                                    </p:animRot>
                                    <p:animRot by="120000">
                                      <p:cBhvr>
                                        <p:cTn id="45" dur="400" fill="hold">
                                          <p:stCondLst>
                                            <p:cond delay="1600"/>
                                          </p:stCondLst>
                                        </p:cTn>
                                        <p:tgtEl>
                                          <p:spTgt spid="10"/>
                                        </p:tgtEl>
                                        <p:attrNameLst>
                                          <p:attrName>r</p:attrName>
                                        </p:attrNameLst>
                                      </p:cBhvr>
                                    </p:animRot>
                                  </p:childTnLst>
                                </p:cTn>
                              </p:par>
                            </p:childTnLst>
                          </p:cTn>
                        </p:par>
                        <p:par>
                          <p:cTn id="46" fill="hold">
                            <p:stCondLst>
                              <p:cond delay="24000"/>
                            </p:stCondLst>
                            <p:childTnLst>
                              <p:par>
                                <p:cTn id="47" presetID="32" presetClass="emph" presetSubtype="0" repeatCount="2000" fill="remove" nodeType="afterEffect">
                                  <p:stCondLst>
                                    <p:cond delay="0"/>
                                  </p:stCondLst>
                                  <p:childTnLst>
                                    <p:animRot by="120000">
                                      <p:cBhvr>
                                        <p:cTn id="48" dur="200" fill="hold">
                                          <p:stCondLst>
                                            <p:cond delay="0"/>
                                          </p:stCondLst>
                                        </p:cTn>
                                        <p:tgtEl>
                                          <p:spTgt spid="15"/>
                                        </p:tgtEl>
                                        <p:attrNameLst>
                                          <p:attrName>r</p:attrName>
                                        </p:attrNameLst>
                                      </p:cBhvr>
                                    </p:animRot>
                                    <p:animRot by="-240000">
                                      <p:cBhvr>
                                        <p:cTn id="49" dur="400" fill="hold">
                                          <p:stCondLst>
                                            <p:cond delay="400"/>
                                          </p:stCondLst>
                                        </p:cTn>
                                        <p:tgtEl>
                                          <p:spTgt spid="15"/>
                                        </p:tgtEl>
                                        <p:attrNameLst>
                                          <p:attrName>r</p:attrName>
                                        </p:attrNameLst>
                                      </p:cBhvr>
                                    </p:animRot>
                                    <p:animRot by="240000">
                                      <p:cBhvr>
                                        <p:cTn id="50" dur="400" fill="hold">
                                          <p:stCondLst>
                                            <p:cond delay="800"/>
                                          </p:stCondLst>
                                        </p:cTn>
                                        <p:tgtEl>
                                          <p:spTgt spid="15"/>
                                        </p:tgtEl>
                                        <p:attrNameLst>
                                          <p:attrName>r</p:attrName>
                                        </p:attrNameLst>
                                      </p:cBhvr>
                                    </p:animRot>
                                    <p:animRot by="-240000">
                                      <p:cBhvr>
                                        <p:cTn id="51" dur="400" fill="hold">
                                          <p:stCondLst>
                                            <p:cond delay="1200"/>
                                          </p:stCondLst>
                                        </p:cTn>
                                        <p:tgtEl>
                                          <p:spTgt spid="15"/>
                                        </p:tgtEl>
                                        <p:attrNameLst>
                                          <p:attrName>r</p:attrName>
                                        </p:attrNameLst>
                                      </p:cBhvr>
                                    </p:animRot>
                                    <p:animRot by="120000">
                                      <p:cBhvr>
                                        <p:cTn id="52" dur="400" fill="hold">
                                          <p:stCondLst>
                                            <p:cond delay="1600"/>
                                          </p:stCondLst>
                                        </p:cTn>
                                        <p:tgtEl>
                                          <p:spTgt spid="15"/>
                                        </p:tgtEl>
                                        <p:attrNameLst>
                                          <p:attrName>r</p:attrName>
                                        </p:attrNameLst>
                                      </p:cBhvr>
                                    </p:animRot>
                                  </p:childTnLst>
                                </p:cTn>
                              </p:par>
                            </p:childTnLst>
                          </p:cTn>
                        </p:par>
                        <p:par>
                          <p:cTn id="53" fill="hold">
                            <p:stCondLst>
                              <p:cond delay="28000"/>
                            </p:stCondLst>
                            <p:childTnLst>
                              <p:par>
                                <p:cTn id="54" presetID="32" presetClass="emph" presetSubtype="0" fill="hold" nodeType="afterEffect">
                                  <p:stCondLst>
                                    <p:cond delay="0"/>
                                  </p:stCondLst>
                                  <p:childTnLst>
                                    <p:animRot by="120000">
                                      <p:cBhvr>
                                        <p:cTn id="55" dur="200" fill="hold">
                                          <p:stCondLst>
                                            <p:cond delay="0"/>
                                          </p:stCondLst>
                                        </p:cTn>
                                        <p:tgtEl>
                                          <p:spTgt spid="13"/>
                                        </p:tgtEl>
                                        <p:attrNameLst>
                                          <p:attrName>r</p:attrName>
                                        </p:attrNameLst>
                                      </p:cBhvr>
                                    </p:animRot>
                                    <p:animRot by="-240000">
                                      <p:cBhvr>
                                        <p:cTn id="56" dur="400" fill="hold">
                                          <p:stCondLst>
                                            <p:cond delay="400"/>
                                          </p:stCondLst>
                                        </p:cTn>
                                        <p:tgtEl>
                                          <p:spTgt spid="13"/>
                                        </p:tgtEl>
                                        <p:attrNameLst>
                                          <p:attrName>r</p:attrName>
                                        </p:attrNameLst>
                                      </p:cBhvr>
                                    </p:animRot>
                                    <p:animRot by="240000">
                                      <p:cBhvr>
                                        <p:cTn id="57" dur="400" fill="hold">
                                          <p:stCondLst>
                                            <p:cond delay="800"/>
                                          </p:stCondLst>
                                        </p:cTn>
                                        <p:tgtEl>
                                          <p:spTgt spid="13"/>
                                        </p:tgtEl>
                                        <p:attrNameLst>
                                          <p:attrName>r</p:attrName>
                                        </p:attrNameLst>
                                      </p:cBhvr>
                                    </p:animRot>
                                    <p:animRot by="-240000">
                                      <p:cBhvr>
                                        <p:cTn id="58" dur="400" fill="hold">
                                          <p:stCondLst>
                                            <p:cond delay="1200"/>
                                          </p:stCondLst>
                                        </p:cTn>
                                        <p:tgtEl>
                                          <p:spTgt spid="13"/>
                                        </p:tgtEl>
                                        <p:attrNameLst>
                                          <p:attrName>r</p:attrName>
                                        </p:attrNameLst>
                                      </p:cBhvr>
                                    </p:animRot>
                                    <p:animRot by="120000">
                                      <p:cBhvr>
                                        <p:cTn id="59" dur="400" fill="hold">
                                          <p:stCondLst>
                                            <p:cond delay="1600"/>
                                          </p:stCondLst>
                                        </p:cTn>
                                        <p:tgtEl>
                                          <p:spTgt spid="13"/>
                                        </p:tgtEl>
                                        <p:attrNameLst>
                                          <p:attrName>r</p:attrName>
                                        </p:attrNameLst>
                                      </p:cBhvr>
                                    </p:animRot>
                                  </p:childTnLst>
                                </p:cTn>
                              </p:par>
                            </p:childTnLst>
                          </p:cTn>
                        </p:par>
                        <p:par>
                          <p:cTn id="60" fill="hold">
                            <p:stCondLst>
                              <p:cond delay="30000"/>
                            </p:stCondLst>
                            <p:childTnLst>
                              <p:par>
                                <p:cTn id="61" presetID="32" presetClass="emph" presetSubtype="0" repeatCount="2000" fill="remove" nodeType="afterEffect">
                                  <p:stCondLst>
                                    <p:cond delay="0"/>
                                  </p:stCondLst>
                                  <p:childTnLst>
                                    <p:animRot by="120000">
                                      <p:cBhvr>
                                        <p:cTn id="62" dur="200" fill="hold">
                                          <p:stCondLst>
                                            <p:cond delay="0"/>
                                          </p:stCondLst>
                                        </p:cTn>
                                        <p:tgtEl>
                                          <p:spTgt spid="4"/>
                                        </p:tgtEl>
                                        <p:attrNameLst>
                                          <p:attrName>r</p:attrName>
                                        </p:attrNameLst>
                                      </p:cBhvr>
                                    </p:animRot>
                                    <p:animRot by="-240000">
                                      <p:cBhvr>
                                        <p:cTn id="63" dur="400" fill="hold">
                                          <p:stCondLst>
                                            <p:cond delay="400"/>
                                          </p:stCondLst>
                                        </p:cTn>
                                        <p:tgtEl>
                                          <p:spTgt spid="4"/>
                                        </p:tgtEl>
                                        <p:attrNameLst>
                                          <p:attrName>r</p:attrName>
                                        </p:attrNameLst>
                                      </p:cBhvr>
                                    </p:animRot>
                                    <p:animRot by="240000">
                                      <p:cBhvr>
                                        <p:cTn id="64" dur="400" fill="hold">
                                          <p:stCondLst>
                                            <p:cond delay="800"/>
                                          </p:stCondLst>
                                        </p:cTn>
                                        <p:tgtEl>
                                          <p:spTgt spid="4"/>
                                        </p:tgtEl>
                                        <p:attrNameLst>
                                          <p:attrName>r</p:attrName>
                                        </p:attrNameLst>
                                      </p:cBhvr>
                                    </p:animRot>
                                    <p:animRot by="-240000">
                                      <p:cBhvr>
                                        <p:cTn id="65" dur="400" fill="hold">
                                          <p:stCondLst>
                                            <p:cond delay="1200"/>
                                          </p:stCondLst>
                                        </p:cTn>
                                        <p:tgtEl>
                                          <p:spTgt spid="4"/>
                                        </p:tgtEl>
                                        <p:attrNameLst>
                                          <p:attrName>r</p:attrName>
                                        </p:attrNameLst>
                                      </p:cBhvr>
                                    </p:animRot>
                                    <p:animRot by="120000">
                                      <p:cBhvr>
                                        <p:cTn id="66"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DD2F8-2EB0-45D4-9BF6-11ECA0DBFB8D}"/>
              </a:ext>
            </a:extLst>
          </p:cNvPr>
          <p:cNvSpPr>
            <a:spLocks noGrp="1"/>
          </p:cNvSpPr>
          <p:nvPr>
            <p:ph type="title"/>
          </p:nvPr>
        </p:nvSpPr>
        <p:spPr/>
        <p:txBody>
          <a:bodyPr/>
          <a:lstStyle/>
          <a:p>
            <a:r>
              <a:rPr lang="da-DK" dirty="0"/>
              <a:t>Præsenter dig selv</a:t>
            </a:r>
          </a:p>
        </p:txBody>
      </p:sp>
      <p:pic>
        <p:nvPicPr>
          <p:cNvPr id="4" name="Billede 3" descr="Et billede, der indeholder tekst, vektorgrafik&#10;&#10;Automatisk genereret beskrivelse">
            <a:extLst>
              <a:ext uri="{FF2B5EF4-FFF2-40B4-BE49-F238E27FC236}">
                <a16:creationId xmlns:a16="http://schemas.microsoft.com/office/drawing/2014/main" id="{4A22BFE5-3943-4B36-B904-438DE5A84C36}"/>
              </a:ext>
            </a:extLst>
          </p:cNvPr>
          <p:cNvPicPr>
            <a:picLocks noChangeAspect="1"/>
          </p:cNvPicPr>
          <p:nvPr/>
        </p:nvPicPr>
        <p:blipFill rotWithShape="1">
          <a:blip r:embed="rId3">
            <a:extLst>
              <a:ext uri="{28A0092B-C50C-407E-A947-70E740481C1C}">
                <a14:useLocalDpi xmlns:a14="http://schemas.microsoft.com/office/drawing/2010/main" val="0"/>
              </a:ext>
            </a:extLst>
          </a:blip>
          <a:srcRect l="9535" t="6202"/>
          <a:stretch/>
        </p:blipFill>
        <p:spPr>
          <a:xfrm>
            <a:off x="2255671" y="1340768"/>
            <a:ext cx="9936330" cy="5795144"/>
          </a:xfrm>
          <a:prstGeom prst="rect">
            <a:avLst/>
          </a:prstGeom>
        </p:spPr>
      </p:pic>
    </p:spTree>
    <p:extLst>
      <p:ext uri="{BB962C8B-B14F-4D97-AF65-F5344CB8AC3E}">
        <p14:creationId xmlns:p14="http://schemas.microsoft.com/office/powerpoint/2010/main" val="389217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DD2F8-2EB0-45D4-9BF6-11ECA0DBFB8D}"/>
              </a:ext>
            </a:extLst>
          </p:cNvPr>
          <p:cNvSpPr>
            <a:spLocks noGrp="1"/>
          </p:cNvSpPr>
          <p:nvPr>
            <p:ph type="title"/>
          </p:nvPr>
        </p:nvSpPr>
        <p:spPr/>
        <p:txBody>
          <a:bodyPr/>
          <a:lstStyle/>
          <a:p>
            <a:r>
              <a:rPr lang="da-DK" dirty="0"/>
              <a:t>Sådan kan du tilgå materialet</a:t>
            </a:r>
          </a:p>
        </p:txBody>
      </p:sp>
      <p:pic>
        <p:nvPicPr>
          <p:cNvPr id="4" name="Pladsholder til indhold 8" descr="Et billede, der indeholder tekst&#10;&#10;Automatisk genereret beskrivelse">
            <a:extLst>
              <a:ext uri="{FF2B5EF4-FFF2-40B4-BE49-F238E27FC236}">
                <a16:creationId xmlns:a16="http://schemas.microsoft.com/office/drawing/2014/main" id="{4FE3CF55-2295-4706-B343-14858006A7A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6838892" y="1539592"/>
            <a:ext cx="3621993" cy="4829325"/>
          </a:xfrm>
          <a:prstGeom prst="rect">
            <a:avLst/>
          </a:prstGeom>
        </p:spPr>
      </p:pic>
      <p:grpSp>
        <p:nvGrpSpPr>
          <p:cNvPr id="11" name="Gruppe 10">
            <a:extLst>
              <a:ext uri="{FF2B5EF4-FFF2-40B4-BE49-F238E27FC236}">
                <a16:creationId xmlns:a16="http://schemas.microsoft.com/office/drawing/2014/main" id="{43A1062F-AF66-4DE4-9AC8-FE231E893A4D}"/>
              </a:ext>
            </a:extLst>
          </p:cNvPr>
          <p:cNvGrpSpPr/>
          <p:nvPr/>
        </p:nvGrpSpPr>
        <p:grpSpPr>
          <a:xfrm>
            <a:off x="1127448" y="1673103"/>
            <a:ext cx="4176464" cy="4502758"/>
            <a:chOff x="6892729" y="1690688"/>
            <a:chExt cx="4171821" cy="4519526"/>
          </a:xfrm>
        </p:grpSpPr>
        <p:pic>
          <p:nvPicPr>
            <p:cNvPr id="8" name="Billede 7" descr="Et billede, der indeholder gulv, havbund&#10;&#10;Automatisk genereret beskrivelse">
              <a:extLst>
                <a:ext uri="{FF2B5EF4-FFF2-40B4-BE49-F238E27FC236}">
                  <a16:creationId xmlns:a16="http://schemas.microsoft.com/office/drawing/2014/main" id="{BDB29980-0CFB-4750-8CC4-CDECCCF6752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0535"/>
                      </a14:imgEffect>
                      <a14:imgEffect>
                        <a14:brightnessContrast bright="-28000" contrast="36000"/>
                      </a14:imgEffect>
                    </a14:imgLayer>
                  </a14:imgProps>
                </a:ext>
                <a:ext uri="{28A0092B-C50C-407E-A947-70E740481C1C}">
                  <a14:useLocalDpi xmlns:a14="http://schemas.microsoft.com/office/drawing/2010/main" val="0"/>
                </a:ext>
              </a:extLst>
            </a:blip>
            <a:srcRect l="18749"/>
            <a:stretch/>
          </p:blipFill>
          <p:spPr>
            <a:xfrm rot="5400000">
              <a:off x="6718877" y="1864540"/>
              <a:ext cx="4519526" cy="4171821"/>
            </a:xfrm>
            <a:prstGeom prst="rect">
              <a:avLst/>
            </a:prstGeom>
          </p:spPr>
        </p:pic>
        <p:pic>
          <p:nvPicPr>
            <p:cNvPr id="6" name="Billede 5">
              <a:extLst>
                <a:ext uri="{FF2B5EF4-FFF2-40B4-BE49-F238E27FC236}">
                  <a16:creationId xmlns:a16="http://schemas.microsoft.com/office/drawing/2014/main" id="{30AE7D38-2804-423C-B1BF-FD8F5080345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750" b="83375" l="5417" r="92250">
                          <a14:foregroundMark x1="8000" y1="8438" x2="16583" y2="10563"/>
                          <a14:foregroundMark x1="16583" y1="10563" x2="9167" y2="9250"/>
                          <a14:foregroundMark x1="7583" y1="8438" x2="16000" y2="8188"/>
                          <a14:foregroundMark x1="16000" y1="8188" x2="78333" y2="8750"/>
                          <a14:foregroundMark x1="78333" y1="8750" x2="84000" y2="15000"/>
                          <a14:foregroundMark x1="84000" y1="15000" x2="81833" y2="59813"/>
                          <a14:foregroundMark x1="81833" y1="59813" x2="77417" y2="66125"/>
                          <a14:foregroundMark x1="77417" y1="66125" x2="33750" y2="68063"/>
                          <a14:foregroundMark x1="33750" y1="68063" x2="24000" y2="64250"/>
                          <a14:foregroundMark x1="24000" y1="64250" x2="16500" y2="44125"/>
                          <a14:foregroundMark x1="16500" y1="44125" x2="10917" y2="13875"/>
                          <a14:foregroundMark x1="89667" y1="9438" x2="90083" y2="23500"/>
                          <a14:foregroundMark x1="6667" y1="8750" x2="5417" y2="61500"/>
                          <a14:foregroundMark x1="5417" y1="61500" x2="19250" y2="63688"/>
                          <a14:foregroundMark x1="19250" y1="63688" x2="27583" y2="60125"/>
                          <a14:foregroundMark x1="27583" y1="60125" x2="31167" y2="48500"/>
                          <a14:foregroundMark x1="31167" y1="48500" x2="26833" y2="30562"/>
                          <a14:foregroundMark x1="26833" y1="30562" x2="9167" y2="14875"/>
                          <a14:foregroundMark x1="51917" y1="30125" x2="44083" y2="27625"/>
                          <a14:foregroundMark x1="44083" y1="27625" x2="33500" y2="29125"/>
                          <a14:foregroundMark x1="33500" y1="29125" x2="37000" y2="38313"/>
                          <a14:foregroundMark x1="37000" y1="38313" x2="43750" y2="42313"/>
                          <a14:foregroundMark x1="43750" y1="42313" x2="56167" y2="38250"/>
                          <a14:foregroundMark x1="56167" y1="38250" x2="54083" y2="30813"/>
                          <a14:foregroundMark x1="54083" y1="30813" x2="50583" y2="28438"/>
                          <a14:foregroundMark x1="48417" y1="32063" x2="41750" y2="36313"/>
                          <a14:foregroundMark x1="41750" y1="36313" x2="42250" y2="31938"/>
                          <a14:foregroundMark x1="4750" y1="61250" x2="4750" y2="81563"/>
                          <a14:foregroundMark x1="4750" y1="81563" x2="13750" y2="82438"/>
                          <a14:foregroundMark x1="13750" y1="82438" x2="22250" y2="78563"/>
                          <a14:foregroundMark x1="22250" y1="78563" x2="25000" y2="70875"/>
                          <a14:foregroundMark x1="25000" y1="70875" x2="23333" y2="63938"/>
                          <a14:foregroundMark x1="23333" y1="63938" x2="5417" y2="61375"/>
                          <a14:foregroundMark x1="75083" y1="60875" x2="74417" y2="47063"/>
                          <a14:foregroundMark x1="74417" y1="47063" x2="71250" y2="57688"/>
                          <a14:foregroundMark x1="71250" y1="57688" x2="74000" y2="47188"/>
                          <a14:foregroundMark x1="74000" y1="47188" x2="73750" y2="58062"/>
                          <a14:foregroundMark x1="90083" y1="23813" x2="92333" y2="60375"/>
                          <a14:foregroundMark x1="20167" y1="82750" x2="37833" y2="83063"/>
                          <a14:foregroundMark x1="37833" y1="83063" x2="46667" y2="82750"/>
                          <a14:foregroundMark x1="46667" y1="82750" x2="55417" y2="83250"/>
                          <a14:foregroundMark x1="55417" y1="83250" x2="63917" y2="83063"/>
                          <a14:foregroundMark x1="63917" y1="83063" x2="78000" y2="83375"/>
                          <a14:foregroundMark x1="11750" y1="81063" x2="9583" y2="65063"/>
                          <a14:foregroundMark x1="9583" y1="65063" x2="12333" y2="71625"/>
                          <a14:foregroundMark x1="12333" y1="71625" x2="16250" y2="64500"/>
                          <a14:foregroundMark x1="16250" y1="64500" x2="15500" y2="74938"/>
                        </a14:backgroundRemoval>
                      </a14:imgEffect>
                      <a14:imgEffect>
                        <a14:sharpenSoften amount="6000"/>
                      </a14:imgEffect>
                      <a14:imgEffect>
                        <a14:colorTemperature colorTemp="6499"/>
                      </a14:imgEffect>
                      <a14:imgEffect>
                        <a14:brightnessContrast bright="-3000" contrast="34000"/>
                      </a14:imgEffect>
                    </a14:imgLayer>
                  </a14:imgProps>
                </a:ext>
                <a:ext uri="{28A0092B-C50C-407E-A947-70E740481C1C}">
                  <a14:useLocalDpi xmlns:a14="http://schemas.microsoft.com/office/drawing/2010/main" val="0"/>
                </a:ext>
              </a:extLst>
            </a:blip>
            <a:srcRect t="3801" r="2401" b="11151"/>
            <a:stretch/>
          </p:blipFill>
          <p:spPr>
            <a:xfrm>
              <a:off x="7202632" y="1916831"/>
              <a:ext cx="3552018" cy="4127009"/>
            </a:xfrm>
            <a:prstGeom prst="rect">
              <a:avLst/>
            </a:prstGeom>
            <a:effectLst>
              <a:outerShdw blurRad="254000" dist="101600" dir="19680000" algn="tl" rotWithShape="0">
                <a:prstClr val="black"/>
              </a:outerShdw>
            </a:effectLst>
          </p:spPr>
        </p:pic>
      </p:grpSp>
    </p:spTree>
    <p:extLst>
      <p:ext uri="{BB962C8B-B14F-4D97-AF65-F5344CB8AC3E}">
        <p14:creationId xmlns:p14="http://schemas.microsoft.com/office/powerpoint/2010/main" val="1224080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6" descr="Et billede, der indeholder tekst, visitkort&#10;&#10;Automatisk genereret beskrivelse">
            <a:extLst>
              <a:ext uri="{FF2B5EF4-FFF2-40B4-BE49-F238E27FC236}">
                <a16:creationId xmlns:a16="http://schemas.microsoft.com/office/drawing/2014/main" id="{A3C8766F-6110-486C-BA8A-0DC99BC83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666" y="1690688"/>
            <a:ext cx="6012668" cy="4509501"/>
          </a:xfrm>
          <a:prstGeom prst="rect">
            <a:avLst/>
          </a:prstGeom>
        </p:spPr>
      </p:pic>
      <p:sp>
        <p:nvSpPr>
          <p:cNvPr id="2" name="Titel 1">
            <a:extLst>
              <a:ext uri="{FF2B5EF4-FFF2-40B4-BE49-F238E27FC236}">
                <a16:creationId xmlns:a16="http://schemas.microsoft.com/office/drawing/2014/main" id="{6FE17A72-24BC-4383-BDC3-86D248F8AAD7}"/>
              </a:ext>
            </a:extLst>
          </p:cNvPr>
          <p:cNvSpPr>
            <a:spLocks noGrp="1"/>
          </p:cNvSpPr>
          <p:nvPr>
            <p:ph type="title"/>
          </p:nvPr>
        </p:nvSpPr>
        <p:spPr/>
        <p:txBody>
          <a:bodyPr/>
          <a:lstStyle/>
          <a:p>
            <a:r>
              <a:rPr lang="da-DK" dirty="0"/>
              <a:t>Ved I hvad en QR-kode er?</a:t>
            </a:r>
          </a:p>
        </p:txBody>
      </p:sp>
    </p:spTree>
    <p:extLst>
      <p:ext uri="{BB962C8B-B14F-4D97-AF65-F5344CB8AC3E}">
        <p14:creationId xmlns:p14="http://schemas.microsoft.com/office/powerpoint/2010/main" val="286220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CB5A74E-051F-4895-8FA6-F5266E7A3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dsholder til indhold 4">
            <a:extLst>
              <a:ext uri="{FF2B5EF4-FFF2-40B4-BE49-F238E27FC236}">
                <a16:creationId xmlns:a16="http://schemas.microsoft.com/office/drawing/2014/main" id="{1CDFD383-2E1C-4ADA-8483-F7751E55B9EB}"/>
              </a:ext>
            </a:extLst>
          </p:cNvPr>
          <p:cNvSpPr>
            <a:spLocks noGrp="1"/>
          </p:cNvSpPr>
          <p:nvPr>
            <p:ph sz="half" idx="2"/>
          </p:nvPr>
        </p:nvSpPr>
        <p:spPr>
          <a:xfrm>
            <a:off x="1235460" y="1664804"/>
            <a:ext cx="9721080" cy="3528392"/>
          </a:xfrm>
        </p:spPr>
        <p:txBody>
          <a:bodyPr>
            <a:normAutofit fontScale="92500" lnSpcReduction="10000"/>
          </a:bodyPr>
          <a:lstStyle/>
          <a:p>
            <a:pPr marL="0" indent="0">
              <a:buNone/>
            </a:pPr>
            <a:r>
              <a:rPr lang="da-DK" sz="6000" i="1" dirty="0">
                <a:solidFill>
                  <a:srgbClr val="FF6D10"/>
                </a:solidFill>
                <a:hlinkClick r:id="rId4">
                  <a:extLst>
                    <a:ext uri="{A12FA001-AC4F-418D-AE19-62706E023703}">
                      <ahyp:hlinkClr xmlns:ahyp="http://schemas.microsoft.com/office/drawing/2018/hyperlinkcolor" val="tx"/>
                    </a:ext>
                  </a:extLst>
                </a:hlinkClick>
              </a:rPr>
              <a:t>www.gladsaxe.dk/smørrebrød</a:t>
            </a:r>
            <a:endParaRPr lang="da-DK" sz="6000" i="1" dirty="0">
              <a:solidFill>
                <a:srgbClr val="FF6D10"/>
              </a:solidFill>
            </a:endParaRPr>
          </a:p>
          <a:p>
            <a:pPr marL="0" indent="0">
              <a:buNone/>
            </a:pPr>
            <a:endParaRPr lang="da-DK" sz="6000" i="1" dirty="0">
              <a:solidFill>
                <a:srgbClr val="0563C1"/>
              </a:solidFill>
              <a:hlinkClick r:id="rId5">
                <a:extLst>
                  <a:ext uri="{A12FA001-AC4F-418D-AE19-62706E023703}">
                    <ahyp:hlinkClr xmlns:ahyp="http://schemas.microsoft.com/office/drawing/2018/hyperlinkcolor" val="tx"/>
                  </a:ext>
                </a:extLst>
              </a:hlinkClick>
            </a:endParaRPr>
          </a:p>
          <a:p>
            <a:pPr marL="0" indent="0">
              <a:buNone/>
            </a:pPr>
            <a:endParaRPr lang="da-DK" sz="6000" i="1" dirty="0">
              <a:solidFill>
                <a:srgbClr val="0563C1"/>
              </a:solidFill>
              <a:hlinkClick r:id="rId5">
                <a:extLst>
                  <a:ext uri="{A12FA001-AC4F-418D-AE19-62706E023703}">
                    <ahyp:hlinkClr xmlns:ahyp="http://schemas.microsoft.com/office/drawing/2018/hyperlinkcolor" val="tx"/>
                  </a:ext>
                </a:extLst>
              </a:hlinkClick>
            </a:endParaRPr>
          </a:p>
          <a:p>
            <a:pPr marL="0" indent="0">
              <a:buNone/>
            </a:pPr>
            <a:r>
              <a:rPr lang="da-DK" sz="6000" i="1" dirty="0">
                <a:solidFill>
                  <a:srgbClr val="FF0000"/>
                </a:solidFill>
                <a:hlinkClick r:id="rId5">
                  <a:extLst>
                    <a:ext uri="{A12FA001-AC4F-418D-AE19-62706E023703}">
                      <ahyp:hlinkClr xmlns:ahyp="http://schemas.microsoft.com/office/drawing/2018/hyperlinkcolor" val="tx"/>
                    </a:ext>
                  </a:extLst>
                </a:hlinkClick>
              </a:rPr>
              <a:t>www.gladsaxe.dk/smoerrebroed</a:t>
            </a:r>
            <a:endParaRPr lang="da-DK" sz="6000" i="1" dirty="0">
              <a:solidFill>
                <a:srgbClr val="FF0000"/>
              </a:solidFill>
            </a:endParaRPr>
          </a:p>
          <a:p>
            <a:pPr marL="0" indent="0">
              <a:buNone/>
            </a:pPr>
            <a:endParaRPr lang="da-DK" sz="6000" i="1" dirty="0"/>
          </a:p>
        </p:txBody>
      </p:sp>
    </p:spTree>
    <p:extLst>
      <p:ext uri="{BB962C8B-B14F-4D97-AF65-F5344CB8AC3E}">
        <p14:creationId xmlns:p14="http://schemas.microsoft.com/office/powerpoint/2010/main" val="384391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DD2F8-2EB0-45D4-9BF6-11ECA0DBFB8D}"/>
              </a:ext>
            </a:extLst>
          </p:cNvPr>
          <p:cNvSpPr>
            <a:spLocks noGrp="1"/>
          </p:cNvSpPr>
          <p:nvPr>
            <p:ph type="title"/>
          </p:nvPr>
        </p:nvSpPr>
        <p:spPr/>
        <p:txBody>
          <a:bodyPr/>
          <a:lstStyle/>
          <a:p>
            <a:r>
              <a:rPr lang="da-DK" dirty="0"/>
              <a:t>Kamera bruges som scanner</a:t>
            </a:r>
          </a:p>
        </p:txBody>
      </p:sp>
      <p:sp>
        <p:nvSpPr>
          <p:cNvPr id="5" name="Pladsholder til indhold 4">
            <a:extLst>
              <a:ext uri="{FF2B5EF4-FFF2-40B4-BE49-F238E27FC236}">
                <a16:creationId xmlns:a16="http://schemas.microsoft.com/office/drawing/2014/main" id="{C9FEF2F1-451D-4BD4-A70C-73575E1FCC55}"/>
              </a:ext>
            </a:extLst>
          </p:cNvPr>
          <p:cNvSpPr>
            <a:spLocks noGrp="1"/>
          </p:cNvSpPr>
          <p:nvPr>
            <p:ph sz="half" idx="2"/>
          </p:nvPr>
        </p:nvSpPr>
        <p:spPr>
          <a:xfrm>
            <a:off x="6240624" y="2803562"/>
            <a:ext cx="5041776" cy="2395463"/>
          </a:xfrm>
        </p:spPr>
        <p:txBody>
          <a:bodyPr>
            <a:normAutofit/>
          </a:bodyPr>
          <a:lstStyle/>
          <a:p>
            <a:pPr marL="0" indent="0">
              <a:buNone/>
            </a:pPr>
            <a:r>
              <a:rPr lang="da-DK" sz="4800" dirty="0"/>
              <a:t>Du kan på din iPhone bruge </a:t>
            </a:r>
            <a:r>
              <a:rPr lang="da-DK" sz="4800" b="1" dirty="0">
                <a:solidFill>
                  <a:srgbClr val="FF6D10"/>
                </a:solidFill>
              </a:rPr>
              <a:t>kameraet</a:t>
            </a:r>
          </a:p>
        </p:txBody>
      </p:sp>
      <p:pic>
        <p:nvPicPr>
          <p:cNvPr id="1028" name="Picture 4" descr="iPhone/iPad: Camera Icon Missing From Home Screen">
            <a:extLst>
              <a:ext uri="{FF2B5EF4-FFF2-40B4-BE49-F238E27FC236}">
                <a16:creationId xmlns:a16="http://schemas.microsoft.com/office/drawing/2014/main" id="{51417174-2ED1-42BE-8D87-7F893B6F60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37" t="5378" r="23995" b="8229"/>
          <a:stretch/>
        </p:blipFill>
        <p:spPr bwMode="auto">
          <a:xfrm>
            <a:off x="1559496" y="2021074"/>
            <a:ext cx="3960443"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046609"/>
      </p:ext>
    </p:extLst>
  </p:cSld>
  <p:clrMapOvr>
    <a:masterClrMapping/>
  </p:clrMapOvr>
</p:sld>
</file>

<file path=ppt/theme/theme1.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9FFE2FF5-F116-437E-B034-81FFEE4263D9}"/>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30D22EDF-91F3-4A65-85E4-F16AE80C2256}"/>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Gladsaxe farver">
      <a:dk1>
        <a:sysClr val="windowText" lastClr="000000"/>
      </a:dk1>
      <a:lt1>
        <a:sysClr val="window" lastClr="FFFFFF"/>
      </a:lt1>
      <a:dk2>
        <a:srgbClr val="1F497D"/>
      </a:dk2>
      <a:lt2>
        <a:srgbClr val="EEECE1"/>
      </a:lt2>
      <a:accent1>
        <a:srgbClr val="0084BA"/>
      </a:accent1>
      <a:accent2>
        <a:srgbClr val="A71431"/>
      </a:accent2>
      <a:accent3>
        <a:srgbClr val="73A152"/>
      </a:accent3>
      <a:accent4>
        <a:srgbClr val="5E1E78"/>
      </a:accent4>
      <a:accent5>
        <a:srgbClr val="469196"/>
      </a:accent5>
      <a:accent6>
        <a:srgbClr val="D2871D"/>
      </a:accent6>
      <a:hlink>
        <a:srgbClr val="0084BA"/>
      </a:hlink>
      <a:folHlink>
        <a:srgbClr val="4670AE"/>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c7f66a-dad0-441e-9c17-3ca780a9a7dd">
      <Value>1</Value>
    </TaxCatchAll>
    <n4df5bbed83e40c884ee1763289c04d3 xmlns="3d2d35ae-a25d-406f-b7c0-a037bd43535c">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afe3d6cb-3242-4140-9014-3fdf994c09b7</TermId>
        </TermInfo>
      </Terms>
    </n4df5bbed83e40c884ee1763289c04d3>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6C6289B6970C249BE87E850868FE305" ma:contentTypeVersion="8" ma:contentTypeDescription="Opret et nyt dokument." ma:contentTypeScope="" ma:versionID="df89bfc8495bf34aa4f250d769b023af">
  <xsd:schema xmlns:xsd="http://www.w3.org/2001/XMLSchema" xmlns:xs="http://www.w3.org/2001/XMLSchema" xmlns:p="http://schemas.microsoft.com/office/2006/metadata/properties" xmlns:ns2="3d2d35ae-a25d-406f-b7c0-a037bd43535c" xmlns:ns3="f0c7f66a-dad0-441e-9c17-3ca780a9a7dd" targetNamespace="http://schemas.microsoft.com/office/2006/metadata/properties" ma:root="true" ma:fieldsID="d8ee4a7db046db582cf2f171b93981ee" ns2:_="" ns3:_="">
    <xsd:import namespace="3d2d35ae-a25d-406f-b7c0-a037bd43535c"/>
    <xsd:import namespace="f0c7f66a-dad0-441e-9c17-3ca780a9a7dd"/>
    <xsd:element name="properties">
      <xsd:complexType>
        <xsd:sequence>
          <xsd:element name="documentManagement">
            <xsd:complexType>
              <xsd:all>
                <xsd:element ref="ns2:MediaServiceMetadata" minOccurs="0"/>
                <xsd:element ref="ns2:MediaServiceFastMetadata" minOccurs="0"/>
                <xsd:element ref="ns2:n4df5bbed83e40c884ee1763289c04d3"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d35ae-a25d-406f-b7c0-a037bd435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4df5bbed83e40c884ee1763289c04d3" ma:index="11" nillable="true" ma:taxonomy="true" ma:internalName="n4df5bbed83e40c884ee1763289c04d3" ma:taxonomyFieldName="IATags" ma:displayName="IATags" ma:readOnly="false" ma:default="" ma:fieldId="{74df5bbe-d83e-40c8-84ee-1763289c04d3}" ma:taxonomyMulti="true" ma:sspId="0283723c-e588-4272-b5ee-68fdb59db8a0" ma:termSetId="201a11d4-3d98-4d24-ac94-3dac6d91324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c7f66a-dad0-441e-9c17-3ca780a9a7d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2e0dc6f-2a9e-4e4c-978d-31910babd897}" ma:internalName="TaxCatchAll" ma:showField="CatchAllData" ma:web="f0c7f66a-dad0-441e-9c17-3ca780a9a7dd">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7FD515-E54A-4AEF-84AE-88B60247D870}">
  <ds:schemaRefs>
    <ds:schemaRef ds:uri="http://purl.org/dc/elements/1.1/"/>
    <ds:schemaRef ds:uri="http://schemas.microsoft.com/office/2006/metadata/properties"/>
    <ds:schemaRef ds:uri="3d2d35ae-a25d-406f-b7c0-a037bd43535c"/>
    <ds:schemaRef ds:uri="http://schemas.microsoft.com/office/2006/documentManagement/types"/>
    <ds:schemaRef ds:uri="http://purl.org/dc/terms/"/>
    <ds:schemaRef ds:uri="http://schemas.openxmlformats.org/package/2006/metadata/core-properties"/>
    <ds:schemaRef ds:uri="f0c7f66a-dad0-441e-9c17-3ca780a9a7dd"/>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6CEB77B-BACF-403A-B74F-541305B0C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d35ae-a25d-406f-b7c0-a037bd43535c"/>
    <ds:schemaRef ds:uri="f0c7f66a-dad0-441e-9c17-3ca780a9a7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14E7E1-DA4E-4AB6-91FC-B648C68924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Gladsaxe PowerPoint GS-2020 Skabelon</Template>
  <TotalTime>20570</TotalTime>
  <Words>1660</Words>
  <Application>Microsoft Office PowerPoint</Application>
  <PresentationFormat>Widescreen</PresentationFormat>
  <Paragraphs>248</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Bahnschrift SemiCondensed</vt:lpstr>
      <vt:lpstr>Calibri</vt:lpstr>
      <vt:lpstr>Latha</vt:lpstr>
      <vt:lpstr>Brugerdefineret design</vt:lpstr>
      <vt:lpstr>1_Brugerdefineret design</vt:lpstr>
      <vt:lpstr>SMØRREBRØD</vt:lpstr>
      <vt:lpstr>Velkommen</vt:lpstr>
      <vt:lpstr>PowerPoint Presentation</vt:lpstr>
      <vt:lpstr>PowerPoint Presentation</vt:lpstr>
      <vt:lpstr>Præsenter dig selv</vt:lpstr>
      <vt:lpstr>Sådan kan du tilgå materialet</vt:lpstr>
      <vt:lpstr>Ved I hvad en QR-kode er?</vt:lpstr>
      <vt:lpstr>PowerPoint Presentation</vt:lpstr>
      <vt:lpstr>Kamera bruges som scanner</vt:lpstr>
      <vt:lpstr>Kamera</vt:lpstr>
      <vt:lpstr>Lad os prøve</vt:lpstr>
      <vt:lpstr>Tillad alle cookies</vt:lpstr>
      <vt:lpstr>Forsiden</vt:lpstr>
      <vt:lpstr>Scan QR-koden</vt:lpstr>
      <vt:lpstr>Pause</vt:lpstr>
      <vt:lpstr>Find og åben kogebogen</vt:lpstr>
      <vt:lpstr>Fuld skærm</vt:lpstr>
      <vt:lpstr>Hvordan får man slået ”lås-funktionen” fra</vt:lpstr>
      <vt:lpstr>Sådan skiftes mellem kogebogen og videoer på telefon</vt:lpstr>
      <vt:lpstr>Fuld skærm</vt:lpstr>
      <vt:lpstr>Tilføj undertekster eller fjern dem</vt:lpstr>
      <vt:lpstr>Vi er ved vejs ende</vt:lpstr>
    </vt:vector>
  </TitlesOfParts>
  <Company>Gladsaxe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Kinch Dalgaard</dc:creator>
  <cp:lastModifiedBy>Sigrid Normann Biener</cp:lastModifiedBy>
  <cp:revision>180</cp:revision>
  <cp:lastPrinted>2021-11-03T07:03:15Z</cp:lastPrinted>
  <dcterms:created xsi:type="dcterms:W3CDTF">2021-05-28T09:00:08Z</dcterms:created>
  <dcterms:modified xsi:type="dcterms:W3CDTF">2021-11-24T15:30:44Z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0x01010036C6289B6970C249BE87E850868FE305</vt:lpwstr>
  </property>
  <property fmtid="{D5CDD505-2E9C-101B-9397-08002B2CF9AE}" pid="3" name="IATags">
    <vt:lpwstr>1;#PowerPoint|afe3d6cb-3242-4140-9014-3fdf994c09b7</vt:lpwstr>
  </property>
</Properties>
</file>