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7" r:id="rId5"/>
  </p:sldMasterIdLst>
  <p:notesMasterIdLst>
    <p:notesMasterId r:id="rId21"/>
  </p:notesMasterIdLst>
  <p:handoutMasterIdLst>
    <p:handoutMasterId r:id="rId22"/>
  </p:handoutMasterIdLst>
  <p:sldIdLst>
    <p:sldId id="257" r:id="rId6"/>
    <p:sldId id="330" r:id="rId7"/>
    <p:sldId id="260" r:id="rId8"/>
    <p:sldId id="267" r:id="rId9"/>
    <p:sldId id="269" r:id="rId10"/>
    <p:sldId id="270" r:id="rId11"/>
    <p:sldId id="271" r:id="rId12"/>
    <p:sldId id="272" r:id="rId13"/>
    <p:sldId id="273" r:id="rId14"/>
    <p:sldId id="278" r:id="rId15"/>
    <p:sldId id="332" r:id="rId16"/>
    <p:sldId id="328" r:id="rId17"/>
    <p:sldId id="286" r:id="rId18"/>
    <p:sldId id="333" r:id="rId19"/>
    <p:sldId id="334" r:id="rId20"/>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mette Kinch Dalgaard" initials="AKD" lastIdx="2" clrIdx="0">
    <p:extLst>
      <p:ext uri="{19B8F6BF-5375-455C-9EA6-DF929625EA0E}">
        <p15:presenceInfo xmlns:p15="http://schemas.microsoft.com/office/powerpoint/2012/main" userId="S::ANNORS@gladsaxe.dk::e2c4729d-4b0d-48db-8a23-3edaff3d19e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D10"/>
    <a:srgbClr val="FF9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838" autoAdjust="0"/>
    <p:restoredTop sz="62525" autoAdjust="0"/>
  </p:normalViewPr>
  <p:slideViewPr>
    <p:cSldViewPr>
      <p:cViewPr varScale="1">
        <p:scale>
          <a:sx n="67" d="100"/>
          <a:sy n="67" d="100"/>
        </p:scale>
        <p:origin x="2202" y="7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2.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0.png"/></Relationships>
</file>

<file path=ppt/diagrams/_rels/data3.xml.rels><?xml version="1.0" encoding="UTF-8" standalone="yes"?>
<Relationships xmlns="http://schemas.openxmlformats.org/package/2006/relationships"><Relationship Id="rId2" Type="http://schemas.microsoft.com/office/2007/relationships/hdphoto" Target="../media/hdphoto5.wdp"/><Relationship Id="rId1" Type="http://schemas.openxmlformats.org/officeDocument/2006/relationships/image" Target="../media/image11.png"/></Relationships>
</file>

<file path=ppt/diagrams/_rels/data4.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14.png"/></Relationships>
</file>

<file path=ppt/diagrams/_rels/data5.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15.png"/></Relationships>
</file>

<file path=ppt/diagrams/_rels/data6.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2" Type="http://schemas.microsoft.com/office/2007/relationships/hdphoto" Target="../media/hdphoto5.wdp"/><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2" Type="http://schemas.microsoft.com/office/2007/relationships/hdphoto" Target="../media/hdphoto8.wdp"/><Relationship Id="rId1"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2" Type="http://schemas.microsoft.com/office/2007/relationships/hdphoto" Target="../media/hdphoto9.wdp"/><Relationship Id="rId1" Type="http://schemas.openxmlformats.org/officeDocument/2006/relationships/image" Target="../media/image15.png"/></Relationships>
</file>

<file path=ppt/diagrams/_rels/drawing6.xml.rels><?xml version="1.0" encoding="UTF-8" standalone="yes"?>
<Relationships xmlns="http://schemas.openxmlformats.org/package/2006/relationships"><Relationship Id="rId2" Type="http://schemas.microsoft.com/office/2007/relationships/hdphoto" Target="../media/hdphoto10.wdp"/><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F8B005-2DA1-4F6A-9457-BA26E976A6F0}" type="doc">
      <dgm:prSet loTypeId="urn:microsoft.com/office/officeart/2008/layout/BendingPictureCaption" loCatId="picture" qsTypeId="urn:microsoft.com/office/officeart/2005/8/quickstyle/simple1" qsCatId="simple" csTypeId="urn:microsoft.com/office/officeart/2005/8/colors/accent3_2" csCatId="accent3" phldr="1"/>
      <dgm:spPr/>
    </dgm:pt>
    <dgm:pt modelId="{30E55068-D31F-41E6-A3FB-DEA03E8C52ED}">
      <dgm:prSet phldrT="[Tekst]"/>
      <dgm:spPr/>
      <dgm:t>
        <a:bodyPr/>
        <a:lstStyle/>
        <a:p>
          <a:r>
            <a:rPr lang="da-DK" dirty="0"/>
            <a:t>Leverpostej</a:t>
          </a:r>
        </a:p>
      </dgm:t>
    </dgm:pt>
    <dgm:pt modelId="{56A10EB1-9558-4261-8D33-9E4D712EDC99}" type="sibTrans" cxnId="{BAC1255F-F08F-4BE5-9A5A-720797C74063}">
      <dgm:prSet/>
      <dgm:spPr/>
      <dgm:t>
        <a:bodyPr/>
        <a:lstStyle/>
        <a:p>
          <a:endParaRPr lang="da-DK"/>
        </a:p>
      </dgm:t>
    </dgm:pt>
    <dgm:pt modelId="{86EAE6F2-285C-431C-8209-8CCB7563E14E}" type="parTrans" cxnId="{BAC1255F-F08F-4BE5-9A5A-720797C74063}">
      <dgm:prSet/>
      <dgm:spPr/>
      <dgm:t>
        <a:bodyPr/>
        <a:lstStyle/>
        <a:p>
          <a:endParaRPr lang="da-DK"/>
        </a:p>
      </dgm:t>
    </dgm:pt>
    <dgm:pt modelId="{655EA104-82C3-4AB0-8BB8-8909C605C64E}" type="pres">
      <dgm:prSet presAssocID="{DCF8B005-2DA1-4F6A-9457-BA26E976A6F0}" presName="diagram" presStyleCnt="0">
        <dgm:presLayoutVars>
          <dgm:dir/>
        </dgm:presLayoutVars>
      </dgm:prSet>
      <dgm:spPr/>
    </dgm:pt>
    <dgm:pt modelId="{8F375BCC-CB19-4B7C-BF64-CBF6D08C7976}" type="pres">
      <dgm:prSet presAssocID="{30E55068-D31F-41E6-A3FB-DEA03E8C52ED}" presName="composite" presStyleCnt="0"/>
      <dgm:spPr/>
    </dgm:pt>
    <dgm:pt modelId="{7DD17EC3-CC09-4A0C-90AC-8FAF27861208}" type="pres">
      <dgm:prSet presAssocID="{30E55068-D31F-41E6-A3FB-DEA03E8C52ED}" presName="Image" presStyleLbl="bgShp" presStyleIdx="0" presStyleCnt="1"/>
      <dgm:spPr>
        <a:blipFill rotWithShape="1">
          <a:blip xmlns:r="http://schemas.openxmlformats.org/officeDocument/2006/relationships" r:embed="rId1"/>
          <a:srcRect/>
          <a:stretch>
            <a:fillRect t="-1000" b="-1000"/>
          </a:stretch>
        </a:blipFill>
      </dgm:spPr>
    </dgm:pt>
    <dgm:pt modelId="{33C9098E-DA0D-4AFE-94E2-EDF06CD288C6}" type="pres">
      <dgm:prSet presAssocID="{30E55068-D31F-41E6-A3FB-DEA03E8C52ED}" presName="Parent" presStyleLbl="node0" presStyleIdx="0" presStyleCnt="1">
        <dgm:presLayoutVars>
          <dgm:bulletEnabled val="1"/>
        </dgm:presLayoutVars>
      </dgm:prSet>
      <dgm:spPr/>
    </dgm:pt>
  </dgm:ptLst>
  <dgm:cxnLst>
    <dgm:cxn modelId="{BAC1255F-F08F-4BE5-9A5A-720797C74063}" srcId="{DCF8B005-2DA1-4F6A-9457-BA26E976A6F0}" destId="{30E55068-D31F-41E6-A3FB-DEA03E8C52ED}" srcOrd="0" destOrd="0" parTransId="{86EAE6F2-285C-431C-8209-8CCB7563E14E}" sibTransId="{56A10EB1-9558-4261-8D33-9E4D712EDC99}"/>
    <dgm:cxn modelId="{455C244B-422A-4F1A-92B1-5F5EDDC929E2}" type="presOf" srcId="{30E55068-D31F-41E6-A3FB-DEA03E8C52ED}" destId="{33C9098E-DA0D-4AFE-94E2-EDF06CD288C6}" srcOrd="0" destOrd="0" presId="urn:microsoft.com/office/officeart/2008/layout/BendingPictureCaption"/>
    <dgm:cxn modelId="{418E1D97-A063-45FB-A932-C94C8F18CA19}" type="presOf" srcId="{DCF8B005-2DA1-4F6A-9457-BA26E976A6F0}" destId="{655EA104-82C3-4AB0-8BB8-8909C605C64E}" srcOrd="0" destOrd="0" presId="urn:microsoft.com/office/officeart/2008/layout/BendingPictureCaption"/>
    <dgm:cxn modelId="{640525EF-6783-4CD5-B440-82985DD2A200}" type="presParOf" srcId="{655EA104-82C3-4AB0-8BB8-8909C605C64E}" destId="{8F375BCC-CB19-4B7C-BF64-CBF6D08C7976}" srcOrd="0" destOrd="0" presId="urn:microsoft.com/office/officeart/2008/layout/BendingPictureCaption"/>
    <dgm:cxn modelId="{3D3D1992-F298-4B3F-AED5-57D4FABA0487}" type="presParOf" srcId="{8F375BCC-CB19-4B7C-BF64-CBF6D08C7976}" destId="{7DD17EC3-CC09-4A0C-90AC-8FAF27861208}" srcOrd="0" destOrd="0" presId="urn:microsoft.com/office/officeart/2008/layout/BendingPictureCaption"/>
    <dgm:cxn modelId="{674B4C80-6E03-4592-BE02-64EC65ABF76D}" type="presParOf" srcId="{8F375BCC-CB19-4B7C-BF64-CBF6D08C7976}" destId="{33C9098E-DA0D-4AFE-94E2-EDF06CD288C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736E3C-2456-42DF-912E-7C0F84BA3EF3}" type="doc">
      <dgm:prSet loTypeId="urn:microsoft.com/office/officeart/2008/layout/BendingPictureCaption" loCatId="picture" qsTypeId="urn:microsoft.com/office/officeart/2005/8/quickstyle/simple1" qsCatId="simple" csTypeId="urn:microsoft.com/office/officeart/2005/8/colors/accent3_2" csCatId="accent3" phldr="1"/>
      <dgm:spPr/>
    </dgm:pt>
    <dgm:pt modelId="{3F1FE61E-093F-48A2-B084-FD834FF8ED84}">
      <dgm:prSet phldrT="[Tekst]"/>
      <dgm:spPr/>
      <dgm:t>
        <a:bodyPr/>
        <a:lstStyle/>
        <a:p>
          <a:r>
            <a:rPr lang="da-DK" dirty="0"/>
            <a:t>Hønsesalat</a:t>
          </a:r>
        </a:p>
      </dgm:t>
    </dgm:pt>
    <dgm:pt modelId="{17FB6AAA-44AB-47EC-BB89-74EC394216D3}" type="parTrans" cxnId="{B6399EAE-8E0A-40CD-BEA7-447C039A791A}">
      <dgm:prSet/>
      <dgm:spPr/>
      <dgm:t>
        <a:bodyPr/>
        <a:lstStyle/>
        <a:p>
          <a:endParaRPr lang="da-DK"/>
        </a:p>
      </dgm:t>
    </dgm:pt>
    <dgm:pt modelId="{1535BC41-4DBE-469A-9828-463A9422D008}" type="sibTrans" cxnId="{B6399EAE-8E0A-40CD-BEA7-447C039A791A}">
      <dgm:prSet/>
      <dgm:spPr/>
      <dgm:t>
        <a:bodyPr/>
        <a:lstStyle/>
        <a:p>
          <a:endParaRPr lang="da-DK"/>
        </a:p>
      </dgm:t>
    </dgm:pt>
    <dgm:pt modelId="{A6E357BD-E5EF-4EDC-8388-0D4E735F54C1}" type="pres">
      <dgm:prSet presAssocID="{9F736E3C-2456-42DF-912E-7C0F84BA3EF3}" presName="diagram" presStyleCnt="0">
        <dgm:presLayoutVars>
          <dgm:dir/>
        </dgm:presLayoutVars>
      </dgm:prSet>
      <dgm:spPr/>
    </dgm:pt>
    <dgm:pt modelId="{630B711F-F89A-4A3E-9BEA-DE45565194AE}" type="pres">
      <dgm:prSet presAssocID="{3F1FE61E-093F-48A2-B084-FD834FF8ED84}" presName="composite" presStyleCnt="0"/>
      <dgm:spPr/>
    </dgm:pt>
    <dgm:pt modelId="{917F0019-9F9E-4B3F-9664-20E9E6F786FD}" type="pres">
      <dgm:prSet presAssocID="{3F1FE61E-093F-48A2-B084-FD834FF8ED84}" presName="Image" presStyleLbl="bgShp" presStyleIdx="0" presStyleCnt="1"/>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Et billede, der indeholder plade, mad, spist&#10;&#10;Automatisk genereret beskrivelse">
            <a:extLst>
              <a:ext uri="{FF2B5EF4-FFF2-40B4-BE49-F238E27FC236}">
                <a16:creationId xmlns:a16="http://schemas.microsoft.com/office/drawing/2014/main" id="{6827D6A3-ED92-420E-997C-70D9353E6DBD}"/>
              </a:ext>
            </a:extLst>
          </dgm14:cNvPr>
        </a:ext>
      </dgm:extLst>
    </dgm:pt>
    <dgm:pt modelId="{BD5FAF63-3BC1-47C0-BEFB-44F0310FEC05}" type="pres">
      <dgm:prSet presAssocID="{3F1FE61E-093F-48A2-B084-FD834FF8ED84}" presName="Parent" presStyleLbl="node0" presStyleIdx="0" presStyleCnt="1">
        <dgm:presLayoutVars>
          <dgm:bulletEnabled val="1"/>
        </dgm:presLayoutVars>
      </dgm:prSet>
      <dgm:spPr/>
    </dgm:pt>
  </dgm:ptLst>
  <dgm:cxnLst>
    <dgm:cxn modelId="{A69C7E97-49C2-4616-9F21-76FC40DE1E26}" type="presOf" srcId="{9F736E3C-2456-42DF-912E-7C0F84BA3EF3}" destId="{A6E357BD-E5EF-4EDC-8388-0D4E735F54C1}" srcOrd="0" destOrd="0" presId="urn:microsoft.com/office/officeart/2008/layout/BendingPictureCaption"/>
    <dgm:cxn modelId="{B6399EAE-8E0A-40CD-BEA7-447C039A791A}" srcId="{9F736E3C-2456-42DF-912E-7C0F84BA3EF3}" destId="{3F1FE61E-093F-48A2-B084-FD834FF8ED84}" srcOrd="0" destOrd="0" parTransId="{17FB6AAA-44AB-47EC-BB89-74EC394216D3}" sibTransId="{1535BC41-4DBE-469A-9828-463A9422D008}"/>
    <dgm:cxn modelId="{4146E0B2-2E70-447A-B3EC-082287DB73FC}" type="presOf" srcId="{3F1FE61E-093F-48A2-B084-FD834FF8ED84}" destId="{BD5FAF63-3BC1-47C0-BEFB-44F0310FEC05}" srcOrd="0" destOrd="0" presId="urn:microsoft.com/office/officeart/2008/layout/BendingPictureCaption"/>
    <dgm:cxn modelId="{D462DD5F-7DD6-4F0D-852E-7DDC53DB02D2}" type="presParOf" srcId="{A6E357BD-E5EF-4EDC-8388-0D4E735F54C1}" destId="{630B711F-F89A-4A3E-9BEA-DE45565194AE}" srcOrd="0" destOrd="0" presId="urn:microsoft.com/office/officeart/2008/layout/BendingPictureCaption"/>
    <dgm:cxn modelId="{6192D719-F16E-4A39-AFDF-EC2405B7BDF7}" type="presParOf" srcId="{630B711F-F89A-4A3E-9BEA-DE45565194AE}" destId="{917F0019-9F9E-4B3F-9664-20E9E6F786FD}" srcOrd="0" destOrd="0" presId="urn:microsoft.com/office/officeart/2008/layout/BendingPictureCaption"/>
    <dgm:cxn modelId="{366BD039-B154-4F33-9AFB-826D965EC604}" type="presParOf" srcId="{630B711F-F89A-4A3E-9BEA-DE45565194AE}" destId="{BD5FAF63-3BC1-47C0-BEFB-44F0310FEC05}" srcOrd="1" destOrd="0" presId="urn:microsoft.com/office/officeart/2008/layout/BendingPictureCapti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47C687A-3D4D-4A8E-B06A-EC5E5394C41A}" type="doc">
      <dgm:prSet loTypeId="urn:microsoft.com/office/officeart/2008/layout/BendingPictureCaption" loCatId="picture" qsTypeId="urn:microsoft.com/office/officeart/2005/8/quickstyle/simple1" qsCatId="simple" csTypeId="urn:microsoft.com/office/officeart/2005/8/colors/accent3_2" csCatId="accent3" phldr="1"/>
      <dgm:spPr/>
    </dgm:pt>
    <dgm:pt modelId="{CD62C75D-E89C-4D83-995A-15B5523F1B01}">
      <dgm:prSet phldrT="[Tekst]" custT="1"/>
      <dgm:spPr/>
      <dgm:t>
        <a:bodyPr/>
        <a:lstStyle/>
        <a:p>
          <a:r>
            <a:rPr lang="da-DK" sz="2400" dirty="0"/>
            <a:t>Leverpostej med hønsesalat</a:t>
          </a:r>
        </a:p>
      </dgm:t>
    </dgm:pt>
    <dgm:pt modelId="{C03673E3-5FA1-40EB-B225-4AFF3F504858}" type="parTrans" cxnId="{D6FEB88F-3F4D-4581-83A7-915E357BCFE3}">
      <dgm:prSet/>
      <dgm:spPr/>
      <dgm:t>
        <a:bodyPr/>
        <a:lstStyle/>
        <a:p>
          <a:endParaRPr lang="da-DK" sz="2000"/>
        </a:p>
      </dgm:t>
    </dgm:pt>
    <dgm:pt modelId="{5004D038-B5DA-42D6-AD5E-0786E1413ED7}" type="sibTrans" cxnId="{D6FEB88F-3F4D-4581-83A7-915E357BCFE3}">
      <dgm:prSet/>
      <dgm:spPr/>
      <dgm:t>
        <a:bodyPr/>
        <a:lstStyle/>
        <a:p>
          <a:endParaRPr lang="da-DK" sz="2000"/>
        </a:p>
      </dgm:t>
    </dgm:pt>
    <dgm:pt modelId="{DF8CA4A4-E6E0-4E37-82CF-2697EC6E33E5}" type="pres">
      <dgm:prSet presAssocID="{947C687A-3D4D-4A8E-B06A-EC5E5394C41A}" presName="diagram" presStyleCnt="0">
        <dgm:presLayoutVars>
          <dgm:dir/>
        </dgm:presLayoutVars>
      </dgm:prSet>
      <dgm:spPr/>
    </dgm:pt>
    <dgm:pt modelId="{D228E3B5-EA59-4CAA-8088-D348FB72E867}" type="pres">
      <dgm:prSet presAssocID="{CD62C75D-E89C-4D83-995A-15B5523F1B01}" presName="composite" presStyleCnt="0"/>
      <dgm:spPr/>
    </dgm:pt>
    <dgm:pt modelId="{4EBF82E8-8340-4D8B-B582-93F3C6C91BA5}" type="pres">
      <dgm:prSet presAssocID="{CD62C75D-E89C-4D83-995A-15B5523F1B01}" presName="Image" presStyleLbl="bgShp" presStyleIdx="0" presStyleCnt="1"/>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1000" contrast="7000"/>
                    </a14:imgEffect>
                  </a14:imgLayer>
                </a14:imgProps>
              </a:ext>
              <a:ext uri="{28A0092B-C50C-407E-A947-70E740481C1C}">
                <a14:useLocalDpi xmlns:a14="http://schemas.microsoft.com/office/drawing/2010/main" val="0"/>
              </a:ext>
            </a:extLst>
          </a:blip>
          <a:srcRect/>
          <a:stretch>
            <a:fillRect l="-145" t="-52785" r="145" b="-55215"/>
          </a:stretch>
        </a:blipFill>
      </dgm:spPr>
      <dgm:extLst>
        <a:ext uri="{E40237B7-FDA0-4F09-8148-C483321AD2D9}">
          <dgm14:cNvPr xmlns:dgm14="http://schemas.microsoft.com/office/drawing/2010/diagram" id="0" name="" descr="Et billede, der indeholder plade, mad, indendørs, hvid&#10;&#10;Automatisk genereret beskrivelse">
            <a:extLst>
              <a:ext uri="{FF2B5EF4-FFF2-40B4-BE49-F238E27FC236}">
                <a16:creationId xmlns:a16="http://schemas.microsoft.com/office/drawing/2014/main" id="{68FE766A-A05D-4430-8E74-712EEAA71F40}"/>
              </a:ext>
            </a:extLst>
          </dgm14:cNvPr>
        </a:ext>
      </dgm:extLst>
    </dgm:pt>
    <dgm:pt modelId="{72C32D20-9333-4F99-AE88-A42D3EEC27DF}" type="pres">
      <dgm:prSet presAssocID="{CD62C75D-E89C-4D83-995A-15B5523F1B01}" presName="Parent" presStyleLbl="node0" presStyleIdx="0" presStyleCnt="1">
        <dgm:presLayoutVars>
          <dgm:bulletEnabled val="1"/>
        </dgm:presLayoutVars>
      </dgm:prSet>
      <dgm:spPr/>
    </dgm:pt>
  </dgm:ptLst>
  <dgm:cxnLst>
    <dgm:cxn modelId="{3CFF2377-956E-4C6F-9494-0946D4E1ED6F}" type="presOf" srcId="{CD62C75D-E89C-4D83-995A-15B5523F1B01}" destId="{72C32D20-9333-4F99-AE88-A42D3EEC27DF}" srcOrd="0" destOrd="0" presId="urn:microsoft.com/office/officeart/2008/layout/BendingPictureCaption"/>
    <dgm:cxn modelId="{D6FEB88F-3F4D-4581-83A7-915E357BCFE3}" srcId="{947C687A-3D4D-4A8E-B06A-EC5E5394C41A}" destId="{CD62C75D-E89C-4D83-995A-15B5523F1B01}" srcOrd="0" destOrd="0" parTransId="{C03673E3-5FA1-40EB-B225-4AFF3F504858}" sibTransId="{5004D038-B5DA-42D6-AD5E-0786E1413ED7}"/>
    <dgm:cxn modelId="{CF1F1DA3-26F5-4567-9492-CABF0515C79C}" type="presOf" srcId="{947C687A-3D4D-4A8E-B06A-EC5E5394C41A}" destId="{DF8CA4A4-E6E0-4E37-82CF-2697EC6E33E5}" srcOrd="0" destOrd="0" presId="urn:microsoft.com/office/officeart/2008/layout/BendingPictureCaption"/>
    <dgm:cxn modelId="{C307A95C-F965-4A14-BBCF-D8F833ADE138}" type="presParOf" srcId="{DF8CA4A4-E6E0-4E37-82CF-2697EC6E33E5}" destId="{D228E3B5-EA59-4CAA-8088-D348FB72E867}" srcOrd="0" destOrd="0" presId="urn:microsoft.com/office/officeart/2008/layout/BendingPictureCaption"/>
    <dgm:cxn modelId="{4AABE189-15E4-4B63-AAF9-CEEB9370BDF5}" type="presParOf" srcId="{D228E3B5-EA59-4CAA-8088-D348FB72E867}" destId="{4EBF82E8-8340-4D8B-B582-93F3C6C91BA5}" srcOrd="0" destOrd="0" presId="urn:microsoft.com/office/officeart/2008/layout/BendingPictureCaption"/>
    <dgm:cxn modelId="{FF3EB2F2-62A0-4CBE-A088-535FCD0437CE}" type="presParOf" srcId="{D228E3B5-EA59-4CAA-8088-D348FB72E867}" destId="{72C32D20-9333-4F99-AE88-A42D3EEC27DF}" srcOrd="1" destOrd="0" presId="urn:microsoft.com/office/officeart/2008/layout/BendingPictureCapti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9261D4-FB9C-4E45-A4A1-2E40D3165B20}" type="doc">
      <dgm:prSet loTypeId="urn:microsoft.com/office/officeart/2008/layout/BendingPictureCaption" loCatId="picture" qsTypeId="urn:microsoft.com/office/officeart/2005/8/quickstyle/simple1" qsCatId="simple" csTypeId="urn:microsoft.com/office/officeart/2005/8/colors/accent3_2" csCatId="accent3" phldr="1"/>
      <dgm:spPr/>
    </dgm:pt>
    <dgm:pt modelId="{0CFA9009-929A-485D-8D94-105C76220D98}">
      <dgm:prSet phldrT="[Tekst]"/>
      <dgm:spPr/>
      <dgm:t>
        <a:bodyPr/>
        <a:lstStyle/>
        <a:p>
          <a:r>
            <a:rPr lang="da-DK" dirty="0"/>
            <a:t>Spegepølse og leverpostej</a:t>
          </a:r>
        </a:p>
      </dgm:t>
    </dgm:pt>
    <dgm:pt modelId="{8205FDDC-BDC0-42DD-B226-D971DC907CFC}" type="parTrans" cxnId="{1FB87F05-65AB-48C0-9F5C-47B49EC4211B}">
      <dgm:prSet/>
      <dgm:spPr/>
      <dgm:t>
        <a:bodyPr/>
        <a:lstStyle/>
        <a:p>
          <a:endParaRPr lang="da-DK"/>
        </a:p>
      </dgm:t>
    </dgm:pt>
    <dgm:pt modelId="{F16A16A9-4F94-4517-8C72-215399E48294}" type="sibTrans" cxnId="{1FB87F05-65AB-48C0-9F5C-47B49EC4211B}">
      <dgm:prSet/>
      <dgm:spPr/>
      <dgm:t>
        <a:bodyPr/>
        <a:lstStyle/>
        <a:p>
          <a:endParaRPr lang="da-DK"/>
        </a:p>
      </dgm:t>
    </dgm:pt>
    <dgm:pt modelId="{B64A96D5-B857-45E6-86C0-7EECB20F42E2}" type="pres">
      <dgm:prSet presAssocID="{9E9261D4-FB9C-4E45-A4A1-2E40D3165B20}" presName="diagram" presStyleCnt="0">
        <dgm:presLayoutVars>
          <dgm:dir/>
        </dgm:presLayoutVars>
      </dgm:prSet>
      <dgm:spPr/>
    </dgm:pt>
    <dgm:pt modelId="{B551BF47-F6B5-4122-9F96-02C89B249F8B}" type="pres">
      <dgm:prSet presAssocID="{0CFA9009-929A-485D-8D94-105C76220D98}" presName="composite" presStyleCnt="0"/>
      <dgm:spPr/>
    </dgm:pt>
    <dgm:pt modelId="{2E5D3A58-72C4-4777-AAE6-46236B9232F3}" type="pres">
      <dgm:prSet presAssocID="{0CFA9009-929A-485D-8D94-105C76220D98}" presName="Image" presStyleLbl="bgShp" presStyleIdx="0" presStyleCnt="1"/>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17000" contrast="35000"/>
                    </a14:imgEffect>
                  </a14:imgLayer>
                </a14:imgProps>
              </a:ext>
              <a:ext uri="{28A0092B-C50C-407E-A947-70E740481C1C}">
                <a14:useLocalDpi xmlns:a14="http://schemas.microsoft.com/office/drawing/2010/main" val="0"/>
              </a:ext>
            </a:extLst>
          </a:blip>
          <a:srcRect/>
          <a:stretch>
            <a:fillRect t="-54000" b="-54000"/>
          </a:stretch>
        </a:blipFill>
      </dgm:spPr>
      <dgm:extLst>
        <a:ext uri="{E40237B7-FDA0-4F09-8148-C483321AD2D9}">
          <dgm14:cNvPr xmlns:dgm14="http://schemas.microsoft.com/office/drawing/2010/diagram" id="0" name="" descr="Et billede, der indeholder plade, mad, spist, kød&#10;&#10;Automatisk genereret beskrivelse">
            <a:extLst>
              <a:ext uri="{FF2B5EF4-FFF2-40B4-BE49-F238E27FC236}">
                <a16:creationId xmlns:a16="http://schemas.microsoft.com/office/drawing/2014/main" id="{CB252EA1-60D7-4A73-B93B-5604D29B385D}"/>
              </a:ext>
            </a:extLst>
          </dgm14:cNvPr>
        </a:ext>
      </dgm:extLst>
    </dgm:pt>
    <dgm:pt modelId="{8426FF5A-4C71-4C13-9610-4F4718D5EFFE}" type="pres">
      <dgm:prSet presAssocID="{0CFA9009-929A-485D-8D94-105C76220D98}" presName="Parent" presStyleLbl="node0" presStyleIdx="0" presStyleCnt="1">
        <dgm:presLayoutVars>
          <dgm:bulletEnabled val="1"/>
        </dgm:presLayoutVars>
      </dgm:prSet>
      <dgm:spPr/>
    </dgm:pt>
  </dgm:ptLst>
  <dgm:cxnLst>
    <dgm:cxn modelId="{1FB87F05-65AB-48C0-9F5C-47B49EC4211B}" srcId="{9E9261D4-FB9C-4E45-A4A1-2E40D3165B20}" destId="{0CFA9009-929A-485D-8D94-105C76220D98}" srcOrd="0" destOrd="0" parTransId="{8205FDDC-BDC0-42DD-B226-D971DC907CFC}" sibTransId="{F16A16A9-4F94-4517-8C72-215399E48294}"/>
    <dgm:cxn modelId="{6DD5686A-1377-4E84-B886-B589B172214D}" type="presOf" srcId="{0CFA9009-929A-485D-8D94-105C76220D98}" destId="{8426FF5A-4C71-4C13-9610-4F4718D5EFFE}" srcOrd="0" destOrd="0" presId="urn:microsoft.com/office/officeart/2008/layout/BendingPictureCaption"/>
    <dgm:cxn modelId="{0A5E6A53-884B-4D47-8D27-6C3242F0CBFC}" type="presOf" srcId="{9E9261D4-FB9C-4E45-A4A1-2E40D3165B20}" destId="{B64A96D5-B857-45E6-86C0-7EECB20F42E2}" srcOrd="0" destOrd="0" presId="urn:microsoft.com/office/officeart/2008/layout/BendingPictureCaption"/>
    <dgm:cxn modelId="{A94FEE90-3D2D-40B6-BF85-2F08AB74228F}" type="presParOf" srcId="{B64A96D5-B857-45E6-86C0-7EECB20F42E2}" destId="{B551BF47-F6B5-4122-9F96-02C89B249F8B}" srcOrd="0" destOrd="0" presId="urn:microsoft.com/office/officeart/2008/layout/BendingPictureCaption"/>
    <dgm:cxn modelId="{2428E3D2-F8BC-4532-9D09-F14C338C5434}" type="presParOf" srcId="{B551BF47-F6B5-4122-9F96-02C89B249F8B}" destId="{2E5D3A58-72C4-4777-AAE6-46236B9232F3}" srcOrd="0" destOrd="0" presId="urn:microsoft.com/office/officeart/2008/layout/BendingPictureCaption"/>
    <dgm:cxn modelId="{F22144D6-075D-44FC-A3B1-486777FA2DA5}" type="presParOf" srcId="{B551BF47-F6B5-4122-9F96-02C89B249F8B}" destId="{8426FF5A-4C71-4C13-9610-4F4718D5EFF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3DDB0D6-E739-414C-97D1-3EABB548EFB5}" type="doc">
      <dgm:prSet loTypeId="urn:microsoft.com/office/officeart/2008/layout/BendingPictureCaption" loCatId="picture" qsTypeId="urn:microsoft.com/office/officeart/2005/8/quickstyle/simple1" qsCatId="simple" csTypeId="urn:microsoft.com/office/officeart/2005/8/colors/accent3_2" csCatId="accent3" phldr="1"/>
      <dgm:spPr/>
    </dgm:pt>
    <dgm:pt modelId="{375969D3-B2AA-48C9-95BB-86B7BEFC4B63}">
      <dgm:prSet phldrT="[Tekst]"/>
      <dgm:spPr/>
      <dgm:t>
        <a:bodyPr/>
        <a:lstStyle/>
        <a:p>
          <a:r>
            <a:rPr lang="da-DK" dirty="0"/>
            <a:t>Spegepølse m. pynt</a:t>
          </a:r>
        </a:p>
      </dgm:t>
    </dgm:pt>
    <dgm:pt modelId="{75C2611D-F319-49A8-9644-75D6CA2CB35B}" type="parTrans" cxnId="{9A299F2D-78BF-4A79-9850-7E079AB32801}">
      <dgm:prSet/>
      <dgm:spPr/>
      <dgm:t>
        <a:bodyPr/>
        <a:lstStyle/>
        <a:p>
          <a:endParaRPr lang="da-DK"/>
        </a:p>
      </dgm:t>
    </dgm:pt>
    <dgm:pt modelId="{FC701B95-D0D9-4D3C-B8DD-A546229DFAAB}" type="sibTrans" cxnId="{9A299F2D-78BF-4A79-9850-7E079AB32801}">
      <dgm:prSet/>
      <dgm:spPr/>
      <dgm:t>
        <a:bodyPr/>
        <a:lstStyle/>
        <a:p>
          <a:endParaRPr lang="da-DK"/>
        </a:p>
      </dgm:t>
    </dgm:pt>
    <dgm:pt modelId="{74EBA97C-A16C-4199-AC42-47603458E283}" type="pres">
      <dgm:prSet presAssocID="{53DDB0D6-E739-414C-97D1-3EABB548EFB5}" presName="diagram" presStyleCnt="0">
        <dgm:presLayoutVars>
          <dgm:dir/>
        </dgm:presLayoutVars>
      </dgm:prSet>
      <dgm:spPr/>
    </dgm:pt>
    <dgm:pt modelId="{BC8FF2E2-9E5D-47E2-938C-9215D4B28738}" type="pres">
      <dgm:prSet presAssocID="{375969D3-B2AA-48C9-95BB-86B7BEFC4B63}" presName="composite" presStyleCnt="0"/>
      <dgm:spPr/>
    </dgm:pt>
    <dgm:pt modelId="{69F38B94-E3ED-408B-A47E-923DEBB68667}" type="pres">
      <dgm:prSet presAssocID="{375969D3-B2AA-48C9-95BB-86B7BEFC4B63}" presName="Image" presStyleLbl="bgShp" presStyleIdx="0" presStyleCnt="1"/>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9000" contrast="14000"/>
                    </a14:imgEffect>
                  </a14:imgLayer>
                </a14:imgProps>
              </a:ext>
              <a:ext uri="{28A0092B-C50C-407E-A947-70E740481C1C}">
                <a14:useLocalDpi xmlns:a14="http://schemas.microsoft.com/office/drawing/2010/main" val="0"/>
              </a:ext>
            </a:extLst>
          </a:blip>
          <a:srcRect/>
          <a:stretch>
            <a:fillRect t="-54000" b="-54000"/>
          </a:stretch>
        </a:blipFill>
      </dgm:spPr>
      <dgm:extLst>
        <a:ext uri="{E40237B7-FDA0-4F09-8148-C483321AD2D9}">
          <dgm14:cNvPr xmlns:dgm14="http://schemas.microsoft.com/office/drawing/2010/diagram" id="0" name="" descr="Et billede, der indeholder plade, mad, tallerken, piece de resistance&#10;&#10;Automatisk genereret beskrivelse">
            <a:extLst>
              <a:ext uri="{FF2B5EF4-FFF2-40B4-BE49-F238E27FC236}">
                <a16:creationId xmlns:a16="http://schemas.microsoft.com/office/drawing/2014/main" id="{715B8DFF-246A-4D13-B95F-27CAA2348F66}"/>
              </a:ext>
            </a:extLst>
          </dgm14:cNvPr>
        </a:ext>
      </dgm:extLst>
    </dgm:pt>
    <dgm:pt modelId="{95B0426A-C96D-4607-A1F9-9B5A6E7B2706}" type="pres">
      <dgm:prSet presAssocID="{375969D3-B2AA-48C9-95BB-86B7BEFC4B63}" presName="Parent" presStyleLbl="node0" presStyleIdx="0" presStyleCnt="1">
        <dgm:presLayoutVars>
          <dgm:bulletEnabled val="1"/>
        </dgm:presLayoutVars>
      </dgm:prSet>
      <dgm:spPr/>
    </dgm:pt>
  </dgm:ptLst>
  <dgm:cxnLst>
    <dgm:cxn modelId="{64A89C21-0FBA-42C3-BF1A-B661C3BAECF7}" type="presOf" srcId="{53DDB0D6-E739-414C-97D1-3EABB548EFB5}" destId="{74EBA97C-A16C-4199-AC42-47603458E283}" srcOrd="0" destOrd="0" presId="urn:microsoft.com/office/officeart/2008/layout/BendingPictureCaption"/>
    <dgm:cxn modelId="{9A299F2D-78BF-4A79-9850-7E079AB32801}" srcId="{53DDB0D6-E739-414C-97D1-3EABB548EFB5}" destId="{375969D3-B2AA-48C9-95BB-86B7BEFC4B63}" srcOrd="0" destOrd="0" parTransId="{75C2611D-F319-49A8-9644-75D6CA2CB35B}" sibTransId="{FC701B95-D0D9-4D3C-B8DD-A546229DFAAB}"/>
    <dgm:cxn modelId="{E6FD14E0-3921-408B-AAB4-45BF08E1A61A}" type="presOf" srcId="{375969D3-B2AA-48C9-95BB-86B7BEFC4B63}" destId="{95B0426A-C96D-4607-A1F9-9B5A6E7B2706}" srcOrd="0" destOrd="0" presId="urn:microsoft.com/office/officeart/2008/layout/BendingPictureCaption"/>
    <dgm:cxn modelId="{BF7DDE5D-663E-423A-BEC5-24347F1C632F}" type="presParOf" srcId="{74EBA97C-A16C-4199-AC42-47603458E283}" destId="{BC8FF2E2-9E5D-47E2-938C-9215D4B28738}" srcOrd="0" destOrd="0" presId="urn:microsoft.com/office/officeart/2008/layout/BendingPictureCaption"/>
    <dgm:cxn modelId="{DCDE050D-3A6A-484D-A76C-1FD50DB98D3D}" type="presParOf" srcId="{BC8FF2E2-9E5D-47E2-938C-9215D4B28738}" destId="{69F38B94-E3ED-408B-A47E-923DEBB68667}" srcOrd="0" destOrd="0" presId="urn:microsoft.com/office/officeart/2008/layout/BendingPictureCaption"/>
    <dgm:cxn modelId="{6F4690B6-49DE-48C7-814F-1A7DB5CB0036}" type="presParOf" srcId="{BC8FF2E2-9E5D-47E2-938C-9215D4B28738}" destId="{95B0426A-C96D-4607-A1F9-9B5A6E7B2706}" srcOrd="1" destOrd="0" presId="urn:microsoft.com/office/officeart/2008/layout/BendingPictureCapti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532466-BDD5-4F77-B4E0-FF28B900425E}" type="doc">
      <dgm:prSet loTypeId="urn:microsoft.com/office/officeart/2008/layout/BendingPictureCaption" loCatId="picture" qsTypeId="urn:microsoft.com/office/officeart/2005/8/quickstyle/simple1" qsCatId="simple" csTypeId="urn:microsoft.com/office/officeart/2005/8/colors/accent3_2" csCatId="accent3" phldr="1"/>
      <dgm:spPr/>
    </dgm:pt>
    <dgm:pt modelId="{63049786-577B-48FD-AEA1-C5D890A56EB1}">
      <dgm:prSet phldrT="[Tekst]"/>
      <dgm:spPr/>
      <dgm:t>
        <a:bodyPr/>
        <a:lstStyle/>
        <a:p>
          <a:r>
            <a:rPr lang="da-DK" dirty="0"/>
            <a:t>Leverpostej m. agurk</a:t>
          </a:r>
        </a:p>
      </dgm:t>
    </dgm:pt>
    <dgm:pt modelId="{34C5998D-05AD-4DE6-8C23-A95B7B422948}" type="parTrans" cxnId="{7B1F0D72-FB94-4419-9ABF-B100C4361FD1}">
      <dgm:prSet/>
      <dgm:spPr/>
      <dgm:t>
        <a:bodyPr/>
        <a:lstStyle/>
        <a:p>
          <a:endParaRPr lang="da-DK"/>
        </a:p>
      </dgm:t>
    </dgm:pt>
    <dgm:pt modelId="{A38F8467-FBF8-4990-8B98-5087C1254307}" type="sibTrans" cxnId="{7B1F0D72-FB94-4419-9ABF-B100C4361FD1}">
      <dgm:prSet/>
      <dgm:spPr/>
      <dgm:t>
        <a:bodyPr/>
        <a:lstStyle/>
        <a:p>
          <a:endParaRPr lang="da-DK"/>
        </a:p>
      </dgm:t>
    </dgm:pt>
    <dgm:pt modelId="{64630E18-F8E2-4354-AF19-B1E719AEA7CB}" type="pres">
      <dgm:prSet presAssocID="{CD532466-BDD5-4F77-B4E0-FF28B900425E}" presName="diagram" presStyleCnt="0">
        <dgm:presLayoutVars>
          <dgm:dir/>
        </dgm:presLayoutVars>
      </dgm:prSet>
      <dgm:spPr/>
    </dgm:pt>
    <dgm:pt modelId="{FCF52073-A210-4823-9AEC-D6667CFEC502}" type="pres">
      <dgm:prSet presAssocID="{63049786-577B-48FD-AEA1-C5D890A56EB1}" presName="composite" presStyleCnt="0"/>
      <dgm:spPr/>
    </dgm:pt>
    <dgm:pt modelId="{041A409D-52F9-4522-AC0B-77E21BEB8A8E}" type="pres">
      <dgm:prSet presAssocID="{63049786-577B-48FD-AEA1-C5D890A56EB1}" presName="Image" presStyleLbl="bgShp" presStyleIdx="0" presStyleCnt="1"/>
      <dgm:spPr>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contrast="10000"/>
                    </a14:imgEffect>
                  </a14:imgLayer>
                </a14:imgProps>
              </a:ex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Et billede, der indeholder mad, plade, stykke, udsnit&#10;&#10;Automatisk genereret beskrivelse">
            <a:extLst>
              <a:ext uri="{FF2B5EF4-FFF2-40B4-BE49-F238E27FC236}">
                <a16:creationId xmlns:a16="http://schemas.microsoft.com/office/drawing/2014/main" id="{F9D21635-2ACF-436F-8E1D-174965577C17}"/>
              </a:ext>
            </a:extLst>
          </dgm14:cNvPr>
        </a:ext>
      </dgm:extLst>
    </dgm:pt>
    <dgm:pt modelId="{463BDD5F-0AEE-4E65-91AC-030FFED854A3}" type="pres">
      <dgm:prSet presAssocID="{63049786-577B-48FD-AEA1-C5D890A56EB1}" presName="Parent" presStyleLbl="node0" presStyleIdx="0" presStyleCnt="1">
        <dgm:presLayoutVars>
          <dgm:bulletEnabled val="1"/>
        </dgm:presLayoutVars>
      </dgm:prSet>
      <dgm:spPr/>
    </dgm:pt>
  </dgm:ptLst>
  <dgm:cxnLst>
    <dgm:cxn modelId="{7B1F0D72-FB94-4419-9ABF-B100C4361FD1}" srcId="{CD532466-BDD5-4F77-B4E0-FF28B900425E}" destId="{63049786-577B-48FD-AEA1-C5D890A56EB1}" srcOrd="0" destOrd="0" parTransId="{34C5998D-05AD-4DE6-8C23-A95B7B422948}" sibTransId="{A38F8467-FBF8-4990-8B98-5087C1254307}"/>
    <dgm:cxn modelId="{B9521289-2867-493F-8CB1-CEB9C758AC32}" type="presOf" srcId="{63049786-577B-48FD-AEA1-C5D890A56EB1}" destId="{463BDD5F-0AEE-4E65-91AC-030FFED854A3}" srcOrd="0" destOrd="0" presId="urn:microsoft.com/office/officeart/2008/layout/BendingPictureCaption"/>
    <dgm:cxn modelId="{8EB3ACAA-8730-44CD-A08B-877D3DAE1DBF}" type="presOf" srcId="{CD532466-BDD5-4F77-B4E0-FF28B900425E}" destId="{64630E18-F8E2-4354-AF19-B1E719AEA7CB}" srcOrd="0" destOrd="0" presId="urn:microsoft.com/office/officeart/2008/layout/BendingPictureCaption"/>
    <dgm:cxn modelId="{937DD5FC-0FD4-4070-9CB3-D1AF6CFABB0B}" type="presParOf" srcId="{64630E18-F8E2-4354-AF19-B1E719AEA7CB}" destId="{FCF52073-A210-4823-9AEC-D6667CFEC502}" srcOrd="0" destOrd="0" presId="urn:microsoft.com/office/officeart/2008/layout/BendingPictureCaption"/>
    <dgm:cxn modelId="{897766C7-B01A-44EF-B4A2-ABEDC9F51B9E}" type="presParOf" srcId="{FCF52073-A210-4823-9AEC-D6667CFEC502}" destId="{041A409D-52F9-4522-AC0B-77E21BEB8A8E}" srcOrd="0" destOrd="0" presId="urn:microsoft.com/office/officeart/2008/layout/BendingPictureCaption"/>
    <dgm:cxn modelId="{7092ABE3-BE39-4E3E-837A-4BA6E757A526}" type="presParOf" srcId="{FCF52073-A210-4823-9AEC-D6667CFEC502}" destId="{463BDD5F-0AEE-4E65-91AC-030FFED854A3}" srcOrd="1" destOrd="0" presId="urn:microsoft.com/office/officeart/2008/layout/BendingPictureCaption"/>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17EC3-CC09-4A0C-90AC-8FAF27861208}">
      <dsp:nvSpPr>
        <dsp:cNvPr id="0" name=""/>
        <dsp:cNvSpPr/>
      </dsp:nvSpPr>
      <dsp:spPr>
        <a:xfrm>
          <a:off x="0" y="231486"/>
          <a:ext cx="3047082" cy="2251782"/>
        </a:xfrm>
        <a:prstGeom prst="rect">
          <a:avLst/>
        </a:prstGeom>
        <a:blipFill rotWithShape="1">
          <a:blip xmlns:r="http://schemas.openxmlformats.org/officeDocument/2006/relationships" r:embed="rId1"/>
          <a:srcRect/>
          <a:stretch>
            <a:fillRect t="-1000" b="-1000"/>
          </a:stretch>
        </a:blipFill>
        <a:ln>
          <a:noFill/>
        </a:ln>
        <a:effectLst/>
      </dsp:spPr>
      <dsp:style>
        <a:lnRef idx="0">
          <a:scrgbClr r="0" g="0" b="0"/>
        </a:lnRef>
        <a:fillRef idx="1">
          <a:scrgbClr r="0" g="0" b="0"/>
        </a:fillRef>
        <a:effectRef idx="0">
          <a:scrgbClr r="0" g="0" b="0"/>
        </a:effectRef>
        <a:fontRef idx="minor"/>
      </dsp:style>
    </dsp:sp>
    <dsp:sp modelId="{33C9098E-DA0D-4AFE-94E2-EDF06CD288C6}">
      <dsp:nvSpPr>
        <dsp:cNvPr id="0" name=""/>
        <dsp:cNvSpPr/>
      </dsp:nvSpPr>
      <dsp:spPr>
        <a:xfrm>
          <a:off x="615899" y="2074978"/>
          <a:ext cx="2625677" cy="63099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66675" rIns="66675" bIns="66675" numCol="1" spcCol="1270" anchor="ctr" anchorCtr="0">
          <a:noAutofit/>
        </a:bodyPr>
        <a:lstStyle/>
        <a:p>
          <a:pPr marL="0" lvl="0" indent="0" algn="ctr" defTabSz="1555750">
            <a:lnSpc>
              <a:spcPct val="90000"/>
            </a:lnSpc>
            <a:spcBef>
              <a:spcPct val="0"/>
            </a:spcBef>
            <a:spcAft>
              <a:spcPct val="5000"/>
            </a:spcAft>
            <a:buNone/>
          </a:pPr>
          <a:r>
            <a:rPr lang="da-DK" sz="3500" kern="1200" dirty="0"/>
            <a:t>Leverpostej</a:t>
          </a:r>
        </a:p>
      </dsp:txBody>
      <dsp:txXfrm>
        <a:off x="615899" y="2074978"/>
        <a:ext cx="2625677" cy="6309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7F0019-9F9E-4B3F-9664-20E9E6F786FD}">
      <dsp:nvSpPr>
        <dsp:cNvPr id="0" name=""/>
        <dsp:cNvSpPr/>
      </dsp:nvSpPr>
      <dsp:spPr>
        <a:xfrm>
          <a:off x="0" y="319448"/>
          <a:ext cx="3114769" cy="2301803"/>
        </a:xfrm>
        <a:prstGeom prst="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BD5FAF63-3BC1-47C0-BEFB-44F0310FEC05}">
      <dsp:nvSpPr>
        <dsp:cNvPr id="0" name=""/>
        <dsp:cNvSpPr/>
      </dsp:nvSpPr>
      <dsp:spPr>
        <a:xfrm>
          <a:off x="629581" y="2203892"/>
          <a:ext cx="2684003" cy="64501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5000"/>
            </a:spcAft>
            <a:buNone/>
          </a:pPr>
          <a:r>
            <a:rPr lang="da-DK" sz="3600" kern="1200" dirty="0"/>
            <a:t>Hønsesalat</a:t>
          </a:r>
        </a:p>
      </dsp:txBody>
      <dsp:txXfrm>
        <a:off x="629581" y="2203892"/>
        <a:ext cx="2684003" cy="645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F82E8-8340-4D8B-B582-93F3C6C91BA5}">
      <dsp:nvSpPr>
        <dsp:cNvPr id="0" name=""/>
        <dsp:cNvSpPr/>
      </dsp:nvSpPr>
      <dsp:spPr>
        <a:xfrm>
          <a:off x="1617" y="61221"/>
          <a:ext cx="3111728" cy="2299555"/>
        </a:xfrm>
        <a:prstGeom prst="rect">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1000" contrast="7000"/>
                    </a14:imgEffect>
                  </a14:imgLayer>
                </a14:imgProps>
              </a:ext>
              <a:ext uri="{28A0092B-C50C-407E-A947-70E740481C1C}">
                <a14:useLocalDpi xmlns:a14="http://schemas.microsoft.com/office/drawing/2010/main" val="0"/>
              </a:ext>
            </a:extLst>
          </a:blip>
          <a:srcRect/>
          <a:stretch>
            <a:fillRect l="-145" t="-52785" r="145" b="-55215"/>
          </a:stretch>
        </a:blipFill>
        <a:ln>
          <a:noFill/>
        </a:ln>
        <a:effectLst/>
      </dsp:spPr>
      <dsp:style>
        <a:lnRef idx="0">
          <a:scrgbClr r="0" g="0" b="0"/>
        </a:lnRef>
        <a:fillRef idx="1">
          <a:scrgbClr r="0" g="0" b="0"/>
        </a:fillRef>
        <a:effectRef idx="0">
          <a:scrgbClr r="0" g="0" b="0"/>
        </a:effectRef>
        <a:fontRef idx="minor"/>
      </dsp:style>
    </dsp:sp>
    <dsp:sp modelId="{72C32D20-9333-4F99-AE88-A42D3EEC27DF}">
      <dsp:nvSpPr>
        <dsp:cNvPr id="0" name=""/>
        <dsp:cNvSpPr/>
      </dsp:nvSpPr>
      <dsp:spPr>
        <a:xfrm>
          <a:off x="630584" y="1943824"/>
          <a:ext cx="2681382" cy="64438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da-DK" sz="2400" kern="1200" dirty="0"/>
            <a:t>Leverpostej med hønsesalat</a:t>
          </a:r>
        </a:p>
      </dsp:txBody>
      <dsp:txXfrm>
        <a:off x="630584" y="1943824"/>
        <a:ext cx="2681382" cy="6443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D3A58-72C4-4777-AAE6-46236B9232F3}">
      <dsp:nvSpPr>
        <dsp:cNvPr id="0" name=""/>
        <dsp:cNvSpPr/>
      </dsp:nvSpPr>
      <dsp:spPr>
        <a:xfrm>
          <a:off x="0" y="213059"/>
          <a:ext cx="3102766" cy="2292932"/>
        </a:xfrm>
        <a:prstGeom prst="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17000" contrast="35000"/>
                    </a14:imgEffect>
                  </a14:imgLayer>
                </a14:imgProps>
              </a:ext>
              <a:ext uri="{28A0092B-C50C-407E-A947-70E740481C1C}">
                <a14:useLocalDpi xmlns:a14="http://schemas.microsoft.com/office/drawing/2010/main" val="0"/>
              </a:ext>
            </a:extLst>
          </a:blip>
          <a:srcRect/>
          <a:stretch>
            <a:fillRect t="-54000" b="-54000"/>
          </a:stretch>
        </a:blipFill>
        <a:ln>
          <a:noFill/>
        </a:ln>
        <a:effectLst/>
      </dsp:spPr>
      <dsp:style>
        <a:lnRef idx="0">
          <a:scrgbClr r="0" g="0" b="0"/>
        </a:lnRef>
        <a:fillRef idx="1">
          <a:scrgbClr r="0" g="0" b="0"/>
        </a:fillRef>
        <a:effectRef idx="0">
          <a:scrgbClr r="0" g="0" b="0"/>
        </a:effectRef>
        <a:fontRef idx="minor"/>
      </dsp:style>
    </dsp:sp>
    <dsp:sp modelId="{8426FF5A-4C71-4C13-9610-4F4718D5EFFE}">
      <dsp:nvSpPr>
        <dsp:cNvPr id="0" name=""/>
        <dsp:cNvSpPr/>
      </dsp:nvSpPr>
      <dsp:spPr>
        <a:xfrm>
          <a:off x="627154" y="2090240"/>
          <a:ext cx="2673660" cy="6425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5000"/>
            </a:spcAft>
            <a:buNone/>
          </a:pPr>
          <a:r>
            <a:rPr lang="da-DK" sz="2000" kern="1200" dirty="0"/>
            <a:t>Spegepølse og leverpostej</a:t>
          </a:r>
        </a:p>
      </dsp:txBody>
      <dsp:txXfrm>
        <a:off x="627154" y="2090240"/>
        <a:ext cx="2673660" cy="6425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F38B94-E3ED-408B-A47E-923DEBB68667}">
      <dsp:nvSpPr>
        <dsp:cNvPr id="0" name=""/>
        <dsp:cNvSpPr/>
      </dsp:nvSpPr>
      <dsp:spPr>
        <a:xfrm>
          <a:off x="0" y="350211"/>
          <a:ext cx="3102766" cy="2292932"/>
        </a:xfrm>
        <a:prstGeom prst="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9000" contrast="14000"/>
                    </a14:imgEffect>
                  </a14:imgLayer>
                </a14:imgProps>
              </a:ext>
              <a:ext uri="{28A0092B-C50C-407E-A947-70E740481C1C}">
                <a14:useLocalDpi xmlns:a14="http://schemas.microsoft.com/office/drawing/2010/main" val="0"/>
              </a:ext>
            </a:extLst>
          </a:blip>
          <a:srcRect/>
          <a:stretch>
            <a:fillRect t="-54000" b="-54000"/>
          </a:stretch>
        </a:blipFill>
        <a:ln>
          <a:noFill/>
        </a:ln>
        <a:effectLst/>
      </dsp:spPr>
      <dsp:style>
        <a:lnRef idx="0">
          <a:scrgbClr r="0" g="0" b="0"/>
        </a:lnRef>
        <a:fillRef idx="1">
          <a:scrgbClr r="0" g="0" b="0"/>
        </a:fillRef>
        <a:effectRef idx="0">
          <a:scrgbClr r="0" g="0" b="0"/>
        </a:effectRef>
        <a:fontRef idx="minor"/>
      </dsp:style>
    </dsp:sp>
    <dsp:sp modelId="{95B0426A-C96D-4607-A1F9-9B5A6E7B2706}">
      <dsp:nvSpPr>
        <dsp:cNvPr id="0" name=""/>
        <dsp:cNvSpPr/>
      </dsp:nvSpPr>
      <dsp:spPr>
        <a:xfrm>
          <a:off x="627154" y="2227392"/>
          <a:ext cx="2673660" cy="6425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5000"/>
            </a:spcAft>
            <a:buNone/>
          </a:pPr>
          <a:r>
            <a:rPr lang="da-DK" sz="2500" kern="1200" dirty="0"/>
            <a:t>Spegepølse m. pynt</a:t>
          </a:r>
        </a:p>
      </dsp:txBody>
      <dsp:txXfrm>
        <a:off x="627154" y="2227392"/>
        <a:ext cx="2673660" cy="6425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A409D-52F9-4522-AC0B-77E21BEB8A8E}">
      <dsp:nvSpPr>
        <dsp:cNvPr id="0" name=""/>
        <dsp:cNvSpPr/>
      </dsp:nvSpPr>
      <dsp:spPr>
        <a:xfrm>
          <a:off x="0" y="213060"/>
          <a:ext cx="3102767" cy="2292933"/>
        </a:xfrm>
        <a:prstGeom prst="rect">
          <a:avLst/>
        </a:prstGeom>
        <a:blipFill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contrast="10000"/>
                    </a14:imgEffect>
                  </a14:imgLayer>
                </a14:imgProps>
              </a:ext>
              <a:ext uri="{28A0092B-C50C-407E-A947-70E740481C1C}">
                <a14:useLocalDpi xmlns:a14="http://schemas.microsoft.com/office/drawing/2010/main" val="0"/>
              </a:ext>
            </a:extLst>
          </a:blip>
          <a:srcRect/>
          <a:stretch>
            <a:fillRect l="-26000" r="-26000"/>
          </a:stretch>
        </a:blipFill>
        <a:ln>
          <a:noFill/>
        </a:ln>
        <a:effectLst/>
      </dsp:spPr>
      <dsp:style>
        <a:lnRef idx="0">
          <a:scrgbClr r="0" g="0" b="0"/>
        </a:lnRef>
        <a:fillRef idx="1">
          <a:scrgbClr r="0" g="0" b="0"/>
        </a:fillRef>
        <a:effectRef idx="0">
          <a:scrgbClr r="0" g="0" b="0"/>
        </a:effectRef>
        <a:fontRef idx="minor"/>
      </dsp:style>
    </dsp:sp>
    <dsp:sp modelId="{463BDD5F-0AEE-4E65-91AC-030FFED854A3}">
      <dsp:nvSpPr>
        <dsp:cNvPr id="0" name=""/>
        <dsp:cNvSpPr/>
      </dsp:nvSpPr>
      <dsp:spPr>
        <a:xfrm>
          <a:off x="627155" y="2090241"/>
          <a:ext cx="2673660" cy="6425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da-DK" sz="2300" kern="1200" dirty="0"/>
            <a:t>Leverpostej m. agurk</a:t>
          </a:r>
        </a:p>
      </dsp:txBody>
      <dsp:txXfrm>
        <a:off x="627155" y="2090241"/>
        <a:ext cx="2673660" cy="642525"/>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536CF9F-B601-4039-9BE8-D1B16B8C9CBF}" type="datetimeFigureOut">
              <a:rPr lang="da-DK" smtClean="0"/>
              <a:t>03-11-2021</a:t>
            </a:fld>
            <a:endParaRPr lang="da-DK"/>
          </a:p>
        </p:txBody>
      </p:sp>
      <p:sp>
        <p:nvSpPr>
          <p:cNvPr id="4" name="Pladsholder til sidefod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EE567E2-1E8F-4E6A-B010-140DE620D568}" type="slidenum">
              <a:rPr lang="da-DK" smtClean="0"/>
              <a:t>‹nr.›</a:t>
            </a:fld>
            <a:endParaRPr lang="da-DK"/>
          </a:p>
        </p:txBody>
      </p:sp>
    </p:spTree>
    <p:extLst>
      <p:ext uri="{BB962C8B-B14F-4D97-AF65-F5344CB8AC3E}">
        <p14:creationId xmlns:p14="http://schemas.microsoft.com/office/powerpoint/2010/main" val="196426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C85E22C-F919-4261-8833-1E5821E6340D}" type="datetimeFigureOut">
              <a:rPr lang="da-DK" smtClean="0"/>
              <a:pPr/>
              <a:t>03-11-2021</a:t>
            </a:fld>
            <a:endParaRPr lang="da-DK"/>
          </a:p>
        </p:txBody>
      </p:sp>
      <p:sp>
        <p:nvSpPr>
          <p:cNvPr id="4" name="Pladsholder til diasbillede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6546085-5A45-4840-9441-6173629BBC4B}" type="slidenum">
              <a:rPr lang="da-DK" smtClean="0"/>
              <a:pPr/>
              <a:t>‹nr.›</a:t>
            </a:fld>
            <a:endParaRPr lang="da-DK"/>
          </a:p>
        </p:txBody>
      </p:sp>
    </p:spTree>
    <p:extLst>
      <p:ext uri="{BB962C8B-B14F-4D97-AF65-F5344CB8AC3E}">
        <p14:creationId xmlns:p14="http://schemas.microsoft.com/office/powerpoint/2010/main" val="1192888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400" dirty="0"/>
              <a:t>Velkommen til undervisning omkring smørrebrød.</a:t>
            </a:r>
          </a:p>
          <a:p>
            <a:pPr>
              <a:lnSpc>
                <a:spcPct val="107000"/>
              </a:lnSpc>
              <a:spcAft>
                <a:spcPts val="800"/>
              </a:spcAft>
            </a:pPr>
            <a:endParaRPr lang="da-DK" sz="1400" dirty="0"/>
          </a:p>
          <a:p>
            <a:pPr>
              <a:lnSpc>
                <a:spcPct val="107000"/>
              </a:lnSpc>
              <a:spcAft>
                <a:spcPts val="800"/>
              </a:spcAft>
            </a:pPr>
            <a:r>
              <a:rPr lang="da-DK" sz="1400" dirty="0"/>
              <a:t>Der ligger nået forskelligt materiale foran jer, som vil blive præsenteret og brugt undervejs.</a:t>
            </a:r>
          </a:p>
          <a:p>
            <a:pPr>
              <a:lnSpc>
                <a:spcPct val="107000"/>
              </a:lnSpc>
              <a:spcAft>
                <a:spcPts val="800"/>
              </a:spcAft>
            </a:pPr>
            <a:endParaRPr lang="da-DK" sz="1400" dirty="0"/>
          </a:p>
          <a:p>
            <a:pPr>
              <a:lnSpc>
                <a:spcPct val="107000"/>
              </a:lnSpc>
              <a:spcAft>
                <a:spcPts val="800"/>
              </a:spcAft>
            </a:pPr>
            <a:r>
              <a:rPr lang="da-DK" sz="1400" dirty="0"/>
              <a:t>Hvis I starter med at finde den lille projektmappe, som viser de slides, som vi skal gennemgå, så ser I er der er skrivelinjer til hvert slide, så I kan tage egne notater.</a:t>
            </a:r>
          </a:p>
          <a:p>
            <a:pPr marL="0" lvl="0" indent="0">
              <a:lnSpc>
                <a:spcPct val="107000"/>
              </a:lnSpc>
              <a:buFont typeface="Symbol" panose="05050102010706020507" pitchFamily="18" charset="2"/>
              <a:buNone/>
            </a:pPr>
            <a:endParaRPr lang="da-DK" sz="1400" dirty="0">
              <a:effectLst/>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da-DK" sz="1400" dirty="0">
                <a:effectLst/>
                <a:ea typeface="Calibri" panose="020F0502020204030204" pitchFamily="34" charset="0"/>
                <a:cs typeface="Times New Roman" panose="02020603050405020304" pitchFamily="18" charset="0"/>
              </a:rPr>
              <a:t>Vi lægger ud med, at se den første af 4 Power Points, som er en præsentation af, hvordan man rent teknisk kan tilgå og arbejde med materialet om smørrebrød.</a:t>
            </a:r>
          </a:p>
          <a:p>
            <a:pPr marL="0" lvl="0" indent="0">
              <a:lnSpc>
                <a:spcPct val="107000"/>
              </a:lnSpc>
              <a:buFont typeface="Symbol" panose="05050102010706020507" pitchFamily="18" charset="2"/>
              <a:buNone/>
            </a:pPr>
            <a:endParaRPr lang="da-DK" sz="1400" dirty="0">
              <a:effectLst/>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da-DK" sz="1400" dirty="0">
                <a:effectLst/>
                <a:ea typeface="Calibri" panose="020F0502020204030204" pitchFamily="34" charset="0"/>
                <a:cs typeface="Times New Roman" panose="02020603050405020304" pitchFamily="18" charset="0"/>
              </a:rPr>
              <a:t>Smørrebrød vil være omdrejningspunkt for hele undervisningen.</a:t>
            </a:r>
          </a:p>
          <a:p>
            <a:pPr marL="457200">
              <a:lnSpc>
                <a:spcPct val="107000"/>
              </a:lnSpc>
              <a:spcAft>
                <a:spcPts val="800"/>
              </a:spcAft>
            </a:pPr>
            <a:r>
              <a:rPr lang="da-DK" sz="1400" dirty="0">
                <a:effectLst/>
                <a:ea typeface="Calibri" panose="020F0502020204030204" pitchFamily="34" charset="0"/>
                <a:cs typeface="Times New Roman" panose="02020603050405020304" pitchFamily="18" charset="0"/>
              </a:rPr>
              <a:t> </a:t>
            </a:r>
          </a:p>
          <a:p>
            <a:pPr>
              <a:lnSpc>
                <a:spcPct val="107000"/>
              </a:lnSpc>
              <a:spcAft>
                <a:spcPts val="800"/>
              </a:spcAft>
            </a:pPr>
            <a:r>
              <a:rPr lang="da-DK" sz="1400" b="1" i="1" dirty="0">
                <a:effectLst/>
                <a:ea typeface="Calibri" panose="020F0502020204030204" pitchFamily="34" charset="0"/>
                <a:cs typeface="Times New Roman" panose="02020603050405020304" pitchFamily="18" charset="0"/>
              </a:rPr>
              <a:t>(Præsenter det materiale, som ligger ved deltagernes pladser)</a:t>
            </a:r>
          </a:p>
          <a:p>
            <a:endParaRPr lang="da-DK" sz="14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a:t>
            </a:fld>
            <a:endParaRPr lang="da-DK"/>
          </a:p>
        </p:txBody>
      </p:sp>
    </p:spTree>
    <p:extLst>
      <p:ext uri="{BB962C8B-B14F-4D97-AF65-F5344CB8AC3E}">
        <p14:creationId xmlns:p14="http://schemas.microsoft.com/office/powerpoint/2010/main" val="104919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indent="0">
              <a:lnSpc>
                <a:spcPct val="100000"/>
              </a:lnSpc>
              <a:spcBef>
                <a:spcPts val="0"/>
              </a:spcBef>
              <a:spcAft>
                <a:spcPts val="1000"/>
              </a:spcAft>
              <a:buFont typeface="+mj-lt"/>
              <a:buNone/>
            </a:pPr>
            <a:r>
              <a:rPr lang="da-DK" sz="1800" dirty="0">
                <a:effectLst/>
                <a:ea typeface="Calibri" panose="020F0502020204030204" pitchFamily="34" charset="0"/>
                <a:cs typeface="Times New Roman" panose="02020603050405020304" pitchFamily="18" charset="0"/>
              </a:rPr>
              <a:t>Prøv om I kan finde de fem ting som står på skærmen: </a:t>
            </a:r>
          </a:p>
          <a:p>
            <a:pPr marL="514350" indent="-514350">
              <a:lnSpc>
                <a:spcPct val="100000"/>
              </a:lnSpc>
              <a:spcBef>
                <a:spcPts val="0"/>
              </a:spcBef>
              <a:spcAft>
                <a:spcPts val="1000"/>
              </a:spcAft>
              <a:buFont typeface="+mj-lt"/>
              <a:buAutoNum type="arabicPeriod"/>
            </a:pPr>
            <a:r>
              <a:rPr lang="da-DK" sz="1800" dirty="0"/>
              <a:t>Smørrebrød hverdag: Skinke</a:t>
            </a:r>
          </a:p>
          <a:p>
            <a:pPr marL="514350" indent="-514350">
              <a:lnSpc>
                <a:spcPct val="100000"/>
              </a:lnSpc>
              <a:spcBef>
                <a:spcPts val="0"/>
              </a:spcBef>
              <a:spcAft>
                <a:spcPts val="1000"/>
              </a:spcAft>
              <a:buFont typeface="+mj-lt"/>
              <a:buAutoNum type="arabicPeriod"/>
            </a:pPr>
            <a:r>
              <a:rPr lang="da-DK" sz="1800" dirty="0"/>
              <a:t>Inspirationsteksten til smørrebrød udskåret</a:t>
            </a:r>
          </a:p>
          <a:p>
            <a:pPr marL="514350" indent="-514350">
              <a:lnSpc>
                <a:spcPct val="100000"/>
              </a:lnSpc>
              <a:spcBef>
                <a:spcPts val="0"/>
              </a:spcBef>
              <a:spcAft>
                <a:spcPts val="1000"/>
              </a:spcAft>
              <a:buFont typeface="+mj-lt"/>
              <a:buAutoNum type="arabicPeriod"/>
            </a:pPr>
            <a:r>
              <a:rPr lang="da-DK" sz="1800" dirty="0"/>
              <a:t>Blød mad: Kartoffel</a:t>
            </a:r>
          </a:p>
          <a:p>
            <a:pPr marL="514350" indent="-514350">
              <a:lnSpc>
                <a:spcPct val="100000"/>
              </a:lnSpc>
              <a:spcBef>
                <a:spcPts val="0"/>
              </a:spcBef>
              <a:spcAft>
                <a:spcPts val="1000"/>
              </a:spcAft>
              <a:buFont typeface="+mj-lt"/>
              <a:buAutoNum type="arabicPeriod"/>
            </a:pPr>
            <a:r>
              <a:rPr lang="da-DK" sz="1800" dirty="0"/>
              <a:t>Vejledende tekst til gratinsmørrebrød</a:t>
            </a:r>
          </a:p>
          <a:p>
            <a:pPr marL="514350" indent="-514350">
              <a:lnSpc>
                <a:spcPct val="100000"/>
              </a:lnSpc>
              <a:spcBef>
                <a:spcPts val="0"/>
              </a:spcBef>
              <a:spcAft>
                <a:spcPts val="1000"/>
              </a:spcAft>
              <a:buFont typeface="+mj-lt"/>
              <a:buAutoNum type="arabicPeriod"/>
            </a:pPr>
            <a:r>
              <a:rPr lang="da-DK" sz="1800" dirty="0"/>
              <a:t>Lune retter: Tomatsuppe</a:t>
            </a:r>
            <a:r>
              <a:rPr lang="da-DK" sz="1800" dirty="0">
                <a:effectLst/>
                <a:ea typeface="Calibri" panose="020F0502020204030204" pitchFamily="34" charset="0"/>
                <a:cs typeface="Times New Roman" panose="02020603050405020304" pitchFamily="18" charset="0"/>
              </a:rPr>
              <a:t> </a:t>
            </a:r>
          </a:p>
          <a:p>
            <a:pPr marL="514350" indent="-514350">
              <a:lnSpc>
                <a:spcPct val="100000"/>
              </a:lnSpc>
              <a:spcBef>
                <a:spcPts val="0"/>
              </a:spcBef>
              <a:spcAft>
                <a:spcPts val="1000"/>
              </a:spcAft>
              <a:buFont typeface="+mj-lt"/>
              <a:buAutoNum type="arabicPeriod"/>
            </a:pPr>
            <a:endParaRPr lang="da-DK" sz="1800" dirty="0">
              <a:effectLst/>
              <a:ea typeface="Calibri" panose="020F0502020204030204" pitchFamily="34" charset="0"/>
              <a:cs typeface="Times New Roman" panose="02020603050405020304" pitchFamily="18" charset="0"/>
            </a:endParaRPr>
          </a:p>
          <a:p>
            <a:pPr marL="0" indent="0">
              <a:lnSpc>
                <a:spcPct val="100000"/>
              </a:lnSpc>
              <a:spcBef>
                <a:spcPts val="0"/>
              </a:spcBef>
              <a:spcAft>
                <a:spcPts val="1000"/>
              </a:spcAft>
              <a:buFont typeface="+mj-lt"/>
              <a:buNone/>
            </a:pPr>
            <a:r>
              <a:rPr lang="da-DK" sz="1800" dirty="0">
                <a:effectLst/>
                <a:ea typeface="Calibri" panose="020F0502020204030204" pitchFamily="34" charset="0"/>
                <a:cs typeface="Times New Roman" panose="02020603050405020304" pitchFamily="18" charset="0"/>
              </a:rPr>
              <a:t>Til denne øvelse skal I bruge den trykte udgave. </a:t>
            </a:r>
          </a:p>
          <a:p>
            <a:pPr>
              <a:lnSpc>
                <a:spcPct val="107000"/>
              </a:lnSpc>
              <a:spcAft>
                <a:spcPts val="800"/>
              </a:spcAft>
            </a:pPr>
            <a:endParaRPr lang="da-DK" sz="1800" dirty="0">
              <a:effectLst/>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ea typeface="Calibri" panose="020F0502020204030204" pitchFamily="34" charset="0"/>
                <a:cs typeface="Times New Roman" panose="02020603050405020304" pitchFamily="18" charset="0"/>
              </a:rPr>
              <a:t>Værsågod, prøv at finde de fem ting, som I ser på skærmen</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10</a:t>
            </a:fld>
            <a:endParaRPr lang="da-DK"/>
          </a:p>
        </p:txBody>
      </p:sp>
    </p:spTree>
    <p:extLst>
      <p:ext uri="{BB962C8B-B14F-4D97-AF65-F5344CB8AC3E}">
        <p14:creationId xmlns:p14="http://schemas.microsoft.com/office/powerpoint/2010/main" val="3991297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Prøv om I kan finde:</a:t>
            </a: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Et stykke smørrebrød, hverdag med frugtsalat.</a:t>
            </a: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Et stykke udskåret med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Danablue</a:t>
            </a:r>
            <a:r>
              <a:rPr lang="da-DK" sz="1800" dirty="0">
                <a:effectLst/>
                <a:latin typeface="Calibri" panose="020F0502020204030204" pitchFamily="34" charset="0"/>
                <a:ea typeface="Calibri" panose="020F0502020204030204" pitchFamily="34" charset="0"/>
                <a:cs typeface="Times New Roman" panose="02020603050405020304" pitchFamily="18" charset="0"/>
              </a:rPr>
              <a:t> ost.</a:t>
            </a: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Et stykke blød mad med røget laks.</a:t>
            </a: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Foto af cremet smørrebrød, rugbrød med leverpostej og rødbeder.</a:t>
            </a:r>
          </a:p>
          <a:p>
            <a:pPr marL="342900" indent="-342900">
              <a:lnSpc>
                <a:spcPct val="107000"/>
              </a:lnSpc>
              <a:spcAft>
                <a:spcPts val="800"/>
              </a:spcAft>
              <a:buFont typeface="+mj-lt"/>
              <a:buAutoNum type="arabicPeriod"/>
            </a:pPr>
            <a:r>
              <a:rPr lang="da-DK" sz="1800" dirty="0">
                <a:effectLst/>
                <a:latin typeface="Calibri" panose="020F0502020204030204" pitchFamily="34" charset="0"/>
                <a:ea typeface="Calibri" panose="020F0502020204030204" pitchFamily="34" charset="0"/>
                <a:cs typeface="Times New Roman" panose="02020603050405020304" pitchFamily="18" charset="0"/>
              </a:rPr>
              <a:t>Lun ret: Frikadeller med kartoffelsalat</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Til denne øvelse skal I bruge jeres telefon.</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Prøv at finde følgende 5: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Peg og læs op fra siden</a:t>
            </a: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11</a:t>
            </a:fld>
            <a:endParaRPr lang="da-DK"/>
          </a:p>
        </p:txBody>
      </p:sp>
    </p:spTree>
    <p:extLst>
      <p:ext uri="{BB962C8B-B14F-4D97-AF65-F5344CB8AC3E}">
        <p14:creationId xmlns:p14="http://schemas.microsoft.com/office/powerpoint/2010/main" val="664983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endParaRPr lang="da-DK" sz="1800" b="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B6546085-5A45-4840-9441-6173629BBC4B}" type="slidenum">
              <a:rPr lang="da-DK" smtClean="0"/>
              <a:pPr/>
              <a:t>12</a:t>
            </a:fld>
            <a:endParaRPr lang="da-DK"/>
          </a:p>
        </p:txBody>
      </p:sp>
    </p:spTree>
    <p:extLst>
      <p:ext uri="{BB962C8B-B14F-4D97-AF65-F5344CB8AC3E}">
        <p14:creationId xmlns:p14="http://schemas.microsoft.com/office/powerpoint/2010/main" val="1747281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kern="1200" dirty="0">
                <a:solidFill>
                  <a:schemeClr val="tx1"/>
                </a:solidFill>
                <a:effectLst/>
                <a:latin typeface="+mn-lt"/>
                <a:ea typeface="+mn-ea"/>
                <a:cs typeface="+mn-cs"/>
              </a:rPr>
              <a:t>Giv tid til dialog.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Sæt jer sammen to og to og snak om spørgsmålene. Jeg læser dem lige højt. </a:t>
            </a:r>
            <a:r>
              <a:rPr lang="da-DK" sz="1200" i="1" kern="1200" dirty="0">
                <a:solidFill>
                  <a:schemeClr val="tx1"/>
                </a:solidFill>
                <a:effectLst/>
                <a:latin typeface="+mn-lt"/>
                <a:ea typeface="+mn-ea"/>
                <a:cs typeface="+mn-cs"/>
              </a:rPr>
              <a:t>Læs spørgsmålene højt. </a:t>
            </a:r>
          </a:p>
          <a:p>
            <a:r>
              <a:rPr lang="da-DK" sz="1200" kern="1200" dirty="0">
                <a:solidFill>
                  <a:schemeClr val="tx1"/>
                </a:solidFill>
                <a:effectLst/>
                <a:latin typeface="+mn-lt"/>
                <a:ea typeface="+mn-ea"/>
                <a:cs typeface="+mn-cs"/>
              </a:rPr>
              <a:t>Hvis nogen har lyst til at byde ind, så vil vi gerne høre det efterfølgende. </a:t>
            </a:r>
          </a:p>
          <a:p>
            <a:r>
              <a:rPr lang="da-DK" sz="1200" kern="1200" dirty="0">
                <a:solidFill>
                  <a:schemeClr val="tx1"/>
                </a:solidFill>
                <a:effectLst/>
                <a:latin typeface="+mn-lt"/>
                <a:ea typeface="+mn-ea"/>
                <a:cs typeface="+mn-cs"/>
              </a:rPr>
              <a:t> </a:t>
            </a:r>
          </a:p>
          <a:p>
            <a:r>
              <a:rPr lang="da-DK" sz="1200" i="1" kern="1200" dirty="0">
                <a:solidFill>
                  <a:schemeClr val="tx1"/>
                </a:solidFill>
                <a:effectLst/>
                <a:latin typeface="+mn-lt"/>
                <a:ea typeface="+mn-ea"/>
                <a:cs typeface="+mn-cs"/>
              </a:rPr>
              <a:t>(Hvis ikke der bliver svaret, kan du selv byde ind tilføj gerne nogle af de følgende udsagn. Brug gerne dig selv som eksempel, også selvom du måske godt vidste tingene i forvejen.):</a:t>
            </a:r>
          </a:p>
          <a:p>
            <a:r>
              <a:rPr lang="da-DK" sz="1200" kern="1200" dirty="0">
                <a:solidFill>
                  <a:schemeClr val="tx1"/>
                </a:solidFill>
                <a:effectLst/>
                <a:latin typeface="+mn-lt"/>
                <a:ea typeface="+mn-ea"/>
                <a:cs typeface="+mn-cs"/>
              </a:rPr>
              <a:t> </a:t>
            </a:r>
          </a:p>
          <a:p>
            <a:pPr lvl="0"/>
            <a:r>
              <a:rPr lang="da-DK" sz="1200" u="sng" kern="1200" dirty="0">
                <a:solidFill>
                  <a:schemeClr val="tx1"/>
                </a:solidFill>
                <a:effectLst/>
                <a:latin typeface="+mn-lt"/>
                <a:ea typeface="+mn-ea"/>
                <a:cs typeface="+mn-cs"/>
              </a:rPr>
              <a:t>- Du kan se hvilke typer pynt man bruger til forskellige stykker mad </a:t>
            </a:r>
          </a:p>
          <a:p>
            <a:pPr lvl="0"/>
            <a:r>
              <a:rPr lang="da-DK" sz="1200" u="sng" kern="1200" dirty="0">
                <a:solidFill>
                  <a:schemeClr val="tx1"/>
                </a:solidFill>
                <a:effectLst/>
                <a:latin typeface="+mn-lt"/>
                <a:ea typeface="+mn-ea"/>
                <a:cs typeface="+mn-cs"/>
              </a:rPr>
              <a:t>- Du kan få forslag til hvad man kan servere for en vegetar </a:t>
            </a:r>
          </a:p>
          <a:p>
            <a:pPr lvl="0"/>
            <a:r>
              <a:rPr lang="da-DK" sz="1200" u="sng" kern="1200" dirty="0">
                <a:solidFill>
                  <a:schemeClr val="tx1"/>
                </a:solidFill>
                <a:effectLst/>
                <a:latin typeface="+mn-lt"/>
                <a:ea typeface="+mn-ea"/>
                <a:cs typeface="+mn-cs"/>
              </a:rPr>
              <a:t>- Du kan lære hvordan man skal få et stykke udskåret mad serveret pænt</a:t>
            </a:r>
          </a:p>
          <a:p>
            <a:pPr lvl="0"/>
            <a:r>
              <a:rPr lang="da-DK" sz="1200" u="sng" kern="1200" dirty="0">
                <a:solidFill>
                  <a:schemeClr val="tx1"/>
                </a:solidFill>
                <a:effectLst/>
                <a:latin typeface="+mn-lt"/>
                <a:ea typeface="+mn-ea"/>
                <a:cs typeface="+mn-cs"/>
              </a:rPr>
              <a:t>- Du kan lære hvad det betyder når en borger har behov for ”blød mad” </a:t>
            </a:r>
          </a:p>
          <a:p>
            <a:pPr lvl="0"/>
            <a:r>
              <a:rPr lang="da-DK" sz="1200" u="sng" kern="1200" dirty="0">
                <a:solidFill>
                  <a:schemeClr val="tx1"/>
                </a:solidFill>
                <a:effectLst/>
                <a:latin typeface="+mn-lt"/>
                <a:ea typeface="+mn-ea"/>
                <a:cs typeface="+mn-cs"/>
              </a:rPr>
              <a:t>- Du kan blive klogere på hvad det betyder når en borger har behov for gratin kost eller cremet kost </a:t>
            </a:r>
          </a:p>
          <a:p>
            <a:pPr lvl="0"/>
            <a:r>
              <a:rPr lang="da-DK" sz="1200" u="sng" kern="1200" dirty="0">
                <a:solidFill>
                  <a:schemeClr val="tx1"/>
                </a:solidFill>
                <a:effectLst/>
                <a:latin typeface="+mn-lt"/>
                <a:ea typeface="+mn-ea"/>
                <a:cs typeface="+mn-cs"/>
              </a:rPr>
              <a:t>- Du kan lære at det er muligt at servere en lun ret på et frokostbesøg </a:t>
            </a:r>
          </a:p>
          <a:p>
            <a:pPr lvl="0"/>
            <a:r>
              <a:rPr lang="da-DK" sz="1200" u="sng" kern="1200" dirty="0">
                <a:solidFill>
                  <a:schemeClr val="tx1"/>
                </a:solidFill>
                <a:effectLst/>
                <a:latin typeface="+mn-lt"/>
                <a:ea typeface="+mn-ea"/>
                <a:cs typeface="+mn-cs"/>
              </a:rPr>
              <a:t>- Du kan lære hvad pynt bruges til og hvad det hedder. fx at ”surt” er et underligt ord, som dækker over rødbeder og den slags </a:t>
            </a:r>
          </a:p>
          <a:p>
            <a:pPr lvl="0"/>
            <a:r>
              <a:rPr lang="da-DK" sz="1200" u="sng" kern="1200" dirty="0">
                <a:solidFill>
                  <a:schemeClr val="tx1"/>
                </a:solidFill>
                <a:effectLst/>
                <a:latin typeface="+mn-lt"/>
                <a:ea typeface="+mn-ea"/>
                <a:cs typeface="+mn-cs"/>
              </a:rPr>
              <a:t>- Du kan vise de pårørende hvordan de kan lave noget flot smørrebrød hvis borgeren fx har fødselsdag </a:t>
            </a:r>
          </a:p>
          <a:p>
            <a:pPr lvl="0"/>
            <a:r>
              <a:rPr lang="da-DK" sz="1200" u="sng" kern="1200" dirty="0">
                <a:solidFill>
                  <a:schemeClr val="tx1"/>
                </a:solidFill>
                <a:effectLst/>
                <a:latin typeface="+mn-lt"/>
                <a:ea typeface="+mn-ea"/>
                <a:cs typeface="+mn-cs"/>
              </a:rPr>
              <a:t>- Du kan bruge det til indkøb i forhold til hvilke typer pynt du kan forslå borgeren, når de har sagt, at de ønsker en bestemt type pålæg </a:t>
            </a:r>
          </a:p>
          <a:p>
            <a:pPr lvl="0"/>
            <a:r>
              <a:rPr lang="da-DK" sz="1200" u="sng" kern="1200" dirty="0">
                <a:solidFill>
                  <a:schemeClr val="tx1"/>
                </a:solidFill>
                <a:effectLst/>
                <a:latin typeface="+mn-lt"/>
                <a:ea typeface="+mn-ea"/>
                <a:cs typeface="+mn-cs"/>
              </a:rPr>
              <a:t>- Du kan bruge det som motivation sammen med borgeren: Åbne kogebogen, vise billederne og se om de kunne få lyst til at spise noget nyt. Under hvert billede kan du se forskellige typer pynt til et enkelt stykke pålæg – så du kan forslå de forskellige typer og undersøge hvad borgeren kunne have lyst til. </a:t>
            </a:r>
          </a:p>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13</a:t>
            </a:fld>
            <a:endParaRPr lang="da-DK"/>
          </a:p>
        </p:txBody>
      </p:sp>
    </p:spTree>
    <p:extLst>
      <p:ext uri="{BB962C8B-B14F-4D97-AF65-F5344CB8AC3E}">
        <p14:creationId xmlns:p14="http://schemas.microsoft.com/office/powerpoint/2010/main" val="806169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20000"/>
          </a:bodyPr>
          <a:lstStyle/>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Der søges en </a:t>
            </a:r>
            <a:r>
              <a:rPr lang="da-DK" sz="1600" dirty="0" err="1">
                <a:effectLst/>
                <a:latin typeface="Calibri" panose="020F0502020204030204" pitchFamily="34" charset="0"/>
                <a:ea typeface="Calibri" panose="020F0502020204030204" pitchFamily="34" charset="0"/>
                <a:cs typeface="Times New Roman" panose="02020603050405020304" pitchFamily="18" charset="0"/>
              </a:rPr>
              <a:t>Vidensperson</a:t>
            </a:r>
            <a:r>
              <a:rPr lang="da-DK" sz="1600" dirty="0">
                <a:effectLst/>
                <a:latin typeface="Calibri" panose="020F0502020204030204" pitchFamily="34" charset="0"/>
                <a:ea typeface="Calibri" panose="020F0502020204030204" pitchFamily="34" charset="0"/>
                <a:cs typeface="Times New Roman" panose="02020603050405020304" pitchFamily="18" charset="0"/>
              </a:rPr>
              <a:t> fra hvert team med interesse for mad, måltider, ernæring, borgeren og servering.</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Du vil få ekstra undervisning og blive oplært til, at kunne undervise nyansatte Hjælper-kollegaer og elever i brugen af det materiale på de 4 moduler som vi har gennemgået her.</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Der skal bruges 1-2 fra hvert team.</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Kom op og skriv dit navn på listen her, inden du går, hvis det er noget for dig.</a:t>
            </a:r>
          </a:p>
          <a:p>
            <a:pPr>
              <a:lnSpc>
                <a:spcPct val="107000"/>
              </a:lnSpc>
              <a:spcAft>
                <a:spcPts val="800"/>
              </a:spcAft>
            </a:pPr>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dirty="0">
                <a:effectLst/>
                <a:latin typeface="Calibri" panose="020F0502020204030204" pitchFamily="34" charset="0"/>
                <a:ea typeface="Calibri" panose="020F0502020204030204" pitchFamily="34" charset="0"/>
                <a:cs typeface="Times New Roman" panose="02020603050405020304" pitchFamily="18" charset="0"/>
              </a:rPr>
              <a:t>Listen bliver afleveret til jeres Teamleder og så vil vedkommende afgøre, hvad der kan lade sig gøre.</a:t>
            </a:r>
          </a:p>
          <a:p>
            <a:endParaRPr lang="da-DK" sz="16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600" dirty="0">
                <a:effectLst/>
                <a:latin typeface="Calibri" panose="020F0502020204030204" pitchFamily="34" charset="0"/>
                <a:ea typeface="Calibri" panose="020F0502020204030204" pitchFamily="34" charset="0"/>
                <a:cs typeface="Times New Roman" panose="02020603050405020304" pitchFamily="18" charset="0"/>
              </a:rPr>
              <a:t>Tak for i dag!</a:t>
            </a:r>
            <a:endParaRPr lang="da-DK" sz="16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14</a:t>
            </a:fld>
            <a:endParaRPr lang="da-DK"/>
          </a:p>
        </p:txBody>
      </p:sp>
      <p:pic>
        <p:nvPicPr>
          <p:cNvPr id="6" name="Billede 5" descr="Et billede, der indeholder mad, plade, frugt, vegetabilsk&#10;&#10;Automatisk genereret beskrivelse">
            <a:extLst>
              <a:ext uri="{FF2B5EF4-FFF2-40B4-BE49-F238E27FC236}">
                <a16:creationId xmlns:a16="http://schemas.microsoft.com/office/drawing/2014/main" id="{32887C69-0063-4E57-8C7D-FE1FF1823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458" y="1650951"/>
            <a:ext cx="2678757" cy="2676824"/>
          </a:xfrm>
          <a:prstGeom prst="rect">
            <a:avLst/>
          </a:prstGeom>
        </p:spPr>
      </p:pic>
    </p:spTree>
    <p:extLst>
      <p:ext uri="{BB962C8B-B14F-4D97-AF65-F5344CB8AC3E}">
        <p14:creationId xmlns:p14="http://schemas.microsoft.com/office/powerpoint/2010/main" val="2172370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15</a:t>
            </a:fld>
            <a:endParaRPr lang="da-DK"/>
          </a:p>
        </p:txBody>
      </p:sp>
    </p:spTree>
    <p:extLst>
      <p:ext uri="{BB962C8B-B14F-4D97-AF65-F5344CB8AC3E}">
        <p14:creationId xmlns:p14="http://schemas.microsoft.com/office/powerpoint/2010/main" val="314592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Her har I teamet bag smørrebrødsmappen </a:t>
            </a:r>
            <a:r>
              <a:rPr lang="da-DK" sz="1800" b="1" i="1" dirty="0">
                <a:effectLst/>
                <a:latin typeface="Calibri" panose="020F0502020204030204" pitchFamily="34" charset="0"/>
                <a:ea typeface="Calibri" panose="020F0502020204030204" pitchFamily="34" charset="0"/>
                <a:cs typeface="Times New Roman" panose="02020603050405020304" pitchFamily="18" charset="0"/>
              </a:rPr>
              <a:t>(peg)</a:t>
            </a:r>
            <a:r>
              <a:rPr lang="da-DK" sz="1800" dirty="0">
                <a:effectLst/>
                <a:latin typeface="Calibri" panose="020F0502020204030204" pitchFamily="34" charset="0"/>
                <a:ea typeface="Calibri" panose="020F0502020204030204" pitchFamily="34" charset="0"/>
                <a:cs typeface="Times New Roman" panose="02020603050405020304" pitchFamily="18" charset="0"/>
              </a:rPr>
              <a:t> og I ser Jonna og Bernhard som I vil komme til at høre mere om i dag.</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Som på de første moduler, så har I en projektmappe med power pointen fra i dag med notatlinjer. </a:t>
            </a:r>
          </a:p>
          <a:p>
            <a:endParaRPr lang="da-DK" sz="18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2</a:t>
            </a:fld>
            <a:endParaRPr lang="da-DK"/>
          </a:p>
        </p:txBody>
      </p:sp>
    </p:spTree>
    <p:extLst>
      <p:ext uri="{BB962C8B-B14F-4D97-AF65-F5344CB8AC3E}">
        <p14:creationId xmlns:p14="http://schemas.microsoft.com/office/powerpoint/2010/main" val="83386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lnSpcReduction="10000"/>
          </a:bodyPr>
          <a:lstStyle/>
          <a:p>
            <a:pPr>
              <a:lnSpc>
                <a:spcPct val="107000"/>
              </a:lnSpc>
              <a:spcAft>
                <a:spcPts val="800"/>
              </a:spcAft>
            </a:pPr>
            <a:r>
              <a:rPr lang="da-DK" sz="1400" b="1" i="1" dirty="0">
                <a:effectLst/>
                <a:latin typeface="Calibri" panose="020F0502020204030204" pitchFamily="34" charset="0"/>
                <a:ea typeface="Calibri" panose="020F0502020204030204" pitchFamily="34" charset="0"/>
                <a:cs typeface="Times New Roman" panose="02020603050405020304" pitchFamily="18" charset="0"/>
              </a:rPr>
              <a:t>Læs indholdsfortegnelsen højt.</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I dag skal vi møde Jonna og Bernhard som begge har brug for hjælp til deres frokost. Vi skal se på om vi kan lære noget, at deres oplevelser med, at få hjælp til deres måltid.</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Vi vil komme til at søge og finde lidt i den trykte kogebog og også til at søge og finde på iPad og telefon.</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I vil få lidt information om et elektronisk animeret læringsprogram som I vil komme til at arbejde med på et senere tidspunkt, når I er tilbage I jeres eget team igen. </a:t>
            </a:r>
          </a:p>
          <a:p>
            <a:pPr>
              <a:lnSpc>
                <a:spcPct val="107000"/>
              </a:lnSpc>
              <a:spcAft>
                <a:spcPts val="800"/>
              </a:spcAft>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400" dirty="0">
                <a:effectLst/>
                <a:latin typeface="Calibri" panose="020F0502020204030204" pitchFamily="34" charset="0"/>
                <a:ea typeface="Calibri" panose="020F0502020204030204" pitchFamily="34" charset="0"/>
                <a:cs typeface="Times New Roman" panose="02020603050405020304" pitchFamily="18" charset="0"/>
              </a:rPr>
              <a:t>Til sidst vil jeg informere lidt om, hvad det betyder, at være ressourceperson på ernæring, for så at høre blandt jer, om der skulle sidde en som kunne være interesseret i, at prøve kræfter med sådan en rolle.</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3</a:t>
            </a:fld>
            <a:endParaRPr lang="da-DK"/>
          </a:p>
        </p:txBody>
      </p:sp>
    </p:spTree>
    <p:extLst>
      <p:ext uri="{BB962C8B-B14F-4D97-AF65-F5344CB8AC3E}">
        <p14:creationId xmlns:p14="http://schemas.microsoft.com/office/powerpoint/2010/main" val="1706023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800" kern="1200" dirty="0">
                <a:solidFill>
                  <a:schemeClr val="tx1"/>
                </a:solidFill>
                <a:effectLst/>
                <a:latin typeface="+mn-lt"/>
                <a:ea typeface="+mn-ea"/>
                <a:cs typeface="+mn-cs"/>
              </a:rPr>
              <a:t>Det her er Bernhard. Han er 90 år gammel. Bernhard fik for et år siden behov for hjælp til tilberedning og anretning af smørrebrød til frokost. Indtil da har han klaret mad og måltider selv. Bernhard får besøg af hjemmeplejen, som skal servere hans frokost. Han siger, at han godt kunne tænke sig leverpostej og hønsesalat til frokost. Det som Bernhard fik serveret var 2 halve skiver rugbrød smurt med leverpostej. Ovenpå var der lagt hønsesalat som pynt. Det var ikke lige dét Bernhard havde forventet. Han ville gerne have bedt om ét stykke rugbrød med leverpostej og ét med hønsesalat. </a:t>
            </a:r>
            <a:endParaRPr lang="da-DK" sz="1800" dirty="0"/>
          </a:p>
        </p:txBody>
      </p:sp>
      <p:sp>
        <p:nvSpPr>
          <p:cNvPr id="4" name="Pladsholder til slidenummer 3"/>
          <p:cNvSpPr>
            <a:spLocks noGrp="1"/>
          </p:cNvSpPr>
          <p:nvPr>
            <p:ph type="sldNum" sz="quarter" idx="5"/>
          </p:nvPr>
        </p:nvSpPr>
        <p:spPr/>
        <p:txBody>
          <a:bodyPr/>
          <a:lstStyle/>
          <a:p>
            <a:fld id="{B6546085-5A45-4840-9441-6173629BBC4B}" type="slidenum">
              <a:rPr lang="da-DK" smtClean="0"/>
              <a:pPr/>
              <a:t>4</a:t>
            </a:fld>
            <a:endParaRPr lang="da-DK"/>
          </a:p>
        </p:txBody>
      </p:sp>
    </p:spTree>
    <p:extLst>
      <p:ext uri="{BB962C8B-B14F-4D97-AF65-F5344CB8AC3E}">
        <p14:creationId xmlns:p14="http://schemas.microsoft.com/office/powerpoint/2010/main" val="70725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Mon det gør en forskel for lysten til at spise, om maden er tilberedt på den ene eller den anden måde?</a:t>
            </a:r>
          </a:p>
          <a:p>
            <a:pPr>
              <a:lnSpc>
                <a:spcPct val="107000"/>
              </a:lnSpc>
              <a:spcAft>
                <a:spcPts val="800"/>
              </a:spcAft>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Hvad tænker I, når I ser de her billeder?</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5</a:t>
            </a:fld>
            <a:endParaRPr lang="da-DK"/>
          </a:p>
        </p:txBody>
      </p:sp>
    </p:spTree>
    <p:extLst>
      <p:ext uri="{BB962C8B-B14F-4D97-AF65-F5344CB8AC3E}">
        <p14:creationId xmlns:p14="http://schemas.microsoft.com/office/powerpoint/2010/main" val="22375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20000"/>
          </a:bodyPr>
          <a:lstStyle/>
          <a:p>
            <a:r>
              <a:rPr lang="da-DK" sz="1800" kern="1200" dirty="0">
                <a:solidFill>
                  <a:schemeClr val="tx1"/>
                </a:solidFill>
                <a:effectLst/>
                <a:latin typeface="+mn-lt"/>
                <a:ea typeface="+mn-ea"/>
                <a:cs typeface="+mn-cs"/>
              </a:rPr>
              <a:t>Det her er Jonna. Hun er 84 år og sidder i kørestol. Jonna kommer hjem efter en indlæggelse på hospitalet. Hun har mistet kræfterne i sine hænder og har derfor brug for at få hjælp til at få smurt og udskåret sin mad.</a:t>
            </a:r>
            <a:r>
              <a:rPr lang="da-DK" sz="1800" b="1" kern="1200" dirty="0">
                <a:solidFill>
                  <a:schemeClr val="tx1"/>
                </a:solidFill>
                <a:effectLst/>
                <a:latin typeface="+mn-lt"/>
                <a:ea typeface="+mn-ea"/>
                <a:cs typeface="+mn-cs"/>
              </a:rPr>
              <a:t> </a:t>
            </a:r>
            <a:r>
              <a:rPr lang="da-DK" sz="1800" kern="1200" dirty="0">
                <a:solidFill>
                  <a:schemeClr val="tx1"/>
                </a:solidFill>
                <a:effectLst/>
                <a:latin typeface="+mn-lt"/>
                <a:ea typeface="+mn-ea"/>
                <a:cs typeface="+mn-cs"/>
              </a:rPr>
              <a:t>Jonna forklarer hjemmeplejen at hun gerne vil bede om, at maden bliver skåret ud, og at hun derefter godt selv kan spise den. Hun fortæller også hvilke stykker hun gerne vil have og hvad der skal på. Hun ønsker sig leverpostej med rødbede og spegepølse med remoulade og ristede løg. Jonna får smurt de to stykker, hvorefter hvert stykke bliver skåret ud i 6 mindre stykker. Det hele bliver herefter skubbet over på en tallerken og ligger nu ret rodet. Personalet spørger Jonna om der er mere hun har brug for hjælp til, hvortil hun pænt takker nej. </a:t>
            </a:r>
          </a:p>
          <a:p>
            <a:r>
              <a:rPr lang="da-DK" sz="1800" kern="1200" dirty="0">
                <a:solidFill>
                  <a:schemeClr val="tx1"/>
                </a:solidFill>
                <a:effectLst/>
                <a:latin typeface="+mn-lt"/>
                <a:ea typeface="+mn-ea"/>
                <a:cs typeface="+mn-cs"/>
              </a:rPr>
              <a:t> </a:t>
            </a:r>
          </a:p>
          <a:p>
            <a:r>
              <a:rPr lang="da-DK" sz="1800" kern="1200" dirty="0">
                <a:solidFill>
                  <a:schemeClr val="tx1"/>
                </a:solidFill>
                <a:effectLst/>
                <a:latin typeface="+mn-lt"/>
                <a:ea typeface="+mn-ea"/>
                <a:cs typeface="+mn-cs"/>
              </a:rPr>
              <a:t>Jonna vidste ikke hvordan hun skulle sige det, men hun fik kvalme da maden blev serveret for hende.</a:t>
            </a:r>
          </a:p>
          <a:p>
            <a:r>
              <a:rPr lang="da-DK" sz="1800" kern="1200" dirty="0">
                <a:solidFill>
                  <a:schemeClr val="tx1"/>
                </a:solidFill>
                <a:effectLst/>
                <a:latin typeface="+mn-lt"/>
                <a:ea typeface="+mn-ea"/>
                <a:cs typeface="+mn-cs"/>
              </a:rPr>
              <a:t>Jonna var i forvejen svækket efter indlæggelsen og havde meget lidt appetit.</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6</a:t>
            </a:fld>
            <a:endParaRPr lang="da-DK"/>
          </a:p>
        </p:txBody>
      </p:sp>
    </p:spTree>
    <p:extLst>
      <p:ext uri="{BB962C8B-B14F-4D97-AF65-F5344CB8AC3E}">
        <p14:creationId xmlns:p14="http://schemas.microsoft.com/office/powerpoint/2010/main" val="3268160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a:lnSpc>
                <a:spcPct val="107000"/>
              </a:lnSpc>
              <a:spcAft>
                <a:spcPts val="800"/>
              </a:spcAft>
            </a:pPr>
            <a:r>
              <a:rPr lang="da-DK" sz="1800" dirty="0">
                <a:effectLst/>
                <a:latin typeface="Calibri" panose="020F0502020204030204" pitchFamily="34" charset="0"/>
                <a:ea typeface="Calibri" panose="020F0502020204030204" pitchFamily="34" charset="0"/>
                <a:cs typeface="Times New Roman" panose="02020603050405020304" pitchFamily="18" charset="0"/>
              </a:rPr>
              <a:t>Hvad tænker I om disse billeder?</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7</a:t>
            </a:fld>
            <a:endParaRPr lang="da-DK"/>
          </a:p>
        </p:txBody>
      </p:sp>
    </p:spTree>
    <p:extLst>
      <p:ext uri="{BB962C8B-B14F-4D97-AF65-F5344CB8AC3E}">
        <p14:creationId xmlns:p14="http://schemas.microsoft.com/office/powerpoint/2010/main" val="2526451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800" kern="1200" dirty="0">
                <a:solidFill>
                  <a:schemeClr val="tx1"/>
                </a:solidFill>
                <a:effectLst/>
                <a:latin typeface="+mn-lt"/>
                <a:ea typeface="+mn-ea"/>
                <a:cs typeface="+mn-cs"/>
              </a:rPr>
              <a:t>Hvad tænker I, at det gør ved borgere som Bernhard og Jonna, når de får den mad serveret som I så før?</a:t>
            </a:r>
          </a:p>
          <a:p>
            <a:endParaRPr lang="da-DK" sz="1800" kern="1200" dirty="0">
              <a:solidFill>
                <a:schemeClr val="tx1"/>
              </a:solidFill>
              <a:effectLst/>
              <a:latin typeface="+mn-lt"/>
              <a:ea typeface="+mn-ea"/>
              <a:cs typeface="+mn-cs"/>
            </a:endParaRPr>
          </a:p>
          <a:p>
            <a:r>
              <a:rPr lang="da-DK" sz="1800" kern="1200" dirty="0">
                <a:solidFill>
                  <a:schemeClr val="tx1"/>
                </a:solidFill>
                <a:effectLst/>
                <a:latin typeface="+mn-lt"/>
                <a:ea typeface="+mn-ea"/>
                <a:cs typeface="+mn-cs"/>
              </a:rPr>
              <a:t>Nogle bud?</a:t>
            </a:r>
          </a:p>
          <a:p>
            <a:r>
              <a:rPr lang="da-DK" sz="1800" kern="1200" dirty="0">
                <a:solidFill>
                  <a:schemeClr val="tx1"/>
                </a:solidFill>
                <a:effectLst/>
                <a:latin typeface="+mn-lt"/>
                <a:ea typeface="+mn-ea"/>
                <a:cs typeface="+mn-cs"/>
              </a:rPr>
              <a:t> </a:t>
            </a:r>
          </a:p>
          <a:p>
            <a:r>
              <a:rPr lang="da-DK" sz="1800" kern="1200" dirty="0">
                <a:solidFill>
                  <a:schemeClr val="tx1"/>
                </a:solidFill>
                <a:effectLst/>
                <a:latin typeface="+mn-lt"/>
                <a:ea typeface="+mn-ea"/>
                <a:cs typeface="+mn-cs"/>
              </a:rPr>
              <a:t>(Hvis ikke der bliver svaret, kan du selv byde ind):</a:t>
            </a:r>
          </a:p>
          <a:p>
            <a:pPr lvl="0"/>
            <a:endParaRPr lang="da-DK" sz="1800" b="1" u="sng" kern="1200" dirty="0">
              <a:solidFill>
                <a:schemeClr val="tx1"/>
              </a:solidFill>
              <a:effectLst/>
              <a:latin typeface="+mn-lt"/>
              <a:ea typeface="+mn-ea"/>
              <a:cs typeface="+mn-cs"/>
            </a:endParaRPr>
          </a:p>
          <a:p>
            <a:pPr lvl="0"/>
            <a:r>
              <a:rPr lang="da-DK" sz="1800" b="1" u="sng" kern="1200" dirty="0">
                <a:solidFill>
                  <a:schemeClr val="tx1"/>
                </a:solidFill>
                <a:effectLst/>
                <a:latin typeface="+mn-lt"/>
                <a:ea typeface="+mn-ea"/>
                <a:cs typeface="+mn-cs"/>
              </a:rPr>
              <a:t>De mister appetitten </a:t>
            </a:r>
          </a:p>
          <a:p>
            <a:pPr lvl="0"/>
            <a:r>
              <a:rPr lang="da-DK" sz="1800" b="1" u="sng" kern="1200" dirty="0">
                <a:solidFill>
                  <a:schemeClr val="tx1"/>
                </a:solidFill>
                <a:effectLst/>
                <a:latin typeface="+mn-lt"/>
                <a:ea typeface="+mn-ea"/>
                <a:cs typeface="+mn-cs"/>
              </a:rPr>
              <a:t>De spiser for lidt og taber sig </a:t>
            </a:r>
          </a:p>
          <a:p>
            <a:r>
              <a:rPr lang="da-DK" sz="1800" b="1" u="sng" kern="1200" dirty="0">
                <a:solidFill>
                  <a:schemeClr val="tx1"/>
                </a:solidFill>
                <a:effectLst/>
                <a:latin typeface="+mn-lt"/>
                <a:ea typeface="+mn-ea"/>
                <a:cs typeface="+mn-cs"/>
              </a:rPr>
              <a:t>De mister glæden ved måltidet</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8</a:t>
            </a:fld>
            <a:endParaRPr lang="da-DK"/>
          </a:p>
        </p:txBody>
      </p:sp>
    </p:spTree>
    <p:extLst>
      <p:ext uri="{BB962C8B-B14F-4D97-AF65-F5344CB8AC3E}">
        <p14:creationId xmlns:p14="http://schemas.microsoft.com/office/powerpoint/2010/main" val="533665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800" kern="1200" dirty="0">
                <a:solidFill>
                  <a:schemeClr val="tx1"/>
                </a:solidFill>
                <a:effectLst/>
                <a:latin typeface="+mn-lt"/>
                <a:ea typeface="+mn-ea"/>
                <a:cs typeface="+mn-cs"/>
              </a:rPr>
              <a:t>Hvad tænker I, at vi kan gøre bedre i forhold til de to historier vi lige har hørt?</a:t>
            </a:r>
          </a:p>
          <a:p>
            <a:r>
              <a:rPr lang="da-DK" sz="1800" kern="1200" dirty="0">
                <a:solidFill>
                  <a:schemeClr val="tx1"/>
                </a:solidFill>
                <a:effectLst/>
                <a:latin typeface="+mn-lt"/>
                <a:ea typeface="+mn-ea"/>
                <a:cs typeface="+mn-cs"/>
              </a:rPr>
              <a:t> </a:t>
            </a:r>
          </a:p>
          <a:p>
            <a:r>
              <a:rPr lang="da-DK" sz="1800" kern="1200" dirty="0">
                <a:solidFill>
                  <a:schemeClr val="tx1"/>
                </a:solidFill>
                <a:effectLst/>
                <a:latin typeface="+mn-lt"/>
                <a:ea typeface="+mn-ea"/>
                <a:cs typeface="+mn-cs"/>
              </a:rPr>
              <a:t>Efter en lille tænkepause: Nogle bud?</a:t>
            </a:r>
          </a:p>
          <a:p>
            <a:r>
              <a:rPr lang="da-DK" sz="1800" kern="1200" dirty="0">
                <a:solidFill>
                  <a:schemeClr val="tx1"/>
                </a:solidFill>
                <a:effectLst/>
                <a:latin typeface="+mn-lt"/>
                <a:ea typeface="+mn-ea"/>
                <a:cs typeface="+mn-cs"/>
              </a:rPr>
              <a:t> </a:t>
            </a:r>
          </a:p>
          <a:p>
            <a:r>
              <a:rPr lang="da-DK" sz="1800" kern="1200" dirty="0">
                <a:solidFill>
                  <a:schemeClr val="tx1"/>
                </a:solidFill>
                <a:effectLst/>
                <a:latin typeface="+mn-lt"/>
                <a:ea typeface="+mn-ea"/>
                <a:cs typeface="+mn-cs"/>
              </a:rPr>
              <a:t>(Hvis ikke der bliver svaret, kan du selv byde ind):</a:t>
            </a:r>
          </a:p>
          <a:p>
            <a:pPr lvl="0"/>
            <a:endParaRPr lang="da-DK" sz="1800" b="1" u="sng" kern="1200" dirty="0">
              <a:solidFill>
                <a:schemeClr val="tx1"/>
              </a:solidFill>
              <a:effectLst/>
              <a:latin typeface="+mn-lt"/>
              <a:ea typeface="+mn-ea"/>
              <a:cs typeface="+mn-cs"/>
            </a:endParaRPr>
          </a:p>
          <a:p>
            <a:pPr marL="285750" lvl="0" indent="-285750">
              <a:buFont typeface="Arial" panose="020B0604020202020204" pitchFamily="34" charset="0"/>
              <a:buChar char="•"/>
            </a:pPr>
            <a:r>
              <a:rPr lang="da-DK" sz="1800" b="1" u="sng" kern="1200" dirty="0">
                <a:solidFill>
                  <a:schemeClr val="tx1"/>
                </a:solidFill>
                <a:effectLst/>
                <a:latin typeface="+mn-lt"/>
                <a:ea typeface="+mn-ea"/>
                <a:cs typeface="+mn-cs"/>
              </a:rPr>
              <a:t>Vi kan tænke over farvesammensætning </a:t>
            </a:r>
          </a:p>
          <a:p>
            <a:pPr marL="285750" lvl="0" indent="-285750">
              <a:buFont typeface="Arial" panose="020B0604020202020204" pitchFamily="34" charset="0"/>
              <a:buChar char="•"/>
            </a:pPr>
            <a:r>
              <a:rPr lang="da-DK" sz="1800" b="1" u="sng" kern="1200" dirty="0">
                <a:solidFill>
                  <a:schemeClr val="tx1"/>
                </a:solidFill>
                <a:effectLst/>
                <a:latin typeface="+mn-lt"/>
                <a:ea typeface="+mn-ea"/>
                <a:cs typeface="+mn-cs"/>
              </a:rPr>
              <a:t>Vi kan tænke over om pålæg og pynt passer sammen </a:t>
            </a:r>
          </a:p>
          <a:p>
            <a:pPr marL="285750" lvl="0" indent="-285750">
              <a:buFont typeface="Arial" panose="020B0604020202020204" pitchFamily="34" charset="0"/>
              <a:buChar char="•"/>
            </a:pPr>
            <a:r>
              <a:rPr lang="da-DK" sz="1800" b="1" u="sng" kern="1200" dirty="0">
                <a:solidFill>
                  <a:schemeClr val="tx1"/>
                </a:solidFill>
                <a:effectLst/>
                <a:latin typeface="+mn-lt"/>
                <a:ea typeface="+mn-ea"/>
                <a:cs typeface="+mn-cs"/>
              </a:rPr>
              <a:t>Vi kan være nysgerrige og spørgende: Hvad er det præcis borgen du møder har lyst til af mad? </a:t>
            </a:r>
          </a:p>
          <a:p>
            <a:pPr marL="285750" lvl="0" indent="-285750">
              <a:buFont typeface="Arial" panose="020B0604020202020204" pitchFamily="34" charset="0"/>
              <a:buChar char="•"/>
            </a:pPr>
            <a:r>
              <a:rPr lang="da-DK" sz="1800" b="1" u="sng" kern="1200" dirty="0">
                <a:solidFill>
                  <a:schemeClr val="tx1"/>
                </a:solidFill>
                <a:effectLst/>
                <a:latin typeface="+mn-lt"/>
                <a:ea typeface="+mn-ea"/>
                <a:cs typeface="+mn-cs"/>
              </a:rPr>
              <a:t>Vi anretter pænt, uanset om det er halve, kvarte eller udskårne stykker </a:t>
            </a:r>
          </a:p>
        </p:txBody>
      </p:sp>
      <p:sp>
        <p:nvSpPr>
          <p:cNvPr id="4" name="Pladsholder til slidenummer 3"/>
          <p:cNvSpPr>
            <a:spLocks noGrp="1"/>
          </p:cNvSpPr>
          <p:nvPr>
            <p:ph type="sldNum" sz="quarter" idx="5"/>
          </p:nvPr>
        </p:nvSpPr>
        <p:spPr/>
        <p:txBody>
          <a:bodyPr/>
          <a:lstStyle/>
          <a:p>
            <a:fld id="{B6546085-5A45-4840-9441-6173629BBC4B}" type="slidenum">
              <a:rPr lang="da-DK" smtClean="0"/>
              <a:pPr/>
              <a:t>9</a:t>
            </a:fld>
            <a:endParaRPr lang="da-DK"/>
          </a:p>
        </p:txBody>
      </p:sp>
    </p:spTree>
    <p:extLst>
      <p:ext uri="{BB962C8B-B14F-4D97-AF65-F5344CB8AC3E}">
        <p14:creationId xmlns:p14="http://schemas.microsoft.com/office/powerpoint/2010/main" val="147163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3284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4101669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9963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283172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34775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374992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127448" y="1825625"/>
            <a:ext cx="4892352" cy="435133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312024" y="1825625"/>
            <a:ext cx="504177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40A2B33-DC46-4C4A-95BB-B589259A8C35}" type="datetimeFigureOut">
              <a:rPr lang="da-DK" smtClean="0"/>
              <a:t>03-11-2021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388168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1127448" y="365125"/>
            <a:ext cx="10227940" cy="1325563"/>
          </a:xfrm>
        </p:spPr>
        <p:txBody>
          <a:bodyPr/>
          <a:lstStyle/>
          <a:p>
            <a:r>
              <a:rPr lang="da-DK" dirty="0"/>
              <a:t>Klik for at redigere i master</a:t>
            </a:r>
          </a:p>
        </p:txBody>
      </p:sp>
      <p:sp>
        <p:nvSpPr>
          <p:cNvPr id="3" name="Pladsholder til tekst 2"/>
          <p:cNvSpPr>
            <a:spLocks noGrp="1"/>
          </p:cNvSpPr>
          <p:nvPr>
            <p:ph type="body" idx="1"/>
          </p:nvPr>
        </p:nvSpPr>
        <p:spPr>
          <a:xfrm>
            <a:off x="1127448" y="1681163"/>
            <a:ext cx="48701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1127448" y="2505075"/>
            <a:ext cx="4870127"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285234" y="1681163"/>
            <a:ext cx="5070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285234" y="2505075"/>
            <a:ext cx="5070154"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140A2B33-DC46-4C4A-95BB-B589259A8C35}" type="datetimeFigureOut">
              <a:rPr lang="da-DK" smtClean="0"/>
              <a:t>03-11-2021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785714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40A2B33-DC46-4C4A-95BB-B589259A8C35}" type="datetimeFigureOut">
              <a:rPr lang="da-DK" smtClean="0"/>
              <a:t>03-11-2021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382401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40A2B33-DC46-4C4A-95BB-B589259A8C35}" type="datetimeFigureOut">
              <a:rPr lang="da-DK" smtClean="0"/>
              <a:t>03-11-2021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259408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03-11-2021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2817609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4170108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03-11-2021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4098565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2336711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76280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140A2B33-DC46-4C4A-95BB-B589259A8C35}" type="datetimeFigureOut">
              <a:rPr lang="da-DK" smtClean="0"/>
              <a:t>03-11-2021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2969154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1127448" y="1825625"/>
            <a:ext cx="4892352" cy="435133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indhold 3"/>
          <p:cNvSpPr>
            <a:spLocks noGrp="1"/>
          </p:cNvSpPr>
          <p:nvPr>
            <p:ph sz="half" idx="2"/>
          </p:nvPr>
        </p:nvSpPr>
        <p:spPr>
          <a:xfrm>
            <a:off x="6312024" y="1825625"/>
            <a:ext cx="5041776"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140A2B33-DC46-4C4A-95BB-B589259A8C35}" type="datetimeFigureOut">
              <a:rPr lang="da-DK" smtClean="0"/>
              <a:t>03-11-2021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4128347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1127448" y="365125"/>
            <a:ext cx="10227940" cy="1325563"/>
          </a:xfrm>
        </p:spPr>
        <p:txBody>
          <a:bodyPr/>
          <a:lstStyle/>
          <a:p>
            <a:r>
              <a:rPr lang="da-DK" dirty="0"/>
              <a:t>Klik for at redigere i master</a:t>
            </a:r>
          </a:p>
        </p:txBody>
      </p:sp>
      <p:sp>
        <p:nvSpPr>
          <p:cNvPr id="3" name="Pladsholder til tekst 2"/>
          <p:cNvSpPr>
            <a:spLocks noGrp="1"/>
          </p:cNvSpPr>
          <p:nvPr>
            <p:ph type="body" idx="1"/>
          </p:nvPr>
        </p:nvSpPr>
        <p:spPr>
          <a:xfrm>
            <a:off x="1127448" y="1681163"/>
            <a:ext cx="487012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4" name="Pladsholder til indhold 3"/>
          <p:cNvSpPr>
            <a:spLocks noGrp="1"/>
          </p:cNvSpPr>
          <p:nvPr>
            <p:ph sz="half" idx="2"/>
          </p:nvPr>
        </p:nvSpPr>
        <p:spPr>
          <a:xfrm>
            <a:off x="1127448" y="2505075"/>
            <a:ext cx="4870127"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Pladsholder til tekst 4"/>
          <p:cNvSpPr>
            <a:spLocks noGrp="1"/>
          </p:cNvSpPr>
          <p:nvPr>
            <p:ph type="body" sz="quarter" idx="3"/>
          </p:nvPr>
        </p:nvSpPr>
        <p:spPr>
          <a:xfrm>
            <a:off x="6285234" y="1681163"/>
            <a:ext cx="50701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a:t>Klik for at redigere i master</a:t>
            </a:r>
          </a:p>
        </p:txBody>
      </p:sp>
      <p:sp>
        <p:nvSpPr>
          <p:cNvPr id="6" name="Pladsholder til indhold 5"/>
          <p:cNvSpPr>
            <a:spLocks noGrp="1"/>
          </p:cNvSpPr>
          <p:nvPr>
            <p:ph sz="quarter" idx="4"/>
          </p:nvPr>
        </p:nvSpPr>
        <p:spPr>
          <a:xfrm>
            <a:off x="6285234" y="2505075"/>
            <a:ext cx="5070154" cy="3684588"/>
          </a:xfrm>
        </p:spPr>
        <p:txBody>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7" name="Pladsholder til dato 6"/>
          <p:cNvSpPr>
            <a:spLocks noGrp="1"/>
          </p:cNvSpPr>
          <p:nvPr>
            <p:ph type="dt" sz="half" idx="10"/>
          </p:nvPr>
        </p:nvSpPr>
        <p:spPr/>
        <p:txBody>
          <a:bodyPr/>
          <a:lstStyle/>
          <a:p>
            <a:fld id="{140A2B33-DC46-4C4A-95BB-B589259A8C35}" type="datetimeFigureOut">
              <a:rPr lang="da-DK" smtClean="0"/>
              <a:t>03-11-2021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2109503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140A2B33-DC46-4C4A-95BB-B589259A8C35}" type="datetimeFigureOut">
              <a:rPr lang="da-DK" smtClean="0"/>
              <a:t>03-11-2021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851380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40A2B33-DC46-4C4A-95BB-B589259A8C35}" type="datetimeFigureOut">
              <a:rPr lang="da-DK" smtClean="0"/>
              <a:t>03-11-2021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3727346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03-11-2021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1151770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140A2B33-DC46-4C4A-95BB-B589259A8C35}" type="datetimeFigureOut">
              <a:rPr lang="da-DK" smtClean="0"/>
              <a:t>03-11-2021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0EBDF4F7-FE4F-4F6D-B5C6-71FEC9353572}" type="slidenum">
              <a:rPr lang="da-DK" smtClean="0"/>
              <a:t>‹nr.›</a:t>
            </a:fld>
            <a:endParaRPr lang="da-DK"/>
          </a:p>
        </p:txBody>
      </p:sp>
    </p:spTree>
    <p:extLst>
      <p:ext uri="{BB962C8B-B14F-4D97-AF65-F5344CB8AC3E}">
        <p14:creationId xmlns:p14="http://schemas.microsoft.com/office/powerpoint/2010/main" val="391596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448" y="365125"/>
            <a:ext cx="10226352"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127448" y="1825625"/>
            <a:ext cx="10226352"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2B33-DC46-4C4A-95BB-B589259A8C35}" type="datetimeFigureOut">
              <a:rPr lang="da-DK" smtClean="0"/>
              <a:t>03-11-2021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DF4F7-FE4F-4F6D-B5C6-71FEC9353572}" type="slidenum">
              <a:rPr lang="da-DK" smtClean="0"/>
              <a:t>‹nr.›</a:t>
            </a:fld>
            <a:endParaRPr lang="da-DK"/>
          </a:p>
        </p:txBody>
      </p:sp>
    </p:spTree>
    <p:extLst>
      <p:ext uri="{BB962C8B-B14F-4D97-AF65-F5344CB8AC3E}">
        <p14:creationId xmlns:p14="http://schemas.microsoft.com/office/powerpoint/2010/main" val="11443424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1127448" y="365125"/>
            <a:ext cx="10226352" cy="1325563"/>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1127448" y="1825625"/>
            <a:ext cx="10226352"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A2B33-DC46-4C4A-95BB-B589259A8C35}" type="datetimeFigureOut">
              <a:rPr lang="da-DK" smtClean="0"/>
              <a:t>03-11-2021</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BDF4F7-FE4F-4F6D-B5C6-71FEC9353572}" type="slidenum">
              <a:rPr lang="da-DK" smtClean="0"/>
              <a:t>‹nr.›</a:t>
            </a:fld>
            <a:endParaRPr lang="da-DK"/>
          </a:p>
        </p:txBody>
      </p:sp>
    </p:spTree>
    <p:extLst>
      <p:ext uri="{BB962C8B-B14F-4D97-AF65-F5344CB8AC3E}">
        <p14:creationId xmlns:p14="http://schemas.microsoft.com/office/powerpoint/2010/main" val="9643094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1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3.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7.xml"/><Relationship Id="rId16" Type="http://schemas.openxmlformats.org/officeDocument/2006/relationships/diagramColors" Target="../diagrams/colors6.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8.png"/><Relationship Id="rId4" Type="http://schemas.microsoft.com/office/2007/relationships/hdphoto" Target="../media/hdphoto1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18.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401A2C9-EDA4-47B5-846F-F41DE2811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p:cNvSpPr>
            <a:spLocks noGrp="1"/>
          </p:cNvSpPr>
          <p:nvPr>
            <p:ph type="ctrTitle"/>
          </p:nvPr>
        </p:nvSpPr>
        <p:spPr>
          <a:xfrm>
            <a:off x="1415480" y="0"/>
            <a:ext cx="9144000" cy="2387600"/>
          </a:xfrm>
        </p:spPr>
        <p:txBody>
          <a:bodyPr/>
          <a:lstStyle/>
          <a:p>
            <a:r>
              <a:rPr lang="en-US" b="1" dirty="0"/>
              <a:t>SMØRREBRØD</a:t>
            </a:r>
            <a:endParaRPr lang="da-DK" b="1" dirty="0"/>
          </a:p>
        </p:txBody>
      </p:sp>
      <p:sp>
        <p:nvSpPr>
          <p:cNvPr id="5" name="Undertitel 4"/>
          <p:cNvSpPr>
            <a:spLocks noGrp="1"/>
          </p:cNvSpPr>
          <p:nvPr>
            <p:ph type="subTitle" idx="1"/>
          </p:nvPr>
        </p:nvSpPr>
        <p:spPr>
          <a:xfrm>
            <a:off x="1408560" y="2276872"/>
            <a:ext cx="9144000" cy="1655762"/>
          </a:xfrm>
        </p:spPr>
        <p:txBody>
          <a:bodyPr/>
          <a:lstStyle/>
          <a:p>
            <a:r>
              <a:rPr lang="en-US" dirty="0"/>
              <a:t>NEMT OG LÆKKERT</a:t>
            </a:r>
            <a:endParaRPr lang="da-DK" dirty="0"/>
          </a:p>
        </p:txBody>
      </p:sp>
      <p:sp>
        <p:nvSpPr>
          <p:cNvPr id="2" name="Tekstfelt 1">
            <a:extLst>
              <a:ext uri="{FF2B5EF4-FFF2-40B4-BE49-F238E27FC236}">
                <a16:creationId xmlns:a16="http://schemas.microsoft.com/office/drawing/2014/main" id="{022B49FA-01F9-4EC1-B716-D7046CB8E7F0}"/>
              </a:ext>
            </a:extLst>
          </p:cNvPr>
          <p:cNvSpPr txBox="1"/>
          <p:nvPr/>
        </p:nvSpPr>
        <p:spPr>
          <a:xfrm>
            <a:off x="7968208" y="5445224"/>
            <a:ext cx="4104456" cy="1200329"/>
          </a:xfrm>
          <a:prstGeom prst="rect">
            <a:avLst/>
          </a:prstGeom>
          <a:noFill/>
        </p:spPr>
        <p:txBody>
          <a:bodyPr wrap="square" rtlCol="0">
            <a:spAutoFit/>
          </a:bodyPr>
          <a:lstStyle/>
          <a:p>
            <a:r>
              <a:rPr lang="da-DK" sz="3600" dirty="0">
                <a:solidFill>
                  <a:srgbClr val="FF6D10"/>
                </a:solidFill>
                <a:latin typeface="Bahnschrift SemiCondensed" panose="020B0502040204020203" pitchFamily="34" charset="0"/>
              </a:rPr>
              <a:t>Cases, øvelser og refleksion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8142F1A-758C-444C-9302-0813A6F33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68B7E726-81C0-4DCC-8F89-F5C44360681B}"/>
              </a:ext>
            </a:extLst>
          </p:cNvPr>
          <p:cNvSpPr>
            <a:spLocks noGrp="1"/>
          </p:cNvSpPr>
          <p:nvPr>
            <p:ph type="title"/>
          </p:nvPr>
        </p:nvSpPr>
        <p:spPr>
          <a:xfrm>
            <a:off x="1127448" y="365125"/>
            <a:ext cx="10226352" cy="1325563"/>
          </a:xfrm>
        </p:spPr>
        <p:txBody>
          <a:bodyPr/>
          <a:lstStyle/>
          <a:p>
            <a:r>
              <a:rPr lang="da-DK" dirty="0"/>
              <a:t>Øvelser med kogebogen i den trykte udgave</a:t>
            </a:r>
          </a:p>
        </p:txBody>
      </p:sp>
      <p:sp>
        <p:nvSpPr>
          <p:cNvPr id="3" name="Pladsholder til indhold 2">
            <a:extLst>
              <a:ext uri="{FF2B5EF4-FFF2-40B4-BE49-F238E27FC236}">
                <a16:creationId xmlns:a16="http://schemas.microsoft.com/office/drawing/2014/main" id="{CD917ACE-0B9A-4B86-B300-FF0E25D11B55}"/>
              </a:ext>
            </a:extLst>
          </p:cNvPr>
          <p:cNvSpPr>
            <a:spLocks noGrp="1"/>
          </p:cNvSpPr>
          <p:nvPr>
            <p:ph sz="half" idx="1"/>
          </p:nvPr>
        </p:nvSpPr>
        <p:spPr>
          <a:xfrm>
            <a:off x="1127448" y="1825625"/>
            <a:ext cx="4892352" cy="4351338"/>
          </a:xfrm>
        </p:spPr>
        <p:txBody>
          <a:bodyPr>
            <a:normAutofit lnSpcReduction="10000"/>
          </a:bodyPr>
          <a:lstStyle/>
          <a:p>
            <a:pPr marL="0" indent="0">
              <a:buNone/>
            </a:pPr>
            <a:r>
              <a:rPr lang="da-DK" dirty="0"/>
              <a:t>Prøv om I kan finde:</a:t>
            </a:r>
          </a:p>
          <a:p>
            <a:pPr marL="0" indent="0">
              <a:buNone/>
            </a:pPr>
            <a:r>
              <a:rPr lang="da-DK" dirty="0"/>
              <a:t> </a:t>
            </a:r>
          </a:p>
          <a:p>
            <a:pPr marL="514350" indent="-514350">
              <a:lnSpc>
                <a:spcPct val="100000"/>
              </a:lnSpc>
              <a:spcBef>
                <a:spcPts val="0"/>
              </a:spcBef>
              <a:spcAft>
                <a:spcPts val="1000"/>
              </a:spcAft>
              <a:buFont typeface="+mj-lt"/>
              <a:buAutoNum type="arabicPeriod"/>
            </a:pPr>
            <a:r>
              <a:rPr lang="da-DK" dirty="0"/>
              <a:t>Smørrebrød hverdag: Skinke</a:t>
            </a:r>
          </a:p>
          <a:p>
            <a:pPr marL="514350" indent="-514350">
              <a:lnSpc>
                <a:spcPct val="100000"/>
              </a:lnSpc>
              <a:spcBef>
                <a:spcPts val="0"/>
              </a:spcBef>
              <a:spcAft>
                <a:spcPts val="1000"/>
              </a:spcAft>
              <a:buFont typeface="+mj-lt"/>
              <a:buAutoNum type="arabicPeriod"/>
            </a:pPr>
            <a:r>
              <a:rPr lang="da-DK" dirty="0"/>
              <a:t>Inspirationsteksten til smørrebrød udskåret</a:t>
            </a:r>
          </a:p>
          <a:p>
            <a:pPr marL="514350" indent="-514350">
              <a:lnSpc>
                <a:spcPct val="100000"/>
              </a:lnSpc>
              <a:spcBef>
                <a:spcPts val="0"/>
              </a:spcBef>
              <a:spcAft>
                <a:spcPts val="1000"/>
              </a:spcAft>
              <a:buFont typeface="+mj-lt"/>
              <a:buAutoNum type="arabicPeriod"/>
            </a:pPr>
            <a:r>
              <a:rPr lang="da-DK" dirty="0"/>
              <a:t>Blød mad: Kartoffel</a:t>
            </a:r>
          </a:p>
          <a:p>
            <a:pPr marL="514350" indent="-514350">
              <a:lnSpc>
                <a:spcPct val="100000"/>
              </a:lnSpc>
              <a:spcBef>
                <a:spcPts val="0"/>
              </a:spcBef>
              <a:spcAft>
                <a:spcPts val="1000"/>
              </a:spcAft>
              <a:buFont typeface="+mj-lt"/>
              <a:buAutoNum type="arabicPeriod"/>
            </a:pPr>
            <a:r>
              <a:rPr lang="da-DK" dirty="0"/>
              <a:t>Vejledende tekst til gratinsmørrebrød</a:t>
            </a:r>
          </a:p>
          <a:p>
            <a:pPr marL="514350" indent="-514350">
              <a:lnSpc>
                <a:spcPct val="100000"/>
              </a:lnSpc>
              <a:spcBef>
                <a:spcPts val="0"/>
              </a:spcBef>
              <a:spcAft>
                <a:spcPts val="1000"/>
              </a:spcAft>
              <a:buFont typeface="+mj-lt"/>
              <a:buAutoNum type="arabicPeriod"/>
            </a:pPr>
            <a:r>
              <a:rPr lang="da-DK" dirty="0"/>
              <a:t>Lune retter: Tomatsuppe </a:t>
            </a:r>
          </a:p>
        </p:txBody>
      </p:sp>
      <p:pic>
        <p:nvPicPr>
          <p:cNvPr id="7" name="Billede 6">
            <a:extLst>
              <a:ext uri="{FF2B5EF4-FFF2-40B4-BE49-F238E27FC236}">
                <a16:creationId xmlns:a16="http://schemas.microsoft.com/office/drawing/2014/main" id="{85AFF784-F7D1-4824-B74C-A8F10E6772D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2000" contrast="11000"/>
                    </a14:imgEffect>
                  </a14:imgLayer>
                </a14:imgProps>
              </a:ext>
              <a:ext uri="{28A0092B-C50C-407E-A947-70E740481C1C}">
                <a14:useLocalDpi xmlns:a14="http://schemas.microsoft.com/office/drawing/2010/main" val="0"/>
              </a:ext>
            </a:extLst>
          </a:blip>
          <a:srcRect l="13100" r="-3" b="-3"/>
          <a:stretch/>
        </p:blipFill>
        <p:spPr>
          <a:xfrm>
            <a:off x="6312024" y="1825625"/>
            <a:ext cx="5041776"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743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2F398-DDFE-42D7-B743-E5C16717A951}"/>
              </a:ext>
            </a:extLst>
          </p:cNvPr>
          <p:cNvSpPr>
            <a:spLocks noGrp="1"/>
          </p:cNvSpPr>
          <p:nvPr>
            <p:ph type="title"/>
          </p:nvPr>
        </p:nvSpPr>
        <p:spPr/>
        <p:txBody>
          <a:bodyPr/>
          <a:lstStyle/>
          <a:p>
            <a:r>
              <a:rPr lang="da-DK" dirty="0"/>
              <a:t>Øvelser med telefon</a:t>
            </a:r>
          </a:p>
        </p:txBody>
      </p:sp>
      <p:sp>
        <p:nvSpPr>
          <p:cNvPr id="4" name="Pladsholder til indhold 3">
            <a:extLst>
              <a:ext uri="{FF2B5EF4-FFF2-40B4-BE49-F238E27FC236}">
                <a16:creationId xmlns:a16="http://schemas.microsoft.com/office/drawing/2014/main" id="{C6382AEA-7282-4A38-ACB2-49CECC344A36}"/>
              </a:ext>
            </a:extLst>
          </p:cNvPr>
          <p:cNvSpPr>
            <a:spLocks noGrp="1"/>
          </p:cNvSpPr>
          <p:nvPr>
            <p:ph sz="half" idx="2"/>
          </p:nvPr>
        </p:nvSpPr>
        <p:spPr/>
        <p:txBody>
          <a:bodyPr>
            <a:normAutofit fontScale="85000" lnSpcReduction="20000"/>
          </a:bodyPr>
          <a:lstStyle/>
          <a:p>
            <a:pPr marL="514350" indent="-514350">
              <a:lnSpc>
                <a:spcPct val="107000"/>
              </a:lnSpc>
              <a:spcAft>
                <a:spcPts val="800"/>
              </a:spcAft>
              <a:buFont typeface="+mj-lt"/>
              <a:buAutoNum type="arabicPeriod"/>
            </a:pPr>
            <a:r>
              <a:rPr lang="da-DK" sz="2800" dirty="0">
                <a:effectLst/>
                <a:latin typeface="Calibri" panose="020F0502020204030204" pitchFamily="34" charset="0"/>
                <a:ea typeface="Calibri" panose="020F0502020204030204" pitchFamily="34" charset="0"/>
                <a:cs typeface="Times New Roman" panose="02020603050405020304" pitchFamily="18" charset="0"/>
              </a:rPr>
              <a:t>Et stykke smørrebrød, hverdag med frugtsalat</a:t>
            </a:r>
          </a:p>
          <a:p>
            <a:pPr marL="514350" indent="-514350">
              <a:lnSpc>
                <a:spcPct val="107000"/>
              </a:lnSpc>
              <a:spcAft>
                <a:spcPts val="800"/>
              </a:spcAft>
              <a:buFont typeface="+mj-lt"/>
              <a:buAutoNum type="arabicPeriod"/>
            </a:pPr>
            <a:r>
              <a:rPr lang="da-DK" sz="2800" dirty="0">
                <a:effectLst/>
                <a:latin typeface="Calibri" panose="020F0502020204030204" pitchFamily="34" charset="0"/>
                <a:ea typeface="Calibri" panose="020F0502020204030204" pitchFamily="34" charset="0"/>
                <a:cs typeface="Times New Roman" panose="02020603050405020304" pitchFamily="18" charset="0"/>
              </a:rPr>
              <a:t>Et stykke udskåret med </a:t>
            </a:r>
            <a:r>
              <a:rPr lang="da-DK" sz="2800" dirty="0" err="1">
                <a:effectLst/>
                <a:latin typeface="Calibri" panose="020F0502020204030204" pitchFamily="34" charset="0"/>
                <a:ea typeface="Calibri" panose="020F0502020204030204" pitchFamily="34" charset="0"/>
                <a:cs typeface="Times New Roman" panose="02020603050405020304" pitchFamily="18" charset="0"/>
              </a:rPr>
              <a:t>Danablue</a:t>
            </a:r>
            <a:r>
              <a:rPr lang="da-DK" sz="2800" dirty="0">
                <a:effectLst/>
                <a:latin typeface="Calibri" panose="020F0502020204030204" pitchFamily="34" charset="0"/>
                <a:ea typeface="Calibri" panose="020F0502020204030204" pitchFamily="34" charset="0"/>
                <a:cs typeface="Times New Roman" panose="02020603050405020304" pitchFamily="18" charset="0"/>
              </a:rPr>
              <a:t> ost</a:t>
            </a:r>
          </a:p>
          <a:p>
            <a:pPr marL="514350" indent="-514350">
              <a:lnSpc>
                <a:spcPct val="107000"/>
              </a:lnSpc>
              <a:spcAft>
                <a:spcPts val="800"/>
              </a:spcAft>
              <a:buFont typeface="+mj-lt"/>
              <a:buAutoNum type="arabicPeriod"/>
            </a:pPr>
            <a:r>
              <a:rPr lang="da-DK" sz="2800" dirty="0">
                <a:effectLst/>
                <a:latin typeface="Calibri" panose="020F0502020204030204" pitchFamily="34" charset="0"/>
                <a:ea typeface="Calibri" panose="020F0502020204030204" pitchFamily="34" charset="0"/>
                <a:cs typeface="Times New Roman" panose="02020603050405020304" pitchFamily="18" charset="0"/>
              </a:rPr>
              <a:t>Et stykke blød mad med røget laks.</a:t>
            </a:r>
          </a:p>
          <a:p>
            <a:pPr marL="514350" indent="-514350">
              <a:lnSpc>
                <a:spcPct val="107000"/>
              </a:lnSpc>
              <a:spcAft>
                <a:spcPts val="800"/>
              </a:spcAft>
              <a:buFont typeface="+mj-lt"/>
              <a:buAutoNum type="arabicPeriod"/>
            </a:pPr>
            <a:r>
              <a:rPr lang="da-DK" sz="2800" dirty="0">
                <a:effectLst/>
                <a:latin typeface="Calibri" panose="020F0502020204030204" pitchFamily="34" charset="0"/>
                <a:ea typeface="Calibri" panose="020F0502020204030204" pitchFamily="34" charset="0"/>
                <a:cs typeface="Times New Roman" panose="02020603050405020304" pitchFamily="18" charset="0"/>
              </a:rPr>
              <a:t>Foto af cremet smørrebrød, rugbrød med leverpostej og rødbeder</a:t>
            </a:r>
          </a:p>
          <a:p>
            <a:pPr marL="514350" indent="-514350">
              <a:lnSpc>
                <a:spcPct val="107000"/>
              </a:lnSpc>
              <a:spcAft>
                <a:spcPts val="800"/>
              </a:spcAft>
              <a:buFont typeface="+mj-lt"/>
              <a:buAutoNum type="arabicPeriod"/>
            </a:pPr>
            <a:r>
              <a:rPr lang="da-DK" sz="2800" dirty="0">
                <a:effectLst/>
                <a:latin typeface="Calibri" panose="020F0502020204030204" pitchFamily="34" charset="0"/>
                <a:ea typeface="Calibri" panose="020F0502020204030204" pitchFamily="34" charset="0"/>
                <a:cs typeface="Times New Roman" panose="02020603050405020304" pitchFamily="18" charset="0"/>
              </a:rPr>
              <a:t>Lun ret: Frikadeller med kartoffelsalat</a:t>
            </a:r>
          </a:p>
          <a:p>
            <a:endParaRPr lang="da-DK" dirty="0"/>
          </a:p>
        </p:txBody>
      </p:sp>
      <p:pic>
        <p:nvPicPr>
          <p:cNvPr id="5" name="Billede 4">
            <a:extLst>
              <a:ext uri="{FF2B5EF4-FFF2-40B4-BE49-F238E27FC236}">
                <a16:creationId xmlns:a16="http://schemas.microsoft.com/office/drawing/2014/main" id="{E3827341-EBD9-44A1-B520-C6E725E8A4B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contrast="11000"/>
                    </a14:imgEffect>
                  </a14:imgLayer>
                </a14:imgProps>
              </a:ext>
              <a:ext uri="{28A0092B-C50C-407E-A947-70E740481C1C}">
                <a14:useLocalDpi xmlns:a14="http://schemas.microsoft.com/office/drawing/2010/main" val="0"/>
              </a:ext>
            </a:extLst>
          </a:blip>
          <a:srcRect l="13100" r="-3" b="-3"/>
          <a:stretch/>
        </p:blipFill>
        <p:spPr>
          <a:xfrm>
            <a:off x="1127448" y="1725331"/>
            <a:ext cx="5041776"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09547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 visitkort, vektorgrafik&#10;&#10;Automatisk genereret beskrivelse">
            <a:extLst>
              <a:ext uri="{FF2B5EF4-FFF2-40B4-BE49-F238E27FC236}">
                <a16:creationId xmlns:a16="http://schemas.microsoft.com/office/drawing/2014/main" id="{D7A4F10D-C0C3-4F6E-A1DD-A43C5D9A1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kstfelt 1">
            <a:extLst>
              <a:ext uri="{FF2B5EF4-FFF2-40B4-BE49-F238E27FC236}">
                <a16:creationId xmlns:a16="http://schemas.microsoft.com/office/drawing/2014/main" id="{9B1884BC-58E9-4E58-AEDA-268D7E149F84}"/>
              </a:ext>
            </a:extLst>
          </p:cNvPr>
          <p:cNvSpPr txBox="1"/>
          <p:nvPr/>
        </p:nvSpPr>
        <p:spPr>
          <a:xfrm>
            <a:off x="1127448" y="365125"/>
            <a:ext cx="1022635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da-DK" sz="4400" b="1" kern="1200" noProof="0" dirty="0">
                <a:latin typeface="+mj-lt"/>
                <a:ea typeface="+mj-ea"/>
                <a:cs typeface="+mj-cs"/>
              </a:rPr>
              <a:t>Elektronisk læringsprogram</a:t>
            </a:r>
          </a:p>
        </p:txBody>
      </p:sp>
    </p:spTree>
    <p:extLst>
      <p:ext uri="{BB962C8B-B14F-4D97-AF65-F5344CB8AC3E}">
        <p14:creationId xmlns:p14="http://schemas.microsoft.com/office/powerpoint/2010/main" val="4197813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32BE9660-FFC7-4ECA-BA9E-DE013D669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Content Placeholder 2">
            <a:extLst>
              <a:ext uri="{FF2B5EF4-FFF2-40B4-BE49-F238E27FC236}">
                <a16:creationId xmlns:a16="http://schemas.microsoft.com/office/drawing/2014/main" id="{43F91F90-4F0F-49E5-BF31-FE297513A022}"/>
              </a:ext>
            </a:extLst>
          </p:cNvPr>
          <p:cNvSpPr>
            <a:spLocks noGrp="1"/>
          </p:cNvSpPr>
          <p:nvPr>
            <p:ph sz="half" idx="1"/>
          </p:nvPr>
        </p:nvSpPr>
        <p:spPr>
          <a:xfrm>
            <a:off x="1127448" y="1268760"/>
            <a:ext cx="4892352" cy="4351338"/>
          </a:xfrm>
        </p:spPr>
        <p:txBody>
          <a:bodyPr>
            <a:normAutofit/>
          </a:bodyPr>
          <a:lstStyle/>
          <a:p>
            <a:pPr lvl="0"/>
            <a:r>
              <a:rPr lang="da-DK" dirty="0"/>
              <a:t>Kan du tage noget med dig fra i dag? I så fald hvad? </a:t>
            </a:r>
          </a:p>
          <a:p>
            <a:pPr lvl="0"/>
            <a:r>
              <a:rPr lang="da-DK" dirty="0"/>
              <a:t>Kan du bruge materialet til at tilberede mad (måske på en ny måde)?  </a:t>
            </a:r>
          </a:p>
          <a:p>
            <a:pPr lvl="0"/>
            <a:r>
              <a:rPr lang="da-DK" dirty="0"/>
              <a:t>Kan du bruge materialet når du skal hjælpe en borger med indkøb?</a:t>
            </a:r>
          </a:p>
          <a:p>
            <a:r>
              <a:rPr lang="da-DK" dirty="0"/>
              <a:t>Kan du bruge materialet sammen med en borger?</a:t>
            </a:r>
            <a:endParaRPr lang="en-US" dirty="0"/>
          </a:p>
        </p:txBody>
      </p:sp>
      <p:pic>
        <p:nvPicPr>
          <p:cNvPr id="5" name="Pladsholder til indhold 4" descr="Et billede, der indeholder tekst, indendørs, person, mand&#10;&#10;Automatisk genereret beskrivelse">
            <a:extLst>
              <a:ext uri="{FF2B5EF4-FFF2-40B4-BE49-F238E27FC236}">
                <a16:creationId xmlns:a16="http://schemas.microsoft.com/office/drawing/2014/main" id="{0D640879-DC46-4C35-9AD3-606C380285DF}"/>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t="399" r="-1" b="28398"/>
          <a:stretch/>
        </p:blipFill>
        <p:spPr>
          <a:xfrm>
            <a:off x="6312024" y="1268760"/>
            <a:ext cx="5041776"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3380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9EFE07-03A2-4B44-8FCA-53B4CC9AE838}"/>
              </a:ext>
            </a:extLst>
          </p:cNvPr>
          <p:cNvSpPr>
            <a:spLocks noGrp="1"/>
          </p:cNvSpPr>
          <p:nvPr>
            <p:ph type="title"/>
          </p:nvPr>
        </p:nvSpPr>
        <p:spPr/>
        <p:txBody>
          <a:bodyPr>
            <a:normAutofit/>
          </a:bodyPr>
          <a:lstStyle/>
          <a:p>
            <a:r>
              <a:rPr lang="da-DK" sz="3600" dirty="0">
                <a:effectLst/>
                <a:latin typeface="Calibri" panose="020F0502020204030204" pitchFamily="34" charset="0"/>
                <a:ea typeface="Calibri" panose="020F0502020204030204" pitchFamily="34" charset="0"/>
                <a:cs typeface="Times New Roman" panose="02020603050405020304" pitchFamily="18" charset="0"/>
              </a:rPr>
              <a:t>Hvad vil det sige at være </a:t>
            </a:r>
            <a:r>
              <a:rPr lang="da-DK" sz="3600" dirty="0" err="1">
                <a:effectLst/>
                <a:latin typeface="Calibri" panose="020F0502020204030204" pitchFamily="34" charset="0"/>
                <a:ea typeface="Calibri" panose="020F0502020204030204" pitchFamily="34" charset="0"/>
                <a:cs typeface="Times New Roman" panose="02020603050405020304" pitchFamily="18" charset="0"/>
              </a:rPr>
              <a:t>Vidensperson</a:t>
            </a:r>
            <a:r>
              <a:rPr lang="da-DK" sz="3600" dirty="0">
                <a:effectLst/>
                <a:latin typeface="Calibri" panose="020F0502020204030204" pitchFamily="34" charset="0"/>
                <a:ea typeface="Calibri" panose="020F0502020204030204" pitchFamily="34" charset="0"/>
                <a:cs typeface="Times New Roman" panose="02020603050405020304" pitchFamily="18" charset="0"/>
              </a:rPr>
              <a:t> for dine nærmeste kollegaer på emnet ernæring?</a:t>
            </a:r>
            <a:endParaRPr lang="da-DK" sz="7200" dirty="0"/>
          </a:p>
        </p:txBody>
      </p:sp>
      <p:pic>
        <p:nvPicPr>
          <p:cNvPr id="6" name="Billede 5" descr="Et billede, der indeholder mad, plade, frugt, vegetabilsk&#10;&#10;Automatisk genereret beskrivelse">
            <a:extLst>
              <a:ext uri="{FF2B5EF4-FFF2-40B4-BE49-F238E27FC236}">
                <a16:creationId xmlns:a16="http://schemas.microsoft.com/office/drawing/2014/main" id="{56A4DB2A-404E-492F-9FB2-014823EF9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2170" y="1556792"/>
            <a:ext cx="5087660" cy="5083989"/>
          </a:xfrm>
          <a:prstGeom prst="rect">
            <a:avLst/>
          </a:prstGeom>
        </p:spPr>
      </p:pic>
    </p:spTree>
    <p:extLst>
      <p:ext uri="{BB962C8B-B14F-4D97-AF65-F5344CB8AC3E}">
        <p14:creationId xmlns:p14="http://schemas.microsoft.com/office/powerpoint/2010/main" val="780557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Økonomi og Styring - Borgerapp - sagsbehandlere – Google Chrome 2021-10-27 14-08-48_Trim">
            <a:hlinkClick r:id="" action="ppaction://media"/>
            <a:extLst>
              <a:ext uri="{FF2B5EF4-FFF2-40B4-BE49-F238E27FC236}">
                <a16:creationId xmlns:a16="http://schemas.microsoft.com/office/drawing/2014/main" id="{905120BF-33D2-4D3A-8A68-2DB2869F9337}"/>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rotWithShape="1">
          <a:blip r:embed="rId5"/>
          <a:srcRect l="27970" t="22964" r="29350" b="33551"/>
          <a:stretch/>
        </p:blipFill>
        <p:spPr>
          <a:xfrm>
            <a:off x="-1" y="0"/>
            <a:ext cx="12430125" cy="6858000"/>
          </a:xfrm>
        </p:spPr>
      </p:pic>
      <p:sp>
        <p:nvSpPr>
          <p:cNvPr id="2" name="Titel 1">
            <a:extLst>
              <a:ext uri="{FF2B5EF4-FFF2-40B4-BE49-F238E27FC236}">
                <a16:creationId xmlns:a16="http://schemas.microsoft.com/office/drawing/2014/main" id="{7E0154D9-AA92-49C2-8414-743D50FDB946}"/>
              </a:ext>
            </a:extLst>
          </p:cNvPr>
          <p:cNvSpPr>
            <a:spLocks noGrp="1"/>
          </p:cNvSpPr>
          <p:nvPr>
            <p:ph type="title"/>
          </p:nvPr>
        </p:nvSpPr>
        <p:spPr/>
        <p:txBody>
          <a:bodyPr/>
          <a:lstStyle/>
          <a:p>
            <a:pPr algn="ctr"/>
            <a:r>
              <a:rPr lang="da-DK" dirty="0">
                <a:solidFill>
                  <a:schemeClr val="bg1"/>
                </a:solidFill>
              </a:rPr>
              <a:t>Farvel og tak</a:t>
            </a:r>
          </a:p>
        </p:txBody>
      </p:sp>
    </p:spTree>
    <p:extLst>
      <p:ext uri="{BB962C8B-B14F-4D97-AF65-F5344CB8AC3E}">
        <p14:creationId xmlns:p14="http://schemas.microsoft.com/office/powerpoint/2010/main" val="161420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635BEBC5-A6AF-44FD-B878-C995F22CF360}"/>
              </a:ext>
            </a:extLst>
          </p:cNvPr>
          <p:cNvPicPr>
            <a:picLocks noChangeAspect="1"/>
          </p:cNvPicPr>
          <p:nvPr/>
        </p:nvPicPr>
        <p:blipFill rotWithShape="1">
          <a:blip r:embed="rId3"/>
          <a:srcRect l="22775" t="69294" r="15385" b="7059"/>
          <a:stretch/>
        </p:blipFill>
        <p:spPr>
          <a:xfrm>
            <a:off x="263351" y="4186855"/>
            <a:ext cx="3679845" cy="1377732"/>
          </a:xfrm>
          <a:prstGeom prst="rect">
            <a:avLst/>
          </a:prstGeom>
        </p:spPr>
      </p:pic>
      <p:sp>
        <p:nvSpPr>
          <p:cNvPr id="2" name="Titel 1">
            <a:extLst>
              <a:ext uri="{FF2B5EF4-FFF2-40B4-BE49-F238E27FC236}">
                <a16:creationId xmlns:a16="http://schemas.microsoft.com/office/drawing/2014/main" id="{5D36F599-206E-414D-897A-CFE75D0567AD}"/>
              </a:ext>
            </a:extLst>
          </p:cNvPr>
          <p:cNvSpPr>
            <a:spLocks noGrp="1"/>
          </p:cNvSpPr>
          <p:nvPr>
            <p:ph type="title"/>
          </p:nvPr>
        </p:nvSpPr>
        <p:spPr/>
        <p:txBody>
          <a:bodyPr/>
          <a:lstStyle/>
          <a:p>
            <a:r>
              <a:rPr lang="da-DK" dirty="0"/>
              <a:t>Projektgruppen, Jonna og Bernhard</a:t>
            </a:r>
          </a:p>
        </p:txBody>
      </p:sp>
      <p:pic>
        <p:nvPicPr>
          <p:cNvPr id="5" name="Billede 4">
            <a:extLst>
              <a:ext uri="{FF2B5EF4-FFF2-40B4-BE49-F238E27FC236}">
                <a16:creationId xmlns:a16="http://schemas.microsoft.com/office/drawing/2014/main" id="{78688638-0914-4929-A92D-29D4FA3F161B}"/>
              </a:ext>
            </a:extLst>
          </p:cNvPr>
          <p:cNvPicPr>
            <a:picLocks noChangeAspect="1"/>
          </p:cNvPicPr>
          <p:nvPr/>
        </p:nvPicPr>
        <p:blipFill rotWithShape="1">
          <a:blip r:embed="rId3"/>
          <a:srcRect l="3193" t="33270" b="32844"/>
          <a:stretch/>
        </p:blipFill>
        <p:spPr>
          <a:xfrm>
            <a:off x="161576" y="1737513"/>
            <a:ext cx="5760640" cy="1974280"/>
          </a:xfrm>
          <a:prstGeom prst="rect">
            <a:avLst/>
          </a:prstGeom>
        </p:spPr>
      </p:pic>
      <p:pic>
        <p:nvPicPr>
          <p:cNvPr id="6" name="Billede 5">
            <a:extLst>
              <a:ext uri="{FF2B5EF4-FFF2-40B4-BE49-F238E27FC236}">
                <a16:creationId xmlns:a16="http://schemas.microsoft.com/office/drawing/2014/main" id="{374C8A6C-0870-45EE-A44B-B291146825F3}"/>
              </a:ext>
            </a:extLst>
          </p:cNvPr>
          <p:cNvPicPr>
            <a:picLocks noChangeAspect="1"/>
          </p:cNvPicPr>
          <p:nvPr/>
        </p:nvPicPr>
        <p:blipFill rotWithShape="1">
          <a:blip r:embed="rId4"/>
          <a:srcRect l="16187" t="2898" r="4833" b="490"/>
          <a:stretch/>
        </p:blipFill>
        <p:spPr>
          <a:xfrm>
            <a:off x="4588874" y="4231245"/>
            <a:ext cx="1333342" cy="1333342"/>
          </a:xfrm>
          <a:prstGeom prst="flowChartConnector">
            <a:avLst/>
          </a:prstGeom>
          <a:noFill/>
          <a:ln>
            <a:solidFill>
              <a:schemeClr val="tx1">
                <a:lumMod val="50000"/>
                <a:lumOff val="50000"/>
              </a:schemeClr>
            </a:solidFill>
          </a:ln>
        </p:spPr>
      </p:pic>
      <p:sp>
        <p:nvSpPr>
          <p:cNvPr id="12" name="Tekstfelt 11">
            <a:extLst>
              <a:ext uri="{FF2B5EF4-FFF2-40B4-BE49-F238E27FC236}">
                <a16:creationId xmlns:a16="http://schemas.microsoft.com/office/drawing/2014/main" id="{3159FF72-275C-45C1-A021-3D54C0E83B49}"/>
              </a:ext>
            </a:extLst>
          </p:cNvPr>
          <p:cNvSpPr txBox="1"/>
          <p:nvPr/>
        </p:nvSpPr>
        <p:spPr>
          <a:xfrm>
            <a:off x="4191172" y="5662989"/>
            <a:ext cx="1870997" cy="600164"/>
          </a:xfrm>
          <a:prstGeom prst="rect">
            <a:avLst/>
          </a:prstGeom>
          <a:noFill/>
        </p:spPr>
        <p:txBody>
          <a:bodyPr wrap="square" rtlCol="0">
            <a:spAutoFit/>
          </a:bodyPr>
          <a:lstStyle/>
          <a:p>
            <a:pPr algn="ctr"/>
            <a:r>
              <a:rPr lang="en-US" sz="1650" dirty="0">
                <a:solidFill>
                  <a:schemeClr val="bg2">
                    <a:lumMod val="50000"/>
                  </a:schemeClr>
                </a:solidFill>
              </a:rPr>
              <a:t>Dorte </a:t>
            </a:r>
            <a:r>
              <a:rPr lang="en-US" sz="1650" dirty="0" err="1">
                <a:solidFill>
                  <a:schemeClr val="bg2">
                    <a:lumMod val="50000"/>
                  </a:schemeClr>
                </a:solidFill>
              </a:rPr>
              <a:t>Langgaard</a:t>
            </a:r>
            <a:r>
              <a:rPr lang="en-US" sz="1650" dirty="0">
                <a:solidFill>
                  <a:schemeClr val="bg2">
                    <a:lumMod val="50000"/>
                  </a:schemeClr>
                </a:solidFill>
              </a:rPr>
              <a:t> &amp; James Price</a:t>
            </a:r>
            <a:endParaRPr lang="da-DK" sz="1650" dirty="0">
              <a:solidFill>
                <a:schemeClr val="bg2">
                  <a:lumMod val="50000"/>
                </a:schemeClr>
              </a:solidFill>
            </a:endParaRPr>
          </a:p>
        </p:txBody>
      </p:sp>
      <p:pic>
        <p:nvPicPr>
          <p:cNvPr id="13" name="Billede 12">
            <a:extLst>
              <a:ext uri="{FF2B5EF4-FFF2-40B4-BE49-F238E27FC236}">
                <a16:creationId xmlns:a16="http://schemas.microsoft.com/office/drawing/2014/main" id="{1995396B-CDB1-44E3-A55D-5F9D54FD5599}"/>
              </a:ext>
            </a:extLst>
          </p:cNvPr>
          <p:cNvPicPr>
            <a:picLocks noChangeAspect="1"/>
          </p:cNvPicPr>
          <p:nvPr/>
        </p:nvPicPr>
        <p:blipFill rotWithShape="1">
          <a:blip r:embed="rId3"/>
          <a:srcRect l="3193" b="66115"/>
          <a:stretch/>
        </p:blipFill>
        <p:spPr>
          <a:xfrm>
            <a:off x="6315304" y="1836748"/>
            <a:ext cx="5760640" cy="1974280"/>
          </a:xfrm>
          <a:prstGeom prst="rect">
            <a:avLst/>
          </a:prstGeom>
        </p:spPr>
      </p:pic>
      <p:pic>
        <p:nvPicPr>
          <p:cNvPr id="8" name="Billede 7" descr="Et billede, der indeholder person, stribet&#10;&#10;Automatisk genereret beskrivelse">
            <a:extLst>
              <a:ext uri="{FF2B5EF4-FFF2-40B4-BE49-F238E27FC236}">
                <a16:creationId xmlns:a16="http://schemas.microsoft.com/office/drawing/2014/main" id="{5AB56372-D08B-47F9-BA54-DC2F3AB82F14}"/>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contrast="11000"/>
                    </a14:imgEffect>
                  </a14:imgLayer>
                </a14:imgProps>
              </a:ext>
              <a:ext uri="{28A0092B-C50C-407E-A947-70E740481C1C}">
                <a14:useLocalDpi xmlns:a14="http://schemas.microsoft.com/office/drawing/2010/main" val="0"/>
              </a:ext>
            </a:extLst>
          </a:blip>
          <a:srcRect l="10625" r="15351"/>
          <a:stretch/>
        </p:blipFill>
        <p:spPr>
          <a:xfrm rot="5400000">
            <a:off x="6270868" y="3826509"/>
            <a:ext cx="2675858" cy="2711139"/>
          </a:xfrm>
          <a:prstGeom prst="ellipse">
            <a:avLst/>
          </a:prstGeom>
          <a:solidFill>
            <a:srgbClr val="FFFFFF">
              <a:shade val="85000"/>
            </a:srgbClr>
          </a:solidFill>
          <a:ln w="9525"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ladsholder til indhold 5" descr="Et billede, der indeholder person, mand, beklædning, indendørs&#10;&#10;Automatisk genereret beskrivelse">
            <a:extLst>
              <a:ext uri="{FF2B5EF4-FFF2-40B4-BE49-F238E27FC236}">
                <a16:creationId xmlns:a16="http://schemas.microsoft.com/office/drawing/2014/main" id="{2EFF1AC0-0679-4645-BF9C-7E6D80777BB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1000" contrast="11000"/>
                    </a14:imgEffect>
                  </a14:imgLayer>
                </a14:imgProps>
              </a:ext>
              <a:ext uri="{28A0092B-C50C-407E-A947-70E740481C1C}">
                <a14:useLocalDpi xmlns:a14="http://schemas.microsoft.com/office/drawing/2010/main" val="0"/>
              </a:ext>
            </a:extLst>
          </a:blip>
          <a:srcRect t="12025" b="16817"/>
          <a:stretch/>
        </p:blipFill>
        <p:spPr>
          <a:xfrm>
            <a:off x="9212342" y="3762845"/>
            <a:ext cx="2808918" cy="2844415"/>
          </a:xfrm>
          <a:prstGeom prst="ellipse">
            <a:avLst/>
          </a:prstGeom>
          <a:solidFill>
            <a:srgbClr val="FFFFFF">
              <a:shade val="85000"/>
            </a:srgbClr>
          </a:solidFill>
          <a:ln w="9525" cap="sq">
            <a:solidFill>
              <a:schemeClr val="bg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Billede 16">
            <a:extLst>
              <a:ext uri="{FF2B5EF4-FFF2-40B4-BE49-F238E27FC236}">
                <a16:creationId xmlns:a16="http://schemas.microsoft.com/office/drawing/2014/main" id="{1EC67C4C-0E74-4C35-90B8-DE8CAE59A74F}"/>
              </a:ext>
            </a:extLst>
          </p:cNvPr>
          <p:cNvPicPr>
            <a:picLocks noChangeAspect="1"/>
          </p:cNvPicPr>
          <p:nvPr/>
        </p:nvPicPr>
        <p:blipFill rotWithShape="1">
          <a:blip r:embed="rId3"/>
          <a:srcRect l="55066" t="92765" r="15892"/>
          <a:stretch/>
        </p:blipFill>
        <p:spPr>
          <a:xfrm>
            <a:off x="2271922" y="5627905"/>
            <a:ext cx="1728192" cy="421567"/>
          </a:xfrm>
          <a:prstGeom prst="rect">
            <a:avLst/>
          </a:prstGeom>
        </p:spPr>
      </p:pic>
      <p:sp>
        <p:nvSpPr>
          <p:cNvPr id="18" name="Tekstfelt 17">
            <a:extLst>
              <a:ext uri="{FF2B5EF4-FFF2-40B4-BE49-F238E27FC236}">
                <a16:creationId xmlns:a16="http://schemas.microsoft.com/office/drawing/2014/main" id="{87573615-6041-4653-B5F3-DA8690E78E70}"/>
              </a:ext>
            </a:extLst>
          </p:cNvPr>
          <p:cNvSpPr txBox="1"/>
          <p:nvPr/>
        </p:nvSpPr>
        <p:spPr>
          <a:xfrm>
            <a:off x="-124049" y="5669411"/>
            <a:ext cx="2160240" cy="346249"/>
          </a:xfrm>
          <a:prstGeom prst="rect">
            <a:avLst/>
          </a:prstGeom>
          <a:noFill/>
        </p:spPr>
        <p:txBody>
          <a:bodyPr wrap="square" rtlCol="0">
            <a:spAutoFit/>
          </a:bodyPr>
          <a:lstStyle/>
          <a:p>
            <a:pPr algn="ctr"/>
            <a:r>
              <a:rPr lang="en-US" sz="1650" dirty="0">
                <a:solidFill>
                  <a:schemeClr val="bg2">
                    <a:lumMod val="50000"/>
                  </a:schemeClr>
                </a:solidFill>
              </a:rPr>
              <a:t>Susanne Østergaard</a:t>
            </a:r>
            <a:endParaRPr lang="da-DK" sz="1650" dirty="0">
              <a:solidFill>
                <a:schemeClr val="bg2">
                  <a:lumMod val="50000"/>
                </a:schemeClr>
              </a:solidFill>
            </a:endParaRPr>
          </a:p>
        </p:txBody>
      </p:sp>
    </p:spTree>
    <p:extLst>
      <p:ext uri="{BB962C8B-B14F-4D97-AF65-F5344CB8AC3E}">
        <p14:creationId xmlns:p14="http://schemas.microsoft.com/office/powerpoint/2010/main" val="9266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remove" nodeType="afterEffect">
                                  <p:stCondLst>
                                    <p:cond delay="0"/>
                                  </p:stCondLst>
                                  <p:childTnLst>
                                    <p:animRot by="120000">
                                      <p:cBhvr>
                                        <p:cTn id="6" dur="200" fill="hold">
                                          <p:stCondLst>
                                            <p:cond delay="0"/>
                                          </p:stCondLst>
                                        </p:cTn>
                                        <p:tgtEl>
                                          <p:spTgt spid="6"/>
                                        </p:tgtEl>
                                        <p:attrNameLst>
                                          <p:attrName>r</p:attrName>
                                        </p:attrNameLst>
                                      </p:cBhvr>
                                    </p:animRot>
                                    <p:animRot by="-240000">
                                      <p:cBhvr>
                                        <p:cTn id="7" dur="400" fill="hold">
                                          <p:stCondLst>
                                            <p:cond delay="400"/>
                                          </p:stCondLst>
                                        </p:cTn>
                                        <p:tgtEl>
                                          <p:spTgt spid="6"/>
                                        </p:tgtEl>
                                        <p:attrNameLst>
                                          <p:attrName>r</p:attrName>
                                        </p:attrNameLst>
                                      </p:cBhvr>
                                    </p:animRot>
                                    <p:animRot by="240000">
                                      <p:cBhvr>
                                        <p:cTn id="8" dur="400" fill="hold">
                                          <p:stCondLst>
                                            <p:cond delay="800"/>
                                          </p:stCondLst>
                                        </p:cTn>
                                        <p:tgtEl>
                                          <p:spTgt spid="6"/>
                                        </p:tgtEl>
                                        <p:attrNameLst>
                                          <p:attrName>r</p:attrName>
                                        </p:attrNameLst>
                                      </p:cBhvr>
                                    </p:animRot>
                                    <p:animRot by="-240000">
                                      <p:cBhvr>
                                        <p:cTn id="9" dur="400" fill="hold">
                                          <p:stCondLst>
                                            <p:cond delay="1200"/>
                                          </p:stCondLst>
                                        </p:cTn>
                                        <p:tgtEl>
                                          <p:spTgt spid="6"/>
                                        </p:tgtEl>
                                        <p:attrNameLst>
                                          <p:attrName>r</p:attrName>
                                        </p:attrNameLst>
                                      </p:cBhvr>
                                    </p:animRot>
                                    <p:animRot by="120000">
                                      <p:cBhvr>
                                        <p:cTn id="10"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FA077-5126-44D3-B612-3853C5696805}"/>
              </a:ext>
            </a:extLst>
          </p:cNvPr>
          <p:cNvSpPr>
            <a:spLocks noGrp="1"/>
          </p:cNvSpPr>
          <p:nvPr>
            <p:ph type="title"/>
          </p:nvPr>
        </p:nvSpPr>
        <p:spPr/>
        <p:txBody>
          <a:bodyPr anchor="b">
            <a:normAutofit/>
          </a:bodyPr>
          <a:lstStyle/>
          <a:p>
            <a:r>
              <a:rPr lang="da-DK" dirty="0">
                <a:solidFill>
                  <a:srgbClr val="FF6D10"/>
                </a:solidFill>
              </a:rPr>
              <a:t>Velkommen</a:t>
            </a:r>
          </a:p>
        </p:txBody>
      </p:sp>
      <p:sp>
        <p:nvSpPr>
          <p:cNvPr id="3" name="Pladsholder til indhold 2">
            <a:extLst>
              <a:ext uri="{FF2B5EF4-FFF2-40B4-BE49-F238E27FC236}">
                <a16:creationId xmlns:a16="http://schemas.microsoft.com/office/drawing/2014/main" id="{56D430CE-DD4F-4847-A1BD-C7DF54E64C2D}"/>
              </a:ext>
            </a:extLst>
          </p:cNvPr>
          <p:cNvSpPr>
            <a:spLocks noGrp="1"/>
          </p:cNvSpPr>
          <p:nvPr>
            <p:ph sz="half" idx="1"/>
          </p:nvPr>
        </p:nvSpPr>
        <p:spPr/>
        <p:txBody>
          <a:bodyPr/>
          <a:lstStyle/>
          <a:p>
            <a:endParaRPr lang="da-DK"/>
          </a:p>
        </p:txBody>
      </p:sp>
      <p:sp>
        <p:nvSpPr>
          <p:cNvPr id="5" name="Pladsholder til indhold 4">
            <a:extLst>
              <a:ext uri="{FF2B5EF4-FFF2-40B4-BE49-F238E27FC236}">
                <a16:creationId xmlns:a16="http://schemas.microsoft.com/office/drawing/2014/main" id="{5D09732D-4311-4FB2-B9F9-5E21AA15353F}"/>
              </a:ext>
            </a:extLst>
          </p:cNvPr>
          <p:cNvSpPr>
            <a:spLocks noGrp="1"/>
          </p:cNvSpPr>
          <p:nvPr>
            <p:ph sz="half" idx="2"/>
          </p:nvPr>
        </p:nvSpPr>
        <p:spPr/>
        <p:txBody>
          <a:bodyPr/>
          <a:lstStyle/>
          <a:p>
            <a:r>
              <a:rPr lang="da-DK" dirty="0"/>
              <a:t>Det gik galt for Bernhard</a:t>
            </a:r>
          </a:p>
          <a:p>
            <a:r>
              <a:rPr lang="da-DK" dirty="0"/>
              <a:t>Det gik galt for Jonna</a:t>
            </a:r>
          </a:p>
          <a:p>
            <a:r>
              <a:rPr lang="da-DK" dirty="0"/>
              <a:t>Øvelser med kogebog i trykt udgave</a:t>
            </a:r>
          </a:p>
          <a:p>
            <a:r>
              <a:rPr lang="da-DK" dirty="0"/>
              <a:t>Øvelser med iPad</a:t>
            </a:r>
          </a:p>
          <a:p>
            <a:r>
              <a:rPr lang="da-DK" dirty="0"/>
              <a:t>Øvelser med telefon</a:t>
            </a:r>
          </a:p>
          <a:p>
            <a:r>
              <a:rPr lang="da-DK" dirty="0"/>
              <a:t>Elektronisk læringsprogram</a:t>
            </a:r>
          </a:p>
          <a:p>
            <a:r>
              <a:rPr lang="da-DK" dirty="0" err="1"/>
              <a:t>Videnspersoner</a:t>
            </a:r>
            <a:endParaRPr lang="da-DK" dirty="0"/>
          </a:p>
        </p:txBody>
      </p:sp>
      <p:sp>
        <p:nvSpPr>
          <p:cNvPr id="4" name="Tekstfelt 3">
            <a:extLst>
              <a:ext uri="{FF2B5EF4-FFF2-40B4-BE49-F238E27FC236}">
                <a16:creationId xmlns:a16="http://schemas.microsoft.com/office/drawing/2014/main" id="{2211B54B-BD3D-40F3-9022-922066DB6163}"/>
              </a:ext>
            </a:extLst>
          </p:cNvPr>
          <p:cNvSpPr txBox="1"/>
          <p:nvPr/>
        </p:nvSpPr>
        <p:spPr>
          <a:xfrm>
            <a:off x="8544272" y="6088559"/>
            <a:ext cx="3803376" cy="769441"/>
          </a:xfrm>
          <a:prstGeom prst="rect">
            <a:avLst/>
          </a:prstGeom>
          <a:noFill/>
          <a:ln>
            <a:noFill/>
            <a:prstDash val="lgDash"/>
          </a:ln>
        </p:spPr>
        <p:txBody>
          <a:bodyPr wrap="square" rtlCol="0">
            <a:spAutoFit/>
          </a:bodyPr>
          <a:lstStyle/>
          <a:p>
            <a:pPr>
              <a:tabLst>
                <a:tab pos="1970088" algn="l"/>
              </a:tabLst>
            </a:pPr>
            <a:r>
              <a:rPr lang="da-DK" sz="1100" dirty="0"/>
              <a:t>Indhold	</a:t>
            </a:r>
            <a:r>
              <a:rPr lang="da-DK" sz="1100" dirty="0">
                <a:solidFill>
                  <a:srgbClr val="FF6D10"/>
                </a:solidFill>
              </a:rPr>
              <a:t>Dorte Langgaard</a:t>
            </a:r>
          </a:p>
          <a:p>
            <a:pPr>
              <a:tabLst>
                <a:tab pos="1970088" algn="l"/>
              </a:tabLst>
            </a:pPr>
            <a:r>
              <a:rPr lang="da-DK" sz="1100" dirty="0"/>
              <a:t>Rådgivning 	</a:t>
            </a:r>
            <a:r>
              <a:rPr lang="da-DK" sz="1100" dirty="0">
                <a:solidFill>
                  <a:srgbClr val="FF6D10"/>
                </a:solidFill>
              </a:rPr>
              <a:t>Jens Kåre Rasmussen</a:t>
            </a:r>
          </a:p>
          <a:p>
            <a:pPr>
              <a:tabLst>
                <a:tab pos="1970088" algn="l"/>
              </a:tabLst>
            </a:pPr>
            <a:r>
              <a:rPr lang="da-DK" sz="1100" dirty="0"/>
              <a:t>Formidling 	</a:t>
            </a:r>
            <a:r>
              <a:rPr lang="da-DK" sz="1100" dirty="0">
                <a:solidFill>
                  <a:srgbClr val="FF6D10"/>
                </a:solidFill>
              </a:rPr>
              <a:t>Mia Langgaard</a:t>
            </a:r>
          </a:p>
          <a:p>
            <a:pPr>
              <a:tabLst>
                <a:tab pos="1970088" algn="l"/>
              </a:tabLst>
            </a:pPr>
            <a:r>
              <a:rPr lang="da-DK" sz="1100" dirty="0"/>
              <a:t>Grafik og opsætning	</a:t>
            </a:r>
            <a:r>
              <a:rPr lang="da-DK" sz="1100" dirty="0">
                <a:solidFill>
                  <a:srgbClr val="FF6D10"/>
                </a:solidFill>
              </a:rPr>
              <a:t>Annemette Kinch Dalgaard</a:t>
            </a:r>
          </a:p>
        </p:txBody>
      </p:sp>
    </p:spTree>
    <p:extLst>
      <p:ext uri="{BB962C8B-B14F-4D97-AF65-F5344CB8AC3E}">
        <p14:creationId xmlns:p14="http://schemas.microsoft.com/office/powerpoint/2010/main" val="2580853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C15BE-1D28-4806-B771-438BAA5BDC83}"/>
              </a:ext>
            </a:extLst>
          </p:cNvPr>
          <p:cNvSpPr>
            <a:spLocks noGrp="1"/>
          </p:cNvSpPr>
          <p:nvPr>
            <p:ph type="title"/>
          </p:nvPr>
        </p:nvSpPr>
        <p:spPr/>
        <p:txBody>
          <a:bodyPr/>
          <a:lstStyle/>
          <a:p>
            <a:r>
              <a:rPr lang="da-DK" dirty="0"/>
              <a:t>Det gik galt hos Bernhard</a:t>
            </a:r>
            <a:endParaRPr lang="en-US" dirty="0"/>
          </a:p>
        </p:txBody>
      </p:sp>
      <p:pic>
        <p:nvPicPr>
          <p:cNvPr id="6" name="Pladsholder til indhold 5" descr="Et billede, der indeholder person, mand, beklædning, indendørs&#10;&#10;Automatisk genereret beskrivelse">
            <a:extLst>
              <a:ext uri="{FF2B5EF4-FFF2-40B4-BE49-F238E27FC236}">
                <a16:creationId xmlns:a16="http://schemas.microsoft.com/office/drawing/2014/main" id="{9D68B0F6-98E1-4795-A93D-4D21842E4BB5}"/>
              </a:ext>
            </a:extLst>
          </p:cNvPr>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11000" contrast="11000"/>
                    </a14:imgEffect>
                  </a14:imgLayer>
                </a14:imgProps>
              </a:ext>
              <a:ext uri="{28A0092B-C50C-407E-A947-70E740481C1C}">
                <a14:useLocalDpi xmlns:a14="http://schemas.microsoft.com/office/drawing/2010/main" val="0"/>
              </a:ext>
            </a:extLst>
          </a:blip>
          <a:srcRect t="12025" b="16817"/>
          <a:stretch/>
        </p:blipFill>
        <p:spPr>
          <a:xfrm>
            <a:off x="3696171" y="1690688"/>
            <a:ext cx="4799657" cy="45538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6823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E4A40-6D38-4415-812E-5C8D1611A84F}"/>
              </a:ext>
            </a:extLst>
          </p:cNvPr>
          <p:cNvSpPr>
            <a:spLocks noGrp="1"/>
          </p:cNvSpPr>
          <p:nvPr>
            <p:ph type="title"/>
          </p:nvPr>
        </p:nvSpPr>
        <p:spPr/>
        <p:txBody>
          <a:bodyPr/>
          <a:lstStyle/>
          <a:p>
            <a:r>
              <a:rPr lang="da-DK" dirty="0"/>
              <a:t>Mon det gør en forskel for lysten til at spise?</a:t>
            </a:r>
          </a:p>
        </p:txBody>
      </p:sp>
      <p:graphicFrame>
        <p:nvGraphicFramePr>
          <p:cNvPr id="3" name="Diagram 2">
            <a:extLst>
              <a:ext uri="{FF2B5EF4-FFF2-40B4-BE49-F238E27FC236}">
                <a16:creationId xmlns:a16="http://schemas.microsoft.com/office/drawing/2014/main" id="{DF8DA21B-F0EB-4BF9-B85A-26A284C773E2}"/>
              </a:ext>
            </a:extLst>
          </p:cNvPr>
          <p:cNvGraphicFramePr/>
          <p:nvPr>
            <p:extLst>
              <p:ext uri="{D42A27DB-BD31-4B8C-83A1-F6EECF244321}">
                <p14:modId xmlns:p14="http://schemas.microsoft.com/office/powerpoint/2010/main" val="2597890323"/>
              </p:ext>
            </p:extLst>
          </p:nvPr>
        </p:nvGraphicFramePr>
        <p:xfrm>
          <a:off x="924580" y="2276022"/>
          <a:ext cx="3241577" cy="2937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1FBBCF4-6F19-43CA-A54C-9213843706B0}"/>
              </a:ext>
            </a:extLst>
          </p:cNvPr>
          <p:cNvGraphicFramePr/>
          <p:nvPr>
            <p:extLst>
              <p:ext uri="{D42A27DB-BD31-4B8C-83A1-F6EECF244321}">
                <p14:modId xmlns:p14="http://schemas.microsoft.com/office/powerpoint/2010/main" val="2322160745"/>
              </p:ext>
            </p:extLst>
          </p:nvPr>
        </p:nvGraphicFramePr>
        <p:xfrm>
          <a:off x="4556882" y="2132856"/>
          <a:ext cx="3313585" cy="3168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9F9C1649-2063-4E20-A3BD-63368692ED32}"/>
              </a:ext>
            </a:extLst>
          </p:cNvPr>
          <p:cNvGraphicFramePr/>
          <p:nvPr>
            <p:extLst>
              <p:ext uri="{D42A27DB-BD31-4B8C-83A1-F6EECF244321}">
                <p14:modId xmlns:p14="http://schemas.microsoft.com/office/powerpoint/2010/main" val="1653822456"/>
              </p:ext>
            </p:extLst>
          </p:nvPr>
        </p:nvGraphicFramePr>
        <p:xfrm>
          <a:off x="8040216" y="2420888"/>
          <a:ext cx="3313585" cy="26494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562349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55C15BE-1D28-4806-B771-438BAA5BDC83}"/>
              </a:ext>
            </a:extLst>
          </p:cNvPr>
          <p:cNvSpPr>
            <a:spLocks noGrp="1"/>
          </p:cNvSpPr>
          <p:nvPr>
            <p:ph type="title"/>
          </p:nvPr>
        </p:nvSpPr>
        <p:spPr/>
        <p:txBody>
          <a:bodyPr/>
          <a:lstStyle/>
          <a:p>
            <a:r>
              <a:rPr lang="da-DK" dirty="0"/>
              <a:t>Det gik også galt hos Jonna</a:t>
            </a:r>
            <a:endParaRPr lang="en-US" dirty="0"/>
          </a:p>
        </p:txBody>
      </p:sp>
      <p:pic>
        <p:nvPicPr>
          <p:cNvPr id="9" name="Billede 8" descr="Et billede, der indeholder person, stribet&#10;&#10;Automatisk genereret beskrivelse">
            <a:extLst>
              <a:ext uri="{FF2B5EF4-FFF2-40B4-BE49-F238E27FC236}">
                <a16:creationId xmlns:a16="http://schemas.microsoft.com/office/drawing/2014/main" id="{DE232FC6-41FE-488F-BFC9-0BFB4D24571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contrast="11000"/>
                    </a14:imgEffect>
                  </a14:imgLayer>
                </a14:imgProps>
              </a:ext>
              <a:ext uri="{28A0092B-C50C-407E-A947-70E740481C1C}">
                <a14:useLocalDpi xmlns:a14="http://schemas.microsoft.com/office/drawing/2010/main" val="0"/>
              </a:ext>
            </a:extLst>
          </a:blip>
          <a:srcRect l="10625" r="15351"/>
          <a:stretch/>
        </p:blipFill>
        <p:spPr>
          <a:xfrm rot="5400000">
            <a:off x="3963715" y="1660667"/>
            <a:ext cx="4553816" cy="4613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7678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E4A40-6D38-4415-812E-5C8D1611A84F}"/>
              </a:ext>
            </a:extLst>
          </p:cNvPr>
          <p:cNvSpPr>
            <a:spLocks noGrp="1"/>
          </p:cNvSpPr>
          <p:nvPr>
            <p:ph type="title"/>
          </p:nvPr>
        </p:nvSpPr>
        <p:spPr/>
        <p:txBody>
          <a:bodyPr/>
          <a:lstStyle/>
          <a:p>
            <a:r>
              <a:rPr lang="da-DK" dirty="0"/>
              <a:t>Mon det gør en forskel for lysten til at spise?</a:t>
            </a:r>
          </a:p>
        </p:txBody>
      </p:sp>
      <p:graphicFrame>
        <p:nvGraphicFramePr>
          <p:cNvPr id="9" name="Diagram 8">
            <a:extLst>
              <a:ext uri="{FF2B5EF4-FFF2-40B4-BE49-F238E27FC236}">
                <a16:creationId xmlns:a16="http://schemas.microsoft.com/office/drawing/2014/main" id="{D84DB88E-14C4-4832-86BC-1A5C52739EB9}"/>
              </a:ext>
            </a:extLst>
          </p:cNvPr>
          <p:cNvGraphicFramePr/>
          <p:nvPr>
            <p:extLst>
              <p:ext uri="{D42A27DB-BD31-4B8C-83A1-F6EECF244321}">
                <p14:modId xmlns:p14="http://schemas.microsoft.com/office/powerpoint/2010/main" val="1607769731"/>
              </p:ext>
            </p:extLst>
          </p:nvPr>
        </p:nvGraphicFramePr>
        <p:xfrm>
          <a:off x="8095810" y="2643413"/>
          <a:ext cx="3300815" cy="2945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704B14A8-3CF8-4CE9-8D85-AF16311C6C5A}"/>
              </a:ext>
            </a:extLst>
          </p:cNvPr>
          <p:cNvGraphicFramePr/>
          <p:nvPr>
            <p:extLst>
              <p:ext uri="{D42A27DB-BD31-4B8C-83A1-F6EECF244321}">
                <p14:modId xmlns:p14="http://schemas.microsoft.com/office/powerpoint/2010/main" val="1965272470"/>
              </p:ext>
            </p:extLst>
          </p:nvPr>
        </p:nvGraphicFramePr>
        <p:xfrm>
          <a:off x="767408" y="2585135"/>
          <a:ext cx="3300815" cy="32201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a:extLst>
              <a:ext uri="{FF2B5EF4-FFF2-40B4-BE49-F238E27FC236}">
                <a16:creationId xmlns:a16="http://schemas.microsoft.com/office/drawing/2014/main" id="{32285348-C7C2-43E2-A866-2B134DCF52A8}"/>
              </a:ext>
            </a:extLst>
          </p:cNvPr>
          <p:cNvGraphicFramePr/>
          <p:nvPr>
            <p:extLst>
              <p:ext uri="{D42A27DB-BD31-4B8C-83A1-F6EECF244321}">
                <p14:modId xmlns:p14="http://schemas.microsoft.com/office/powerpoint/2010/main" val="1365350220"/>
              </p:ext>
            </p:extLst>
          </p:nvPr>
        </p:nvGraphicFramePr>
        <p:xfrm>
          <a:off x="4431609" y="2643413"/>
          <a:ext cx="3300816" cy="294582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44361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161E8-2F83-4474-917F-8B170668D9B8}"/>
              </a:ext>
            </a:extLst>
          </p:cNvPr>
          <p:cNvSpPr>
            <a:spLocks noGrp="1"/>
          </p:cNvSpPr>
          <p:nvPr>
            <p:ph type="title"/>
          </p:nvPr>
        </p:nvSpPr>
        <p:spPr>
          <a:xfrm>
            <a:off x="1127448" y="365125"/>
            <a:ext cx="10226352" cy="1325563"/>
          </a:xfrm>
        </p:spPr>
        <p:txBody>
          <a:bodyPr anchor="ctr">
            <a:normAutofit/>
          </a:bodyPr>
          <a:lstStyle/>
          <a:p>
            <a:r>
              <a:rPr lang="da-DK" dirty="0"/>
              <a:t>Lad os blive klogere her</a:t>
            </a:r>
          </a:p>
        </p:txBody>
      </p:sp>
      <p:sp>
        <p:nvSpPr>
          <p:cNvPr id="13" name="Content Placeholder 2">
            <a:extLst>
              <a:ext uri="{FF2B5EF4-FFF2-40B4-BE49-F238E27FC236}">
                <a16:creationId xmlns:a16="http://schemas.microsoft.com/office/drawing/2014/main" id="{3FFACA9B-347E-41E8-B545-58FAAA30A1A8}"/>
              </a:ext>
            </a:extLst>
          </p:cNvPr>
          <p:cNvSpPr>
            <a:spLocks noGrp="1"/>
          </p:cNvSpPr>
          <p:nvPr>
            <p:ph idx="1"/>
          </p:nvPr>
        </p:nvSpPr>
        <p:spPr>
          <a:xfrm>
            <a:off x="1127448" y="1825625"/>
            <a:ext cx="10226352" cy="811287"/>
          </a:xfrm>
        </p:spPr>
        <p:txBody>
          <a:bodyPr>
            <a:normAutofit lnSpcReduction="10000"/>
          </a:bodyPr>
          <a:lstStyle/>
          <a:p>
            <a:pPr marL="0" indent="0">
              <a:buNone/>
            </a:pPr>
            <a:r>
              <a:rPr lang="da-DK" dirty="0"/>
              <a:t>Hvad tænker I, at det gør ved borgere som Bernhard og Jonna, når de får den mad serveret som I så før? </a:t>
            </a:r>
            <a:endParaRPr lang="en-US" dirty="0"/>
          </a:p>
        </p:txBody>
      </p:sp>
      <p:pic>
        <p:nvPicPr>
          <p:cNvPr id="10" name="Pladsholder til indhold 5" descr="Et billede, der indeholder person, mand, beklædning, indendørs&#10;&#10;Automatisk genereret beskrivelse">
            <a:extLst>
              <a:ext uri="{FF2B5EF4-FFF2-40B4-BE49-F238E27FC236}">
                <a16:creationId xmlns:a16="http://schemas.microsoft.com/office/drawing/2014/main" id="{777D2BAD-EA48-4533-80F3-F3170D604E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1000" contrast="11000"/>
                    </a14:imgEffect>
                  </a14:imgLayer>
                </a14:imgProps>
              </a:ext>
              <a:ext uri="{28A0092B-C50C-407E-A947-70E740481C1C}">
                <a14:useLocalDpi xmlns:a14="http://schemas.microsoft.com/office/drawing/2010/main" val="0"/>
              </a:ext>
            </a:extLst>
          </a:blip>
          <a:srcRect t="12025" b="16817"/>
          <a:stretch/>
        </p:blipFill>
        <p:spPr>
          <a:xfrm>
            <a:off x="2003825" y="2757759"/>
            <a:ext cx="3660129" cy="347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illede 10" descr="Et billede, der indeholder person, stribet&#10;&#10;Automatisk genereret beskrivelse">
            <a:extLst>
              <a:ext uri="{FF2B5EF4-FFF2-40B4-BE49-F238E27FC236}">
                <a16:creationId xmlns:a16="http://schemas.microsoft.com/office/drawing/2014/main" id="{D980FB99-CEA0-44F3-A1F3-A2799A45C8E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contrast="11000"/>
                    </a14:imgEffect>
                  </a14:imgLayer>
                </a14:imgProps>
              </a:ext>
              <a:ext uri="{28A0092B-C50C-407E-A947-70E740481C1C}">
                <a14:useLocalDpi xmlns:a14="http://schemas.microsoft.com/office/drawing/2010/main" val="0"/>
              </a:ext>
            </a:extLst>
          </a:blip>
          <a:srcRect l="10625" r="15351"/>
          <a:stretch/>
        </p:blipFill>
        <p:spPr>
          <a:xfrm rot="5400000">
            <a:off x="6551034" y="2734773"/>
            <a:ext cx="3486746" cy="353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3924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161E8-2F83-4474-917F-8B170668D9B8}"/>
              </a:ext>
            </a:extLst>
          </p:cNvPr>
          <p:cNvSpPr>
            <a:spLocks noGrp="1"/>
          </p:cNvSpPr>
          <p:nvPr>
            <p:ph type="title"/>
          </p:nvPr>
        </p:nvSpPr>
        <p:spPr>
          <a:xfrm>
            <a:off x="1127448" y="365125"/>
            <a:ext cx="10226352" cy="1325563"/>
          </a:xfrm>
        </p:spPr>
        <p:txBody>
          <a:bodyPr anchor="ctr">
            <a:normAutofit/>
          </a:bodyPr>
          <a:lstStyle/>
          <a:p>
            <a:r>
              <a:rPr lang="da-DK" dirty="0"/>
              <a:t>Lad os blive klogere her</a:t>
            </a:r>
          </a:p>
        </p:txBody>
      </p:sp>
      <p:sp>
        <p:nvSpPr>
          <p:cNvPr id="13" name="Content Placeholder 2">
            <a:extLst>
              <a:ext uri="{FF2B5EF4-FFF2-40B4-BE49-F238E27FC236}">
                <a16:creationId xmlns:a16="http://schemas.microsoft.com/office/drawing/2014/main" id="{3FFACA9B-347E-41E8-B545-58FAAA30A1A8}"/>
              </a:ext>
            </a:extLst>
          </p:cNvPr>
          <p:cNvSpPr>
            <a:spLocks noGrp="1"/>
          </p:cNvSpPr>
          <p:nvPr>
            <p:ph idx="1"/>
          </p:nvPr>
        </p:nvSpPr>
        <p:spPr>
          <a:xfrm>
            <a:off x="1127448" y="1825625"/>
            <a:ext cx="10226352" cy="811287"/>
          </a:xfrm>
        </p:spPr>
        <p:txBody>
          <a:bodyPr>
            <a:normAutofit lnSpcReduction="10000"/>
          </a:bodyPr>
          <a:lstStyle/>
          <a:p>
            <a:pPr marL="0" indent="0">
              <a:buNone/>
            </a:pPr>
            <a:r>
              <a:rPr lang="da-DK" dirty="0"/>
              <a:t>Hvad tænker I, at vi kan gøre bedre i forhold til de to historier vi lige har hørt? </a:t>
            </a:r>
            <a:endParaRPr lang="en-US" dirty="0"/>
          </a:p>
        </p:txBody>
      </p:sp>
      <p:pic>
        <p:nvPicPr>
          <p:cNvPr id="10" name="Pladsholder til indhold 5" descr="Et billede, der indeholder person, mand, beklædning, indendørs&#10;&#10;Automatisk genereret beskrivelse">
            <a:extLst>
              <a:ext uri="{FF2B5EF4-FFF2-40B4-BE49-F238E27FC236}">
                <a16:creationId xmlns:a16="http://schemas.microsoft.com/office/drawing/2014/main" id="{777D2BAD-EA48-4533-80F3-F3170D604E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1000" contrast="11000"/>
                    </a14:imgEffect>
                  </a14:imgLayer>
                </a14:imgProps>
              </a:ext>
              <a:ext uri="{28A0092B-C50C-407E-A947-70E740481C1C}">
                <a14:useLocalDpi xmlns:a14="http://schemas.microsoft.com/office/drawing/2010/main" val="0"/>
              </a:ext>
            </a:extLst>
          </a:blip>
          <a:srcRect t="12025" b="16817"/>
          <a:stretch/>
        </p:blipFill>
        <p:spPr>
          <a:xfrm>
            <a:off x="2003825" y="2757759"/>
            <a:ext cx="3660129" cy="3472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illede 10" descr="Et billede, der indeholder person, stribet&#10;&#10;Automatisk genereret beskrivelse">
            <a:extLst>
              <a:ext uri="{FF2B5EF4-FFF2-40B4-BE49-F238E27FC236}">
                <a16:creationId xmlns:a16="http://schemas.microsoft.com/office/drawing/2014/main" id="{D980FB99-CEA0-44F3-A1F3-A2799A45C8E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5000" contrast="11000"/>
                    </a14:imgEffect>
                  </a14:imgLayer>
                </a14:imgProps>
              </a:ext>
              <a:ext uri="{28A0092B-C50C-407E-A947-70E740481C1C}">
                <a14:useLocalDpi xmlns:a14="http://schemas.microsoft.com/office/drawing/2010/main" val="0"/>
              </a:ext>
            </a:extLst>
          </a:blip>
          <a:srcRect l="10625" r="15351"/>
          <a:stretch/>
        </p:blipFill>
        <p:spPr>
          <a:xfrm rot="5400000">
            <a:off x="6551034" y="2734773"/>
            <a:ext cx="3486746" cy="3532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84681558"/>
      </p:ext>
    </p:extLst>
  </p:cSld>
  <p:clrMapOvr>
    <a:masterClrMapping/>
  </p:clrMapOvr>
</p:sld>
</file>

<file path=ppt/theme/theme1.xml><?xml version="1.0" encoding="utf-8"?>
<a:theme xmlns:a="http://schemas.openxmlformats.org/drawingml/2006/main" name="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1A56545-046F-4B2A-AF6A-2629D8602881}" vid="{9FFE2FF5-F116-437E-B034-81FFEE4263D9}"/>
    </a:ext>
  </a:extLst>
</a:theme>
</file>

<file path=ppt/theme/theme2.xml><?xml version="1.0" encoding="utf-8"?>
<a:theme xmlns:a="http://schemas.openxmlformats.org/drawingml/2006/main" name="1_Brugerdefineret design">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1" id="{41A56545-046F-4B2A-AF6A-2629D8602881}" vid="{30D22EDF-91F3-4A65-85E4-F16AE80C2256}"/>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Gladsaxe farver">
      <a:dk1>
        <a:sysClr val="windowText" lastClr="000000"/>
      </a:dk1>
      <a:lt1>
        <a:sysClr val="window" lastClr="FFFFFF"/>
      </a:lt1>
      <a:dk2>
        <a:srgbClr val="1F497D"/>
      </a:dk2>
      <a:lt2>
        <a:srgbClr val="EEECE1"/>
      </a:lt2>
      <a:accent1>
        <a:srgbClr val="0084BA"/>
      </a:accent1>
      <a:accent2>
        <a:srgbClr val="A71431"/>
      </a:accent2>
      <a:accent3>
        <a:srgbClr val="73A152"/>
      </a:accent3>
      <a:accent4>
        <a:srgbClr val="5E1E78"/>
      </a:accent4>
      <a:accent5>
        <a:srgbClr val="469196"/>
      </a:accent5>
      <a:accent6>
        <a:srgbClr val="D2871D"/>
      </a:accent6>
      <a:hlink>
        <a:srgbClr val="0084BA"/>
      </a:hlink>
      <a:folHlink>
        <a:srgbClr val="4670AE"/>
      </a:folHlink>
    </a:clrScheme>
    <a:fontScheme name="Brugerdefineret 1">
      <a:majorFont>
        <a:latin typeface="Calibri"/>
        <a:ea typeface=""/>
        <a:cs typeface=""/>
      </a:majorFont>
      <a:minorFont>
        <a:latin typeface="Calibr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6C6289B6970C249BE87E850868FE305" ma:contentTypeVersion="8" ma:contentTypeDescription="Opret et nyt dokument." ma:contentTypeScope="" ma:versionID="df89bfc8495bf34aa4f250d769b023af">
  <xsd:schema xmlns:xsd="http://www.w3.org/2001/XMLSchema" xmlns:xs="http://www.w3.org/2001/XMLSchema" xmlns:p="http://schemas.microsoft.com/office/2006/metadata/properties" xmlns:ns2="3d2d35ae-a25d-406f-b7c0-a037bd43535c" xmlns:ns3="f0c7f66a-dad0-441e-9c17-3ca780a9a7dd" targetNamespace="http://schemas.microsoft.com/office/2006/metadata/properties" ma:root="true" ma:fieldsID="d8ee4a7db046db582cf2f171b93981ee" ns2:_="" ns3:_="">
    <xsd:import namespace="3d2d35ae-a25d-406f-b7c0-a037bd43535c"/>
    <xsd:import namespace="f0c7f66a-dad0-441e-9c17-3ca780a9a7dd"/>
    <xsd:element name="properties">
      <xsd:complexType>
        <xsd:sequence>
          <xsd:element name="documentManagement">
            <xsd:complexType>
              <xsd:all>
                <xsd:element ref="ns2:MediaServiceMetadata" minOccurs="0"/>
                <xsd:element ref="ns2:MediaServiceFastMetadata" minOccurs="0"/>
                <xsd:element ref="ns2:n4df5bbed83e40c884ee1763289c04d3"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d35ae-a25d-406f-b7c0-a037bd4353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4df5bbed83e40c884ee1763289c04d3" ma:index="11" nillable="true" ma:taxonomy="true" ma:internalName="n4df5bbed83e40c884ee1763289c04d3" ma:taxonomyFieldName="IATags" ma:displayName="IATags" ma:readOnly="false" ma:default="" ma:fieldId="{74df5bbe-d83e-40c8-84ee-1763289c04d3}" ma:taxonomyMulti="true" ma:sspId="0283723c-e588-4272-b5ee-68fdb59db8a0" ma:termSetId="201a11d4-3d98-4d24-ac94-3dac6d91324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0c7f66a-dad0-441e-9c17-3ca780a9a7d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2e0dc6f-2a9e-4e4c-978d-31910babd897}" ma:internalName="TaxCatchAll" ma:showField="CatchAllData" ma:web="f0c7f66a-dad0-441e-9c17-3ca780a9a7dd">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c7f66a-dad0-441e-9c17-3ca780a9a7dd">
      <Value>1</Value>
    </TaxCatchAll>
    <n4df5bbed83e40c884ee1763289c04d3 xmlns="3d2d35ae-a25d-406f-b7c0-a037bd43535c">
      <Terms xmlns="http://schemas.microsoft.com/office/infopath/2007/PartnerControls">
        <TermInfo xmlns="http://schemas.microsoft.com/office/infopath/2007/PartnerControls">
          <TermName xmlns="http://schemas.microsoft.com/office/infopath/2007/PartnerControls">PowerPoint</TermName>
          <TermId xmlns="http://schemas.microsoft.com/office/infopath/2007/PartnerControls">afe3d6cb-3242-4140-9014-3fdf994c09b7</TermId>
        </TermInfo>
      </Terms>
    </n4df5bbed83e40c884ee1763289c04d3>
  </documentManagement>
</p:properties>
</file>

<file path=customXml/itemProps1.xml><?xml version="1.0" encoding="utf-8"?>
<ds:datastoreItem xmlns:ds="http://schemas.openxmlformats.org/officeDocument/2006/customXml" ds:itemID="{76CEB77B-BACF-403A-B74F-541305B0C2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d35ae-a25d-406f-b7c0-a037bd43535c"/>
    <ds:schemaRef ds:uri="f0c7f66a-dad0-441e-9c17-3ca780a9a7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14E7E1-DA4E-4AB6-91FC-B648C6892489}">
  <ds:schemaRefs>
    <ds:schemaRef ds:uri="http://schemas.microsoft.com/sharepoint/v3/contenttype/forms"/>
  </ds:schemaRefs>
</ds:datastoreItem>
</file>

<file path=customXml/itemProps3.xml><?xml version="1.0" encoding="utf-8"?>
<ds:datastoreItem xmlns:ds="http://schemas.openxmlformats.org/officeDocument/2006/customXml" ds:itemID="{187FD515-E54A-4AEF-84AE-88B60247D870}">
  <ds:schemaRefs>
    <ds:schemaRef ds:uri="http://schemas.microsoft.com/office/2006/documentManagement/types"/>
    <ds:schemaRef ds:uri="http://schemas.microsoft.com/office/2006/metadata/properties"/>
    <ds:schemaRef ds:uri="3d2d35ae-a25d-406f-b7c0-a037bd43535c"/>
    <ds:schemaRef ds:uri="http://purl.org/dc/terms/"/>
    <ds:schemaRef ds:uri="http://schemas.openxmlformats.org/package/2006/metadata/core-properties"/>
    <ds:schemaRef ds:uri="f0c7f66a-dad0-441e-9c17-3ca780a9a7dd"/>
    <ds:schemaRef ds:uri="http://purl.org/dc/dcmitype/"/>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Gladsaxe PowerPoint GS-2020 Skabelon</Template>
  <TotalTime>5960</TotalTime>
  <Words>1672</Words>
  <Application>Microsoft Office PowerPoint</Application>
  <PresentationFormat>Widescreen</PresentationFormat>
  <Paragraphs>167</Paragraphs>
  <Slides>15</Slides>
  <Notes>15</Notes>
  <HiddenSlides>0</HiddenSlides>
  <MMClips>1</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15</vt:i4>
      </vt:variant>
    </vt:vector>
  </HeadingPairs>
  <TitlesOfParts>
    <vt:vector size="21" baseType="lpstr">
      <vt:lpstr>Arial</vt:lpstr>
      <vt:lpstr>Bahnschrift SemiCondensed</vt:lpstr>
      <vt:lpstr>Calibri</vt:lpstr>
      <vt:lpstr>Symbol</vt:lpstr>
      <vt:lpstr>Brugerdefineret design</vt:lpstr>
      <vt:lpstr>1_Brugerdefineret design</vt:lpstr>
      <vt:lpstr>SMØRREBRØD</vt:lpstr>
      <vt:lpstr>Projektgruppen, Jonna og Bernhard</vt:lpstr>
      <vt:lpstr>Velkommen</vt:lpstr>
      <vt:lpstr>Det gik galt hos Bernhard</vt:lpstr>
      <vt:lpstr>Mon det gør en forskel for lysten til at spise?</vt:lpstr>
      <vt:lpstr>Det gik også galt hos Jonna</vt:lpstr>
      <vt:lpstr>Mon det gør en forskel for lysten til at spise?</vt:lpstr>
      <vt:lpstr>Lad os blive klogere her</vt:lpstr>
      <vt:lpstr>Lad os blive klogere her</vt:lpstr>
      <vt:lpstr>Øvelser med kogebogen i den trykte udgave</vt:lpstr>
      <vt:lpstr>Øvelser med telefon</vt:lpstr>
      <vt:lpstr>PowerPoint-præsentation</vt:lpstr>
      <vt:lpstr>PowerPoint-præsentation</vt:lpstr>
      <vt:lpstr>Hvad vil det sige at være Vidensperson for dine nærmeste kollegaer på emnet ernæring?</vt:lpstr>
      <vt:lpstr>Farvel og tak</vt:lpstr>
    </vt:vector>
  </TitlesOfParts>
  <Company>Gladsaxe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Annemette Kinch Dalgaard</dc:creator>
  <cp:lastModifiedBy>Annemette Kinch Dalgaard</cp:lastModifiedBy>
  <cp:revision>132</cp:revision>
  <cp:lastPrinted>2021-11-03T07:34:52Z</cp:lastPrinted>
  <dcterms:created xsi:type="dcterms:W3CDTF">2021-05-28T09:00:08Z</dcterms:created>
  <dcterms:modified xsi:type="dcterms:W3CDTF">2021-11-03T07:34:57Z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0x01010036C6289B6970C249BE87E850868FE305</vt:lpwstr>
  </property>
  <property fmtid="{D5CDD505-2E9C-101B-9397-08002B2CF9AE}" pid="3" name="IATags">
    <vt:lpwstr>1;#PowerPoint|afe3d6cb-3242-4140-9014-3fdf994c09b7</vt:lpwstr>
  </property>
</Properties>
</file>