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7" r:id="rId12"/>
    <p:sldId id="269" r:id="rId13"/>
    <p:sldId id="270" r:id="rId14"/>
    <p:sldId id="271" r:id="rId15"/>
    <p:sldId id="274" r:id="rId16"/>
    <p:sldId id="272" r:id="rId17"/>
    <p:sldId id="273" r:id="rId18"/>
  </p:sldIdLst>
  <p:sldSz cx="9144000" cy="5715000" type="screen16x10"/>
  <p:notesSz cx="6797675" cy="9928225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ne Karen Melgaard Algayer" initials="LKMA" lastIdx="2" clrIdx="0">
    <p:extLst>
      <p:ext uri="{19B8F6BF-5375-455C-9EA6-DF929625EA0E}">
        <p15:presenceInfo xmlns:p15="http://schemas.microsoft.com/office/powerpoint/2012/main" userId="S-1-5-21-329068152-1202660629-839522115-224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07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84129" autoAdjust="0"/>
  </p:normalViewPr>
  <p:slideViewPr>
    <p:cSldViewPr snapToGrid="0" snapToObjects="1">
      <p:cViewPr varScale="1">
        <p:scale>
          <a:sx n="63" d="100"/>
          <a:sy n="63" d="100"/>
        </p:scale>
        <p:origin x="1380" y="40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6" d="100"/>
          <a:sy n="76" d="100"/>
        </p:scale>
        <p:origin x="-3416" y="-11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8605B-615D-4746-954E-BE21F8100513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8725F-19E8-5049-A817-09B095B70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0202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2C2CC-71A0-8943-9D4F-2411BE407F91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44538"/>
            <a:ext cx="59563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57932-9571-3949-9AFE-9CD1A5944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794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57932-9571-3949-9AFE-9CD1A5944FA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957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-struktureret opgave løsning, vigtigt at alle er med og høre hvad de prøver at forklare, alle ligge inde med væsentlige informationer for opgave løsning, fokus</a:t>
            </a:r>
            <a:r>
              <a:rPr lang="da-DK" baseline="0" dirty="0"/>
              <a:t> på egne opgaver kontra gruppens opgave. For at løse opgaven er det nødvendigt at de enkelte grupper løser deres opgaver, men i den rigtige rækkefølge.</a:t>
            </a:r>
          </a:p>
          <a:p>
            <a:r>
              <a:rPr lang="da-DK" baseline="0" dirty="0"/>
              <a:t>De stumme ligger inde med meget viden, men kan ikke komme af med den enten fordi de ikke bliver spurgt eller fordi de ikke kan forklare det</a:t>
            </a:r>
          </a:p>
          <a:p>
            <a:r>
              <a:rPr lang="da-DK" baseline="0" dirty="0"/>
              <a:t>Der blide føler sig overset, fordi man glemmer at fortælle dem, hvad der sker og glemmer og inddrage dem i beslutningerne De skal måske hele tiden stå at råbe op.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57932-9571-3949-9AFE-9CD1A5944FA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37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57932-9571-3949-9AFE-9CD1A5944FA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726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85176" y="628836"/>
            <a:ext cx="8390567" cy="547457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a-DK" dirty="0"/>
              <a:t>Klik for at redigere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385177" y="1302059"/>
            <a:ext cx="8390567" cy="3712393"/>
          </a:xfrm>
        </p:spPr>
        <p:txBody>
          <a:bodyPr/>
          <a:lstStyle>
            <a:lvl1pPr marL="457200" indent="-457200" algn="l">
              <a:buFont typeface="Arial" pitchFamily="34" charset="0"/>
              <a:buChar char="•"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Klik for at redigere undertiteltypografien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1601116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265070"/>
            <a:ext cx="8229600" cy="3840068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Titel 1"/>
          <p:cNvSpPr>
            <a:spLocks noGrp="1"/>
          </p:cNvSpPr>
          <p:nvPr>
            <p:ph type="ctrTitle"/>
          </p:nvPr>
        </p:nvSpPr>
        <p:spPr>
          <a:xfrm>
            <a:off x="385176" y="628836"/>
            <a:ext cx="8390567" cy="547457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a-DK" dirty="0"/>
              <a:t>Klik for at redigere i masteren</a:t>
            </a:r>
          </a:p>
        </p:txBody>
      </p:sp>
    </p:spTree>
    <p:extLst>
      <p:ext uri="{BB962C8B-B14F-4D97-AF65-F5344CB8AC3E}">
        <p14:creationId xmlns:p14="http://schemas.microsoft.com/office/powerpoint/2010/main" val="3571350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363510" y="1309458"/>
            <a:ext cx="4038600" cy="3791749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85090" y="1309458"/>
            <a:ext cx="4038600" cy="3791749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385176" y="628836"/>
            <a:ext cx="8390567" cy="547457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a-DK" dirty="0"/>
              <a:t>Klik for at redigere i masteren</a:t>
            </a:r>
          </a:p>
        </p:txBody>
      </p:sp>
    </p:spTree>
    <p:extLst>
      <p:ext uri="{BB962C8B-B14F-4D97-AF65-F5344CB8AC3E}">
        <p14:creationId xmlns:p14="http://schemas.microsoft.com/office/powerpoint/2010/main" val="2511354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idx="1" hasCustomPrompt="1"/>
          </p:nvPr>
        </p:nvSpPr>
        <p:spPr>
          <a:xfrm>
            <a:off x="394740" y="1280465"/>
            <a:ext cx="4040188" cy="533136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394740" y="1893904"/>
            <a:ext cx="4040188" cy="3146576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582566" y="1280465"/>
            <a:ext cx="4041775" cy="533136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582566" y="1893904"/>
            <a:ext cx="4041775" cy="3146576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385176" y="628836"/>
            <a:ext cx="8390567" cy="547457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a-DK" dirty="0"/>
              <a:t>Klik for at redigere i masteren</a:t>
            </a:r>
          </a:p>
        </p:txBody>
      </p:sp>
    </p:spTree>
    <p:extLst>
      <p:ext uri="{BB962C8B-B14F-4D97-AF65-F5344CB8AC3E}">
        <p14:creationId xmlns:p14="http://schemas.microsoft.com/office/powerpoint/2010/main" val="3002213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3944" y="636234"/>
            <a:ext cx="7121054" cy="4490999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a-DK" dirty="0"/>
              <a:t>Klik for at redigere i masteren</a:t>
            </a:r>
          </a:p>
        </p:txBody>
      </p:sp>
    </p:spTree>
    <p:extLst>
      <p:ext uri="{BB962C8B-B14F-4D97-AF65-F5344CB8AC3E}">
        <p14:creationId xmlns:p14="http://schemas.microsoft.com/office/powerpoint/2010/main" val="2895322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EA765-1040-BA4F-BD82-7DFBD0526499}" type="datetimeFigureOut">
              <a:rPr lang="da-DK" smtClean="0"/>
              <a:t>20-04-2020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780EE-3406-3844-8B7B-20A7F39CA207}" type="slidenum">
              <a:rPr lang="da-DK" smtClean="0"/>
              <a:t>‹#›</a:t>
            </a:fld>
            <a:endParaRPr lang="da-DK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184400" y="2438400"/>
            <a:ext cx="4762500" cy="838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1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Kommunikation i team</a:t>
            </a: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379" y="1676138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477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a-DK" dirty="0"/>
              <a:t>Teammedlemmer</a:t>
            </a:r>
          </a:p>
          <a:p>
            <a:pPr>
              <a:buFontTx/>
              <a:buChar char="-"/>
            </a:pPr>
            <a:r>
              <a:rPr lang="da-DK" dirty="0"/>
              <a:t>Har delte roller og skiftende leder</a:t>
            </a:r>
          </a:p>
          <a:p>
            <a:pPr>
              <a:buFontTx/>
              <a:buChar char="-"/>
            </a:pPr>
            <a:r>
              <a:rPr lang="da-DK" dirty="0"/>
              <a:t>Har både et individuelt og fælles ansvar</a:t>
            </a:r>
          </a:p>
          <a:p>
            <a:pPr>
              <a:buFontTx/>
              <a:buChar char="-"/>
            </a:pPr>
            <a:r>
              <a:rPr lang="da-DK" dirty="0"/>
              <a:t>Har et unikt og særligt formål og mål, som teamet selv er med til at definere</a:t>
            </a:r>
          </a:p>
          <a:p>
            <a:pPr>
              <a:buFontTx/>
              <a:buChar char="-"/>
            </a:pPr>
            <a:r>
              <a:rPr lang="da-DK" dirty="0"/>
              <a:t>Har involverende møder, der opmuntrer til åbne diskussioner og aktive problemløsnings metoder</a:t>
            </a:r>
          </a:p>
          <a:p>
            <a:pPr>
              <a:buFontTx/>
              <a:buChar char="-"/>
            </a:pPr>
            <a:r>
              <a:rPr lang="da-DK" dirty="0"/>
              <a:t>Har et stort råderum i problemløsningsprocessen, hvor der diskuteres, besluttes og samarbejdes om gennemførelsen af arbejdet</a:t>
            </a:r>
          </a:p>
          <a:p>
            <a:pPr>
              <a:buFontTx/>
              <a:buChar char="-"/>
            </a:pPr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Typiske træk for et team:	</a:t>
            </a:r>
          </a:p>
        </p:txBody>
      </p:sp>
    </p:spTree>
    <p:extLst>
      <p:ext uri="{BB962C8B-B14F-4D97-AF65-F5344CB8AC3E}">
        <p14:creationId xmlns:p14="http://schemas.microsoft.com/office/powerpoint/2010/main" val="779516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I skal nu i teamet blive enige om de fem vigtigste ting, som I vil arbejde efter I jeres team.</a:t>
            </a:r>
          </a:p>
          <a:p>
            <a:endParaRPr lang="da-DK" dirty="0"/>
          </a:p>
          <a:p>
            <a:r>
              <a:rPr lang="da-DK" dirty="0"/>
              <a:t>Hvordan oplevede du at skulle blive enige med de andre i teamet om at skulle finde fælles normer.</a:t>
            </a:r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Opgave	</a:t>
            </a:r>
          </a:p>
        </p:txBody>
      </p:sp>
    </p:spTree>
    <p:extLst>
      <p:ext uri="{BB962C8B-B14F-4D97-AF65-F5344CB8AC3E}">
        <p14:creationId xmlns:p14="http://schemas.microsoft.com/office/powerpoint/2010/main" val="136907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Forskellige tilgange til arbejdsopgaverne</a:t>
            </a:r>
          </a:p>
          <a:p>
            <a:pPr lvl="1"/>
            <a:r>
              <a:rPr lang="da-DK" dirty="0"/>
              <a:t>Opgave løsning</a:t>
            </a:r>
          </a:p>
          <a:p>
            <a:pPr lvl="1"/>
            <a:r>
              <a:rPr lang="da-DK" dirty="0"/>
              <a:t>Betænksomme</a:t>
            </a:r>
          </a:p>
          <a:p>
            <a:pPr lvl="1"/>
            <a:r>
              <a:rPr lang="da-DK" dirty="0"/>
              <a:t>Det ved jeg ikke noget om </a:t>
            </a:r>
          </a:p>
          <a:p>
            <a:pPr lvl="1"/>
            <a:r>
              <a:rPr lang="da-DK" dirty="0"/>
              <a:t>Jeg gør som de andre</a:t>
            </a:r>
          </a:p>
          <a:p>
            <a:endParaRPr lang="da-DK" dirty="0"/>
          </a:p>
          <a:p>
            <a:r>
              <a:rPr lang="da-DK" dirty="0"/>
              <a:t>Film: Hvem har taget min ost</a:t>
            </a:r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Teamspiller	</a:t>
            </a:r>
          </a:p>
        </p:txBody>
      </p:sp>
    </p:spTree>
    <p:extLst>
      <p:ext uri="{BB962C8B-B14F-4D97-AF65-F5344CB8AC3E}">
        <p14:creationId xmlns:p14="http://schemas.microsoft.com/office/powerpoint/2010/main" val="2576751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		</a:t>
            </a:r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Problemløsningsmodel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2" r="4445" b="10203"/>
          <a:stretch/>
        </p:blipFill>
        <p:spPr>
          <a:xfrm>
            <a:off x="2927684" y="2270439"/>
            <a:ext cx="2719137" cy="2141140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1780673" y="1756612"/>
            <a:ext cx="4732421" cy="313623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Tekstfelt 5"/>
          <p:cNvSpPr txBox="1"/>
          <p:nvPr/>
        </p:nvSpPr>
        <p:spPr>
          <a:xfrm>
            <a:off x="3433009" y="1281113"/>
            <a:ext cx="210953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VED   </a:t>
            </a:r>
            <a:r>
              <a:rPr lang="da-DK" sz="1400" dirty="0">
                <a:cs typeface="Arial" panose="020B0604020202020204" pitchFamily="34" charset="0"/>
              </a:rPr>
              <a:t>- INFORMATION</a:t>
            </a:r>
          </a:p>
          <a:p>
            <a:r>
              <a:rPr lang="da-DK" sz="1400" dirty="0">
                <a:cs typeface="Arial" panose="020B0604020202020204" pitchFamily="34" charset="0"/>
              </a:rPr>
              <a:t>            -  ANALYSE</a:t>
            </a:r>
          </a:p>
          <a:p>
            <a:r>
              <a:rPr lang="da-DK" sz="1400" dirty="0">
                <a:cs typeface="Arial" panose="020B0604020202020204" pitchFamily="34" charset="0"/>
              </a:rPr>
              <a:t>	  - PROBLEM</a:t>
            </a:r>
          </a:p>
          <a:p>
            <a:r>
              <a:rPr lang="da-DK" sz="1400" dirty="0">
                <a:cs typeface="Arial" panose="020B0604020202020204" pitchFamily="34" charset="0"/>
              </a:rPr>
              <a:t>            -  MÅL</a:t>
            </a:r>
          </a:p>
          <a:p>
            <a:r>
              <a:rPr lang="da-DK" dirty="0"/>
              <a:t> </a:t>
            </a:r>
          </a:p>
        </p:txBody>
      </p:sp>
      <p:sp>
        <p:nvSpPr>
          <p:cNvPr id="7" name="Tekstfelt 6"/>
          <p:cNvSpPr txBox="1"/>
          <p:nvPr/>
        </p:nvSpPr>
        <p:spPr>
          <a:xfrm>
            <a:off x="5991726" y="2759242"/>
            <a:ext cx="15400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KAN </a:t>
            </a:r>
          </a:p>
          <a:p>
            <a:r>
              <a:rPr lang="da-DK" dirty="0"/>
              <a:t>– </a:t>
            </a:r>
            <a:r>
              <a:rPr lang="da-DK" sz="1400" dirty="0">
                <a:cs typeface="Arial" panose="020B0604020202020204" pitchFamily="34" charset="0"/>
              </a:rPr>
              <a:t>IDEER</a:t>
            </a:r>
          </a:p>
          <a:p>
            <a:r>
              <a:rPr lang="da-DK" sz="1400" dirty="0">
                <a:cs typeface="Arial" panose="020B0604020202020204" pitchFamily="34" charset="0"/>
              </a:rPr>
              <a:t>-  MULIGHEDER</a:t>
            </a:r>
          </a:p>
          <a:p>
            <a:endParaRPr lang="da-DK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kstfelt 7"/>
          <p:cNvSpPr txBox="1"/>
          <p:nvPr/>
        </p:nvSpPr>
        <p:spPr>
          <a:xfrm>
            <a:off x="3497179" y="4692319"/>
            <a:ext cx="1307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VIL </a:t>
            </a:r>
            <a:r>
              <a:rPr lang="da-DK" dirty="0"/>
              <a:t>– </a:t>
            </a:r>
            <a:r>
              <a:rPr lang="da-DK" sz="1400" dirty="0"/>
              <a:t>KONSEKVENS</a:t>
            </a:r>
          </a:p>
          <a:p>
            <a:r>
              <a:rPr lang="da-DK" sz="1400" dirty="0"/>
              <a:t>VALG</a:t>
            </a:r>
          </a:p>
          <a:p>
            <a:r>
              <a:rPr lang="da-DK" sz="1400" dirty="0"/>
              <a:t>PLAN</a:t>
            </a:r>
          </a:p>
        </p:txBody>
      </p:sp>
      <p:sp>
        <p:nvSpPr>
          <p:cNvPr id="10" name="Tekstfelt 9"/>
          <p:cNvSpPr txBox="1"/>
          <p:nvPr/>
        </p:nvSpPr>
        <p:spPr>
          <a:xfrm>
            <a:off x="1058779" y="3039979"/>
            <a:ext cx="153202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GØR – </a:t>
            </a:r>
            <a:r>
              <a:rPr lang="da-DK" sz="1400" dirty="0">
                <a:cs typeface="Arial" panose="020B0604020202020204" pitchFamily="34" charset="0"/>
              </a:rPr>
              <a:t>HANDLING</a:t>
            </a:r>
          </a:p>
          <a:p>
            <a:r>
              <a:rPr lang="da-DK" sz="1400" dirty="0">
                <a:cs typeface="Arial" panose="020B0604020202020204" pitchFamily="34" charset="0"/>
              </a:rPr>
              <a:t>OPFØLGNING</a:t>
            </a:r>
          </a:p>
          <a:p>
            <a:r>
              <a:rPr lang="da-DK" sz="1400" dirty="0">
                <a:cs typeface="Arial" panose="020B0604020202020204" pitchFamily="34" charset="0"/>
              </a:rPr>
              <a:t>EVALUERING</a:t>
            </a:r>
          </a:p>
        </p:txBody>
      </p:sp>
    </p:spTree>
    <p:extLst>
      <p:ext uri="{BB962C8B-B14F-4D97-AF65-F5344CB8AC3E}">
        <p14:creationId xmlns:p14="http://schemas.microsoft.com/office/powerpoint/2010/main" val="2030640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dirty="0"/>
              <a:t>					</a:t>
            </a:r>
            <a:r>
              <a:rPr lang="da-DK" sz="3600" dirty="0"/>
              <a:t>ORDFABRIKKEN</a:t>
            </a:r>
          </a:p>
          <a:p>
            <a:pPr marL="0" indent="0">
              <a:buNone/>
            </a:pPr>
            <a:r>
              <a:rPr lang="da-DK" sz="3600" dirty="0"/>
              <a:t>Dan ord og sætninger </a:t>
            </a:r>
            <a:r>
              <a:rPr lang="da-DK" sz="3600" dirty="0" err="1"/>
              <a:t>udfra</a:t>
            </a:r>
            <a:r>
              <a:rPr lang="da-DK" sz="3600" dirty="0"/>
              <a:t> nedenstående ord. I må kun bruge bogstaverne engang. Der gives point for hvert ord og sætning der bliver dannet.</a:t>
            </a:r>
          </a:p>
          <a:p>
            <a:pPr marL="0" indent="0">
              <a:buNone/>
            </a:pPr>
            <a:r>
              <a:rPr lang="da-DK" sz="3600" dirty="0"/>
              <a:t>		      </a:t>
            </a:r>
            <a:r>
              <a:rPr lang="da-DK" sz="3600" dirty="0" err="1"/>
              <a:t>Mikrospejderen</a:t>
            </a:r>
            <a:endParaRPr lang="da-DK" sz="3600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OPGAVE </a:t>
            </a:r>
          </a:p>
        </p:txBody>
      </p:sp>
    </p:spTree>
    <p:extLst>
      <p:ext uri="{BB962C8B-B14F-4D97-AF65-F5344CB8AC3E}">
        <p14:creationId xmlns:p14="http://schemas.microsoft.com/office/powerpoint/2010/main" val="15333372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a-DK" dirty="0"/>
              <a:t>Hvert ord bestående af 2, 3  eller 4 bogstaver og i øvrigt opfylder kravene giver </a:t>
            </a:r>
            <a:r>
              <a:rPr lang="da-DK" b="1" dirty="0"/>
              <a:t>5 point</a:t>
            </a:r>
          </a:p>
          <a:p>
            <a:r>
              <a:rPr lang="da-DK" dirty="0"/>
              <a:t>Hvert ord bestående af mere end 4 bogstaver og i øvrigt opfylder kravene giver </a:t>
            </a:r>
            <a:r>
              <a:rPr lang="da-DK" b="1" dirty="0"/>
              <a:t> 10 point</a:t>
            </a:r>
          </a:p>
          <a:p>
            <a:r>
              <a:rPr lang="da-DK" dirty="0"/>
              <a:t>Kun ord brugt i sætninger tæller, og hver sætning må passere jeres kvalitetskontrol, som afgør, om der skal gives point.</a:t>
            </a:r>
          </a:p>
          <a:p>
            <a:r>
              <a:rPr lang="da-DK" dirty="0"/>
              <a:t>Samlet pointsum for kvantitet beregnes af afdelingerne inden aflevering til bestyrelsen</a:t>
            </a:r>
          </a:p>
          <a:p>
            <a:r>
              <a:rPr lang="da-DK" dirty="0"/>
              <a:t>Tid – 20 min. til opgaven 15 til selve opgaven og 5 min. til point </a:t>
            </a:r>
            <a:r>
              <a:rPr lang="da-DK" dirty="0" err="1"/>
              <a:t>givning</a:t>
            </a:r>
            <a:r>
              <a:rPr lang="da-DK"/>
              <a:t>.</a:t>
            </a:r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Point </a:t>
            </a:r>
            <a:r>
              <a:rPr lang="da-DK" dirty="0" err="1"/>
              <a:t>givning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72444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Hvad kan i bruge </a:t>
            </a:r>
            <a:r>
              <a:rPr lang="da-DK" dirty="0" err="1"/>
              <a:t>udfra</a:t>
            </a:r>
            <a:r>
              <a:rPr lang="da-DK" dirty="0"/>
              <a:t> den opgave i lige har lavet?</a:t>
            </a:r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Opsamling	</a:t>
            </a:r>
          </a:p>
        </p:txBody>
      </p:sp>
    </p:spTree>
    <p:extLst>
      <p:ext uri="{BB962C8B-B14F-4D97-AF65-F5344CB8AC3E}">
        <p14:creationId xmlns:p14="http://schemas.microsoft.com/office/powerpoint/2010/main" val="4223940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Skriv et par ord om hvad </a:t>
            </a:r>
            <a:r>
              <a:rPr lang="da-DK"/>
              <a:t>har været godt </a:t>
            </a:r>
            <a:r>
              <a:rPr lang="da-DK" dirty="0"/>
              <a:t>og mindre godt i dag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Tak for i dag </a:t>
            </a:r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Refleksion	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967" y="3818762"/>
            <a:ext cx="2261760" cy="128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83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endParaRPr lang="da-DK" dirty="0"/>
          </a:p>
          <a:p>
            <a:r>
              <a:rPr lang="da-DK" sz="7200" dirty="0"/>
              <a:t>Efter gennemført uddannelse kan deltageren medvirke til at forbedre kommunikationen i virksomheden og i dens teams, herunder isolere og løse kommunikationsproblemer og omsætte væsentlige informationer til beslutning og handling. </a:t>
            </a:r>
          </a:p>
          <a:p>
            <a:r>
              <a:rPr lang="da-DK" sz="7200" dirty="0"/>
              <a:t> </a:t>
            </a:r>
          </a:p>
          <a:p>
            <a:r>
              <a:rPr lang="da-DK" sz="7200" dirty="0"/>
              <a:t>Deltageren kan forbedre egen kommunikation og derigennem meddele sig med færre fortolkningsmuligheder og skille væsentlige meddelelser fra uvæsentlige. </a:t>
            </a:r>
          </a:p>
          <a:p>
            <a:r>
              <a:rPr lang="da-DK" sz="7200" dirty="0"/>
              <a:t> </a:t>
            </a:r>
          </a:p>
          <a:p>
            <a:r>
              <a:rPr lang="da-DK" sz="7200" dirty="0"/>
              <a:t>Med henblik på at kunne formulere klare krav til meddelelser imellem medarbejdergrupper i virksomhedens organisation kan deltageren beskrive informationsstrømme i virksomheden. </a:t>
            </a:r>
          </a:p>
          <a:p>
            <a:r>
              <a:rPr lang="da-DK" sz="7200" dirty="0"/>
              <a:t> </a:t>
            </a:r>
          </a:p>
          <a:p>
            <a:r>
              <a:rPr lang="da-DK" sz="7200" dirty="0"/>
              <a:t>Deltageren kan desuden anvende informationsteknologiske hjælpemidler i arbejdet med kommunikation.</a:t>
            </a:r>
          </a:p>
          <a:p>
            <a:r>
              <a:rPr lang="da-DK" dirty="0"/>
              <a:t> </a:t>
            </a:r>
          </a:p>
          <a:p>
            <a:r>
              <a:rPr lang="da-DK" dirty="0"/>
              <a:t> </a:t>
            </a:r>
          </a:p>
          <a:p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Mål for kurset</a:t>
            </a:r>
          </a:p>
        </p:txBody>
      </p:sp>
    </p:spTree>
    <p:extLst>
      <p:ext uri="{BB962C8B-B14F-4D97-AF65-F5344CB8AC3E}">
        <p14:creationId xmlns:p14="http://schemas.microsoft.com/office/powerpoint/2010/main" val="1477667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9019609"/>
              </p:ext>
            </p:extLst>
          </p:nvPr>
        </p:nvGraphicFramePr>
        <p:xfrm>
          <a:off x="457200" y="1265238"/>
          <a:ext cx="8229600" cy="430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>
                          <a:solidFill>
                            <a:schemeClr val="bg1"/>
                          </a:solidFill>
                        </a:rPr>
                        <a:t>Tirsdag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Onsdag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Torsdag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8.00 –</a:t>
                      </a:r>
                      <a:r>
                        <a:rPr lang="da-DK" baseline="0" dirty="0"/>
                        <a:t> 9.30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Velkomst</a:t>
                      </a:r>
                    </a:p>
                    <a:p>
                      <a:r>
                        <a:rPr lang="da-DK" dirty="0"/>
                        <a:t>Præsentation af program</a:t>
                      </a:r>
                    </a:p>
                    <a:p>
                      <a:r>
                        <a:rPr lang="da-DK" dirty="0"/>
                        <a:t>Forventninger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Opsamling fra i går</a:t>
                      </a:r>
                    </a:p>
                    <a:p>
                      <a:r>
                        <a:rPr lang="da-DK" dirty="0"/>
                        <a:t>Kropssprogets betydning i samarbejdsrelation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Opsamling fra i går</a:t>
                      </a:r>
                    </a:p>
                    <a:p>
                      <a:r>
                        <a:rPr lang="da-DK" dirty="0"/>
                        <a:t>Kommunikations-løget</a:t>
                      </a:r>
                    </a:p>
                    <a:p>
                      <a:r>
                        <a:rPr lang="da-DK" dirty="0"/>
                        <a:t>Frisk luft - opgave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10.00 – 12.00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Teamarbejde hvad indebærer det?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Kommunikationen i dagligdagen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Konkurrence – tusindbensstafet</a:t>
                      </a:r>
                    </a:p>
                    <a:p>
                      <a:r>
                        <a:rPr lang="da-DK" dirty="0"/>
                        <a:t>Hvad kan jeg bruge det i hverdagen?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12.30 – 14.00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Hvad er teamets normer?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Transaktionsanalyse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Informationsstrømme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14.15 – 15.24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Team spiller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Opsamling på dagen – anvendelse fremadrettet?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Opsamling og evaluering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Program for dagene</a:t>
            </a:r>
          </a:p>
        </p:txBody>
      </p:sp>
    </p:spTree>
    <p:extLst>
      <p:ext uri="{BB962C8B-B14F-4D97-AF65-F5344CB8AC3E}">
        <p14:creationId xmlns:p14="http://schemas.microsoft.com/office/powerpoint/2010/main" val="589002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Hvad forventer du at få med dig herfra?</a:t>
            </a:r>
          </a:p>
          <a:p>
            <a:r>
              <a:rPr lang="da-DK" dirty="0"/>
              <a:t>Hvad er det vigtigste for dig, at du bliver bedre til?</a:t>
            </a:r>
          </a:p>
          <a:p>
            <a:r>
              <a:rPr lang="da-DK" dirty="0"/>
              <a:t>Har du noget du ikke syntes vi skal have med i de tre dage?</a:t>
            </a:r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Forventninger til kurset</a:t>
            </a:r>
          </a:p>
        </p:txBody>
      </p:sp>
    </p:spTree>
    <p:extLst>
      <p:ext uri="{BB962C8B-B14F-4D97-AF65-F5344CB8AC3E}">
        <p14:creationId xmlns:p14="http://schemas.microsoft.com/office/powerpoint/2010/main" val="2356462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Deles i tre grupper</a:t>
            </a:r>
          </a:p>
          <a:p>
            <a:r>
              <a:rPr lang="da-DK" dirty="0"/>
              <a:t>Instruktion af opgaven</a:t>
            </a:r>
          </a:p>
          <a:p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Opgave Ø- leg </a:t>
            </a:r>
          </a:p>
        </p:txBody>
      </p:sp>
    </p:spTree>
    <p:extLst>
      <p:ext uri="{BB962C8B-B14F-4D97-AF65-F5344CB8AC3E}">
        <p14:creationId xmlns:p14="http://schemas.microsoft.com/office/powerpoint/2010/main" val="2064511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Hvilken adfærd var hæmmende/ fremmende for opgavens løsning?</a:t>
            </a:r>
          </a:p>
          <a:p>
            <a:endParaRPr lang="da-DK" dirty="0"/>
          </a:p>
          <a:p>
            <a:r>
              <a:rPr lang="da-DK" dirty="0"/>
              <a:t>Hvordan var det henholdsvis at være blind – stum - fri</a:t>
            </a:r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Opsummering	</a:t>
            </a:r>
          </a:p>
        </p:txBody>
      </p:sp>
    </p:spTree>
    <p:extLst>
      <p:ext uri="{BB962C8B-B14F-4D97-AF65-F5344CB8AC3E}">
        <p14:creationId xmlns:p14="http://schemas.microsoft.com/office/powerpoint/2010/main" val="3220655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a-DK" dirty="0"/>
              <a:t>Fælles formål med team arbejde</a:t>
            </a:r>
          </a:p>
          <a:p>
            <a:r>
              <a:rPr lang="da-DK" dirty="0"/>
              <a:t>Giver en bedre mulighed for effektiv anvendelse af de menneskelige ressourcer. </a:t>
            </a:r>
          </a:p>
          <a:p>
            <a:r>
              <a:rPr lang="da-DK" dirty="0"/>
              <a:t>Innovation og kreativitet har bedre vilkår, </a:t>
            </a:r>
          </a:p>
          <a:p>
            <a:r>
              <a:rPr lang="da-DK" dirty="0"/>
              <a:t>medarbejderne  kan træffe hurtigere beslutninger </a:t>
            </a:r>
          </a:p>
          <a:p>
            <a:r>
              <a:rPr lang="da-DK" dirty="0"/>
              <a:t>Motivation er ofte større </a:t>
            </a:r>
            <a:r>
              <a:rPr lang="da-DK" dirty="0" err="1"/>
              <a:t>p.g</a:t>
            </a:r>
            <a:r>
              <a:rPr lang="da-DK" dirty="0"/>
              <a:t>. større indflydelse på eget arbejdsliv </a:t>
            </a:r>
          </a:p>
          <a:p>
            <a:r>
              <a:rPr lang="da-DK" dirty="0"/>
              <a:t>løsning af mange organisatoriske udfordringer løses hurtigere, gennem øget dynamik, viden deling og effektivitet. </a:t>
            </a:r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Team arbejde</a:t>
            </a:r>
          </a:p>
        </p:txBody>
      </p:sp>
    </p:spTree>
    <p:extLst>
      <p:ext uri="{BB962C8B-B14F-4D97-AF65-F5344CB8AC3E}">
        <p14:creationId xmlns:p14="http://schemas.microsoft.com/office/powerpoint/2010/main" val="1431135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Hvad kræves der??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idx="1"/>
          </p:nvPr>
        </p:nvSpPr>
        <p:spPr>
          <a:prstGeom prst="triangl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da-DK" dirty="0"/>
              <a:t>		</a:t>
            </a:r>
          </a:p>
        </p:txBody>
      </p:sp>
      <p:cxnSp>
        <p:nvCxnSpPr>
          <p:cNvPr id="7" name="Lige forbindelse 6"/>
          <p:cNvCxnSpPr/>
          <p:nvPr/>
        </p:nvCxnSpPr>
        <p:spPr>
          <a:xfrm flipH="1">
            <a:off x="4555738" y="1265070"/>
            <a:ext cx="16481" cy="233692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Lige forbindelse 8"/>
          <p:cNvCxnSpPr/>
          <p:nvPr/>
        </p:nvCxnSpPr>
        <p:spPr>
          <a:xfrm flipV="1">
            <a:off x="456761" y="3601998"/>
            <a:ext cx="4115019" cy="15031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Lige forbindelse 10"/>
          <p:cNvCxnSpPr/>
          <p:nvPr/>
        </p:nvCxnSpPr>
        <p:spPr>
          <a:xfrm>
            <a:off x="4571780" y="3601998"/>
            <a:ext cx="4114581" cy="15031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kstfelt 12"/>
          <p:cNvSpPr txBox="1"/>
          <p:nvPr/>
        </p:nvSpPr>
        <p:spPr>
          <a:xfrm>
            <a:off x="3424989" y="2350168"/>
            <a:ext cx="9785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Problemløsende</a:t>
            </a:r>
          </a:p>
          <a:p>
            <a:r>
              <a:rPr lang="da-DK" dirty="0">
                <a:solidFill>
                  <a:schemeClr val="bg1"/>
                </a:solidFill>
              </a:rPr>
              <a:t>Faglige </a:t>
            </a:r>
          </a:p>
          <a:p>
            <a:r>
              <a:rPr lang="da-DK" dirty="0">
                <a:solidFill>
                  <a:schemeClr val="bg1"/>
                </a:solidFill>
              </a:rPr>
              <a:t>Sociale</a:t>
            </a:r>
          </a:p>
        </p:txBody>
      </p:sp>
      <p:sp>
        <p:nvSpPr>
          <p:cNvPr id="14" name="Tekstfelt 13"/>
          <p:cNvSpPr txBox="1"/>
          <p:nvPr/>
        </p:nvSpPr>
        <p:spPr>
          <a:xfrm>
            <a:off x="4572219" y="2350168"/>
            <a:ext cx="11628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chemeClr val="bg1"/>
                </a:solidFill>
              </a:rPr>
              <a:t>Fælles</a:t>
            </a:r>
          </a:p>
          <a:p>
            <a:r>
              <a:rPr lang="da-DK" sz="1600" dirty="0">
                <a:solidFill>
                  <a:schemeClr val="bg1"/>
                </a:solidFill>
              </a:rPr>
              <a:t>Afgrænset antal mennesker</a:t>
            </a:r>
          </a:p>
          <a:p>
            <a:r>
              <a:rPr lang="da-DK" sz="1600" dirty="0">
                <a:solidFill>
                  <a:schemeClr val="bg1"/>
                </a:solidFill>
              </a:rPr>
              <a:t>Individuel</a:t>
            </a:r>
          </a:p>
        </p:txBody>
      </p:sp>
      <p:sp>
        <p:nvSpPr>
          <p:cNvPr id="15" name="Tekstfelt 14"/>
          <p:cNvSpPr txBox="1"/>
          <p:nvPr/>
        </p:nvSpPr>
        <p:spPr>
          <a:xfrm>
            <a:off x="3898232" y="4042611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Fælles formål</a:t>
            </a:r>
          </a:p>
          <a:p>
            <a:r>
              <a:rPr lang="da-DK" dirty="0">
                <a:solidFill>
                  <a:schemeClr val="bg1"/>
                </a:solidFill>
              </a:rPr>
              <a:t>Konkrete mål</a:t>
            </a:r>
          </a:p>
          <a:p>
            <a:r>
              <a:rPr lang="da-DK" dirty="0">
                <a:solidFill>
                  <a:schemeClr val="bg1"/>
                </a:solidFill>
              </a:rPr>
              <a:t>Fælles formål</a:t>
            </a:r>
          </a:p>
        </p:txBody>
      </p:sp>
      <p:sp>
        <p:nvSpPr>
          <p:cNvPr id="16" name="Tekstfelt 15"/>
          <p:cNvSpPr txBox="1"/>
          <p:nvPr/>
        </p:nvSpPr>
        <p:spPr>
          <a:xfrm>
            <a:off x="6240379" y="1876926"/>
            <a:ext cx="1435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rgbClr val="0070C0"/>
                </a:solidFill>
              </a:rPr>
              <a:t>Ansvarlighed</a:t>
            </a:r>
          </a:p>
        </p:txBody>
      </p:sp>
      <p:sp>
        <p:nvSpPr>
          <p:cNvPr id="17" name="Tekstfelt 16"/>
          <p:cNvSpPr txBox="1"/>
          <p:nvPr/>
        </p:nvSpPr>
        <p:spPr>
          <a:xfrm>
            <a:off x="1122949" y="1940913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rgbClr val="0070C0"/>
                </a:solidFill>
              </a:rPr>
              <a:t>Kompetencer</a:t>
            </a:r>
          </a:p>
        </p:txBody>
      </p:sp>
      <p:sp>
        <p:nvSpPr>
          <p:cNvPr id="18" name="Tekstfelt 17"/>
          <p:cNvSpPr txBox="1"/>
          <p:nvPr/>
        </p:nvSpPr>
        <p:spPr>
          <a:xfrm>
            <a:off x="3793738" y="5197461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rgbClr val="0070C0"/>
                </a:solidFill>
              </a:rPr>
              <a:t>Engagement</a:t>
            </a:r>
          </a:p>
        </p:txBody>
      </p:sp>
    </p:spTree>
    <p:extLst>
      <p:ext uri="{BB962C8B-B14F-4D97-AF65-F5344CB8AC3E}">
        <p14:creationId xmlns:p14="http://schemas.microsoft.com/office/powerpoint/2010/main" val="176299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Der skabes ejerskab til teamets ambitioner</a:t>
            </a:r>
          </a:p>
          <a:p>
            <a:r>
              <a:rPr lang="da-DK" dirty="0"/>
              <a:t>Der skabes stolthed og ansvarlighed</a:t>
            </a:r>
          </a:p>
          <a:p>
            <a:r>
              <a:rPr lang="da-DK" dirty="0"/>
              <a:t>Der skabes identitet i teamet</a:t>
            </a:r>
          </a:p>
          <a:p>
            <a:r>
              <a:rPr lang="da-DK" dirty="0"/>
              <a:t>Kommunikationen effektiviseres og skaber konstruktiv dynamik</a:t>
            </a:r>
          </a:p>
          <a:p>
            <a:r>
              <a:rPr lang="da-DK" dirty="0"/>
              <a:t>Teamet holder fokus på resultaterne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a-DK" sz="3600" dirty="0"/>
              <a:t>Effekten af et team har et fælles formål:</a:t>
            </a:r>
            <a:r>
              <a:rPr lang="da-DK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96826700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1907</TotalTime>
  <Words>706</Words>
  <Application>Microsoft Office PowerPoint</Application>
  <PresentationFormat>On-screen Show (16:10)</PresentationFormat>
  <Paragraphs>136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Kontortema</vt:lpstr>
      <vt:lpstr>Kommunikation i team</vt:lpstr>
      <vt:lpstr>Mål for kurset</vt:lpstr>
      <vt:lpstr>Program for dagene</vt:lpstr>
      <vt:lpstr>Forventninger til kurset</vt:lpstr>
      <vt:lpstr>Opgave Ø- leg </vt:lpstr>
      <vt:lpstr>Opsummering </vt:lpstr>
      <vt:lpstr>Team arbejde</vt:lpstr>
      <vt:lpstr>Hvad kræves der??</vt:lpstr>
      <vt:lpstr>Effekten af et team har et fælles formål: </vt:lpstr>
      <vt:lpstr>Typiske træk for et team: </vt:lpstr>
      <vt:lpstr>Opgave </vt:lpstr>
      <vt:lpstr>Teamspiller </vt:lpstr>
      <vt:lpstr>Problemløsningsmodel</vt:lpstr>
      <vt:lpstr>OPGAVE </vt:lpstr>
      <vt:lpstr>Point givning</vt:lpstr>
      <vt:lpstr>Opsamling </vt:lpstr>
      <vt:lpstr>Refleksion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reklamebureauet corbiz</dc:creator>
  <cp:lastModifiedBy>Maria Terp Ledam</cp:lastModifiedBy>
  <cp:revision>48</cp:revision>
  <cp:lastPrinted>2017-08-15T05:33:08Z</cp:lastPrinted>
  <dcterms:created xsi:type="dcterms:W3CDTF">2012-01-03T12:09:52Z</dcterms:created>
  <dcterms:modified xsi:type="dcterms:W3CDTF">2020-04-20T11:56:46Z</dcterms:modified>
</cp:coreProperties>
</file>